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84" r:id="rId2"/>
    <p:sldId id="293" r:id="rId3"/>
    <p:sldId id="298" r:id="rId4"/>
    <p:sldId id="302" r:id="rId5"/>
    <p:sldId id="335" r:id="rId6"/>
    <p:sldId id="336" r:id="rId7"/>
    <p:sldId id="339" r:id="rId8"/>
    <p:sldId id="337" r:id="rId9"/>
    <p:sldId id="338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9" r:id="rId19"/>
    <p:sldId id="350" r:id="rId20"/>
    <p:sldId id="351" r:id="rId21"/>
    <p:sldId id="352" r:id="rId22"/>
    <p:sldId id="353" r:id="rId23"/>
    <p:sldId id="348" r:id="rId24"/>
    <p:sldId id="354" r:id="rId25"/>
    <p:sldId id="355" r:id="rId26"/>
    <p:sldId id="356" r:id="rId27"/>
    <p:sldId id="357" r:id="rId28"/>
    <p:sldId id="358" r:id="rId29"/>
    <p:sldId id="359" r:id="rId30"/>
    <p:sldId id="360" r:id="rId31"/>
    <p:sldId id="361" r:id="rId32"/>
    <p:sldId id="362" r:id="rId33"/>
    <p:sldId id="363" r:id="rId34"/>
  </p:sldIdLst>
  <p:sldSz cx="12192000" cy="6858000"/>
  <p:notesSz cx="6858000" cy="9296400"/>
  <p:defaultTextStyle>
    <a:defPPr>
      <a:defRPr lang="es-P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C"/>
    <a:srgbClr val="C1C1FF"/>
    <a:srgbClr val="CC0000"/>
    <a:srgbClr val="F7F7FF"/>
    <a:srgbClr val="AA72D4"/>
    <a:srgbClr val="3383CB"/>
    <a:srgbClr val="FF0066"/>
    <a:srgbClr val="CC33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672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310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72BE76-7983-4BF5-9542-5BC2081A9187}" type="doc">
      <dgm:prSet loTypeId="urn:microsoft.com/office/officeart/2005/8/layout/radial5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PE"/>
        </a:p>
      </dgm:t>
    </dgm:pt>
    <dgm:pt modelId="{5F60CB1F-C746-4E59-BC21-3A542795040D}">
      <dgm:prSet phldrT="[Texto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s-PE" sz="1400" b="1" dirty="0"/>
            <a:t>GESTIÓN PLANIFICADA Y PARTICIPATIVA </a:t>
          </a:r>
        </a:p>
      </dgm:t>
    </dgm:pt>
    <dgm:pt modelId="{644E9427-DDF9-44E4-9575-E4D634A8A1D1}" type="parTrans" cxnId="{9DCEC638-A39D-48DF-BA12-C3428EC65C79}">
      <dgm:prSet/>
      <dgm:spPr/>
      <dgm:t>
        <a:bodyPr/>
        <a:lstStyle/>
        <a:p>
          <a:endParaRPr lang="es-PE"/>
        </a:p>
      </dgm:t>
    </dgm:pt>
    <dgm:pt modelId="{5AEED8C8-875F-4663-AA68-C61B49EE776D}" type="sibTrans" cxnId="{9DCEC638-A39D-48DF-BA12-C3428EC65C79}">
      <dgm:prSet/>
      <dgm:spPr/>
      <dgm:t>
        <a:bodyPr/>
        <a:lstStyle/>
        <a:p>
          <a:endParaRPr lang="es-PE"/>
        </a:p>
      </dgm:t>
    </dgm:pt>
    <dgm:pt modelId="{AB6B42E6-85FE-4E2E-A2CD-B832B1EF1C37}">
      <dgm:prSet phldrT="[Texto]" custT="1"/>
      <dgm:spPr>
        <a:solidFill>
          <a:srgbClr val="00006C"/>
        </a:solidFill>
      </dgm:spPr>
      <dgm:t>
        <a:bodyPr/>
        <a:lstStyle/>
        <a:p>
          <a:r>
            <a:rPr lang="es-PE" sz="1400" b="1" dirty="0" smtClean="0"/>
            <a:t>Diagnóstico</a:t>
          </a:r>
          <a:endParaRPr lang="es-PE" sz="1400" b="1" dirty="0"/>
        </a:p>
      </dgm:t>
    </dgm:pt>
    <dgm:pt modelId="{F2BC0AED-7D30-431D-A4EA-BC6630D45CFE}" type="parTrans" cxnId="{D43B11C1-DB10-4A8B-B678-7FE82D32CFA0}">
      <dgm:prSet/>
      <dgm:spPr>
        <a:solidFill>
          <a:srgbClr val="C00000"/>
        </a:solidFill>
      </dgm:spPr>
      <dgm:t>
        <a:bodyPr/>
        <a:lstStyle/>
        <a:p>
          <a:endParaRPr lang="es-PE"/>
        </a:p>
      </dgm:t>
    </dgm:pt>
    <dgm:pt modelId="{D27EA240-1F6E-490A-8260-95C2292FFBEC}" type="sibTrans" cxnId="{D43B11C1-DB10-4A8B-B678-7FE82D32CFA0}">
      <dgm:prSet/>
      <dgm:spPr/>
      <dgm:t>
        <a:bodyPr/>
        <a:lstStyle/>
        <a:p>
          <a:endParaRPr lang="es-PE"/>
        </a:p>
      </dgm:t>
    </dgm:pt>
    <dgm:pt modelId="{E83D1133-44CB-4DE3-9E06-5185E3FFA6A7}">
      <dgm:prSet phldrT="[Texto]" custT="1"/>
      <dgm:spPr>
        <a:solidFill>
          <a:srgbClr val="00006C"/>
        </a:solidFill>
      </dgm:spPr>
      <dgm:t>
        <a:bodyPr/>
        <a:lstStyle/>
        <a:p>
          <a:r>
            <a:rPr lang="es-PE" sz="1400" b="1" dirty="0" smtClean="0"/>
            <a:t>Planificación</a:t>
          </a:r>
          <a:endParaRPr lang="es-PE" sz="1400" b="1" dirty="0"/>
        </a:p>
      </dgm:t>
    </dgm:pt>
    <dgm:pt modelId="{BB3C3D03-4383-41D8-B7D9-A6C79285FE90}" type="parTrans" cxnId="{FB9B1EC3-86B3-452F-B11A-3A5EE71D0E99}">
      <dgm:prSet/>
      <dgm:spPr>
        <a:solidFill>
          <a:srgbClr val="C00000"/>
        </a:solidFill>
      </dgm:spPr>
      <dgm:t>
        <a:bodyPr/>
        <a:lstStyle/>
        <a:p>
          <a:endParaRPr lang="es-PE"/>
        </a:p>
      </dgm:t>
    </dgm:pt>
    <dgm:pt modelId="{65E4DEF6-FBD7-4F0D-A44A-27F4301D7597}" type="sibTrans" cxnId="{FB9B1EC3-86B3-452F-B11A-3A5EE71D0E99}">
      <dgm:prSet/>
      <dgm:spPr/>
      <dgm:t>
        <a:bodyPr/>
        <a:lstStyle/>
        <a:p>
          <a:endParaRPr lang="es-PE"/>
        </a:p>
      </dgm:t>
    </dgm:pt>
    <dgm:pt modelId="{70D19839-CF46-4ED4-AFA9-50DC4AF1F7D3}">
      <dgm:prSet phldrT="[Texto]" custT="1"/>
      <dgm:spPr>
        <a:solidFill>
          <a:srgbClr val="00006C"/>
        </a:solidFill>
      </dgm:spPr>
      <dgm:t>
        <a:bodyPr/>
        <a:lstStyle/>
        <a:p>
          <a:r>
            <a:rPr lang="es-PE" sz="1400" b="1" dirty="0" smtClean="0"/>
            <a:t>Implementación</a:t>
          </a:r>
          <a:endParaRPr lang="es-PE" sz="1400" b="1" dirty="0"/>
        </a:p>
      </dgm:t>
    </dgm:pt>
    <dgm:pt modelId="{80592B68-5B9F-48D4-9CB6-E15725951C7B}" type="parTrans" cxnId="{A86A19CE-BB45-486F-965E-C598958EA0D9}">
      <dgm:prSet/>
      <dgm:spPr>
        <a:solidFill>
          <a:srgbClr val="C00000"/>
        </a:solidFill>
      </dgm:spPr>
      <dgm:t>
        <a:bodyPr/>
        <a:lstStyle/>
        <a:p>
          <a:endParaRPr lang="es-PE"/>
        </a:p>
      </dgm:t>
    </dgm:pt>
    <dgm:pt modelId="{C19CE07D-3052-4A86-9A8E-C8BA9EC72AAE}" type="sibTrans" cxnId="{A86A19CE-BB45-486F-965E-C598958EA0D9}">
      <dgm:prSet/>
      <dgm:spPr/>
      <dgm:t>
        <a:bodyPr/>
        <a:lstStyle/>
        <a:p>
          <a:endParaRPr lang="es-PE"/>
        </a:p>
      </dgm:t>
    </dgm:pt>
    <dgm:pt modelId="{49148EAD-0BF3-41BD-B99D-E53A300B2498}">
      <dgm:prSet phldrT="[Texto]" custT="1"/>
      <dgm:spPr>
        <a:solidFill>
          <a:srgbClr val="00006C"/>
        </a:solidFill>
      </dgm:spPr>
      <dgm:t>
        <a:bodyPr/>
        <a:lstStyle/>
        <a:p>
          <a:r>
            <a:rPr lang="es-PE" sz="1400" b="1" dirty="0" smtClean="0"/>
            <a:t>Seguimiento</a:t>
          </a:r>
          <a:endParaRPr lang="es-PE" sz="1400" b="1" dirty="0"/>
        </a:p>
      </dgm:t>
    </dgm:pt>
    <dgm:pt modelId="{B749D3F9-1528-46E6-AF55-E6237134F6D9}" type="parTrans" cxnId="{623B7B9B-4725-41C3-A75E-28655550E400}">
      <dgm:prSet/>
      <dgm:spPr>
        <a:solidFill>
          <a:srgbClr val="C00000"/>
        </a:solidFill>
      </dgm:spPr>
      <dgm:t>
        <a:bodyPr/>
        <a:lstStyle/>
        <a:p>
          <a:endParaRPr lang="es-PE" dirty="0"/>
        </a:p>
      </dgm:t>
    </dgm:pt>
    <dgm:pt modelId="{B9477C89-B638-4AC7-A127-C3A638D96AB1}" type="sibTrans" cxnId="{623B7B9B-4725-41C3-A75E-28655550E400}">
      <dgm:prSet/>
      <dgm:spPr/>
      <dgm:t>
        <a:bodyPr/>
        <a:lstStyle/>
        <a:p>
          <a:endParaRPr lang="es-PE"/>
        </a:p>
      </dgm:t>
    </dgm:pt>
    <dgm:pt modelId="{8B3C4C6B-566E-4F8D-ADBF-F49F61B9183D}">
      <dgm:prSet/>
      <dgm:spPr/>
      <dgm:t>
        <a:bodyPr/>
        <a:lstStyle/>
        <a:p>
          <a:endParaRPr lang="es-PE" dirty="0"/>
        </a:p>
      </dgm:t>
    </dgm:pt>
    <dgm:pt modelId="{638803F6-713F-4B14-8F83-BC56662EF50B}" type="parTrans" cxnId="{7F9CA77D-8CA6-443B-8A05-1935D6540EC8}">
      <dgm:prSet/>
      <dgm:spPr/>
      <dgm:t>
        <a:bodyPr/>
        <a:lstStyle/>
        <a:p>
          <a:endParaRPr lang="es-PE"/>
        </a:p>
      </dgm:t>
    </dgm:pt>
    <dgm:pt modelId="{B51402BE-09DA-4D56-8370-4B57B3B5EDD1}" type="sibTrans" cxnId="{7F9CA77D-8CA6-443B-8A05-1935D6540EC8}">
      <dgm:prSet/>
      <dgm:spPr/>
      <dgm:t>
        <a:bodyPr/>
        <a:lstStyle/>
        <a:p>
          <a:endParaRPr lang="es-PE"/>
        </a:p>
      </dgm:t>
    </dgm:pt>
    <dgm:pt modelId="{5CDC88A0-15FF-42C1-A718-F28A104A3741}" type="pres">
      <dgm:prSet presAssocID="{0A72BE76-7983-4BF5-9542-5BC2081A918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A6B9AE02-0227-4024-AF3A-3641FCD621BB}" type="pres">
      <dgm:prSet presAssocID="{5F60CB1F-C746-4E59-BC21-3A542795040D}" presName="centerShape" presStyleLbl="node0" presStyleIdx="0" presStyleCnt="1" custScaleX="157852" custLinFactNeighborX="-366" custLinFactNeighborY="512"/>
      <dgm:spPr/>
      <dgm:t>
        <a:bodyPr/>
        <a:lstStyle/>
        <a:p>
          <a:endParaRPr lang="es-PE"/>
        </a:p>
      </dgm:t>
    </dgm:pt>
    <dgm:pt modelId="{72EB671E-6105-4B7C-97F6-76009068ECD0}" type="pres">
      <dgm:prSet presAssocID="{F2BC0AED-7D30-431D-A4EA-BC6630D45CFE}" presName="parTrans" presStyleLbl="sibTrans2D1" presStyleIdx="0" presStyleCnt="4"/>
      <dgm:spPr/>
      <dgm:t>
        <a:bodyPr/>
        <a:lstStyle/>
        <a:p>
          <a:endParaRPr lang="es-PE"/>
        </a:p>
      </dgm:t>
    </dgm:pt>
    <dgm:pt modelId="{6C6D0F79-B808-401B-A929-3AAACE0F01FB}" type="pres">
      <dgm:prSet presAssocID="{F2BC0AED-7D30-431D-A4EA-BC6630D45CFE}" presName="connectorText" presStyleLbl="sibTrans2D1" presStyleIdx="0" presStyleCnt="4"/>
      <dgm:spPr/>
      <dgm:t>
        <a:bodyPr/>
        <a:lstStyle/>
        <a:p>
          <a:endParaRPr lang="es-PE"/>
        </a:p>
      </dgm:t>
    </dgm:pt>
    <dgm:pt modelId="{03D00DE3-7049-4E6B-AD32-9F36942669AE}" type="pres">
      <dgm:prSet presAssocID="{AB6B42E6-85FE-4E2E-A2CD-B832B1EF1C37}" presName="node" presStyleLbl="node1" presStyleIdx="0" presStyleCnt="4" custScaleX="20319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F113CC00-4BD2-43C7-BD02-380A84AC85E7}" type="pres">
      <dgm:prSet presAssocID="{BB3C3D03-4383-41D8-B7D9-A6C79285FE90}" presName="parTrans" presStyleLbl="sibTrans2D1" presStyleIdx="1" presStyleCnt="4"/>
      <dgm:spPr/>
      <dgm:t>
        <a:bodyPr/>
        <a:lstStyle/>
        <a:p>
          <a:endParaRPr lang="es-PE"/>
        </a:p>
      </dgm:t>
    </dgm:pt>
    <dgm:pt modelId="{A99D3BE7-9190-4CE5-AAE8-1F71556E6E91}" type="pres">
      <dgm:prSet presAssocID="{BB3C3D03-4383-41D8-B7D9-A6C79285FE90}" presName="connectorText" presStyleLbl="sibTrans2D1" presStyleIdx="1" presStyleCnt="4"/>
      <dgm:spPr/>
      <dgm:t>
        <a:bodyPr/>
        <a:lstStyle/>
        <a:p>
          <a:endParaRPr lang="es-PE"/>
        </a:p>
      </dgm:t>
    </dgm:pt>
    <dgm:pt modelId="{878E9A08-CD1A-4BA3-BAFF-5164D3AB7426}" type="pres">
      <dgm:prSet presAssocID="{E83D1133-44CB-4DE3-9E06-5185E3FFA6A7}" presName="node" presStyleLbl="node1" presStyleIdx="1" presStyleCnt="4" custScaleX="217114" custRadScaleRad="174411" custRadScaleInc="-6771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50C8027A-6D16-4EC3-B3C1-6DE5E54A9851}" type="pres">
      <dgm:prSet presAssocID="{80592B68-5B9F-48D4-9CB6-E15725951C7B}" presName="parTrans" presStyleLbl="sibTrans2D1" presStyleIdx="2" presStyleCnt="4"/>
      <dgm:spPr/>
      <dgm:t>
        <a:bodyPr/>
        <a:lstStyle/>
        <a:p>
          <a:endParaRPr lang="es-PE"/>
        </a:p>
      </dgm:t>
    </dgm:pt>
    <dgm:pt modelId="{AA974C11-73E9-4E43-BC4E-DDDA311FEA29}" type="pres">
      <dgm:prSet presAssocID="{80592B68-5B9F-48D4-9CB6-E15725951C7B}" presName="connectorText" presStyleLbl="sibTrans2D1" presStyleIdx="2" presStyleCnt="4"/>
      <dgm:spPr/>
      <dgm:t>
        <a:bodyPr/>
        <a:lstStyle/>
        <a:p>
          <a:endParaRPr lang="es-PE"/>
        </a:p>
      </dgm:t>
    </dgm:pt>
    <dgm:pt modelId="{77205500-D73F-46F3-8355-47FDB1C1FB59}" type="pres">
      <dgm:prSet presAssocID="{70D19839-CF46-4ED4-AFA9-50DC4AF1F7D3}" presName="node" presStyleLbl="node1" presStyleIdx="2" presStyleCnt="4" custScaleX="274858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45DE6AE6-D2F2-40D6-B1C3-022FD4F16003}" type="pres">
      <dgm:prSet presAssocID="{B749D3F9-1528-46E6-AF55-E6237134F6D9}" presName="parTrans" presStyleLbl="sibTrans2D1" presStyleIdx="3" presStyleCnt="4"/>
      <dgm:spPr/>
      <dgm:t>
        <a:bodyPr/>
        <a:lstStyle/>
        <a:p>
          <a:endParaRPr lang="es-PE"/>
        </a:p>
      </dgm:t>
    </dgm:pt>
    <dgm:pt modelId="{19F8D8ED-5597-48D4-B313-684996E7F5BD}" type="pres">
      <dgm:prSet presAssocID="{B749D3F9-1528-46E6-AF55-E6237134F6D9}" presName="connectorText" presStyleLbl="sibTrans2D1" presStyleIdx="3" presStyleCnt="4"/>
      <dgm:spPr/>
      <dgm:t>
        <a:bodyPr/>
        <a:lstStyle/>
        <a:p>
          <a:endParaRPr lang="es-PE"/>
        </a:p>
      </dgm:t>
    </dgm:pt>
    <dgm:pt modelId="{85217569-E9E6-4130-8007-4A66811DA662}" type="pres">
      <dgm:prSet presAssocID="{49148EAD-0BF3-41BD-B99D-E53A300B2498}" presName="node" presStyleLbl="node1" presStyleIdx="3" presStyleCnt="4" custScaleX="191805" custRadScaleRad="156530" custRadScaleInc="-68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FB9B1EC3-86B3-452F-B11A-3A5EE71D0E99}" srcId="{5F60CB1F-C746-4E59-BC21-3A542795040D}" destId="{E83D1133-44CB-4DE3-9E06-5185E3FFA6A7}" srcOrd="1" destOrd="0" parTransId="{BB3C3D03-4383-41D8-B7D9-A6C79285FE90}" sibTransId="{65E4DEF6-FBD7-4F0D-A44A-27F4301D7597}"/>
    <dgm:cxn modelId="{41477CC2-5386-4409-BD5F-C701767BB846}" type="presOf" srcId="{BB3C3D03-4383-41D8-B7D9-A6C79285FE90}" destId="{F113CC00-4BD2-43C7-BD02-380A84AC85E7}" srcOrd="0" destOrd="0" presId="urn:microsoft.com/office/officeart/2005/8/layout/radial5"/>
    <dgm:cxn modelId="{C7EE5FC2-DB34-42B2-8556-A963C4E9DD6F}" type="presOf" srcId="{B749D3F9-1528-46E6-AF55-E6237134F6D9}" destId="{45DE6AE6-D2F2-40D6-B1C3-022FD4F16003}" srcOrd="0" destOrd="0" presId="urn:microsoft.com/office/officeart/2005/8/layout/radial5"/>
    <dgm:cxn modelId="{15CA0467-3DFE-411C-BD36-08A8EC17E6AF}" type="presOf" srcId="{F2BC0AED-7D30-431D-A4EA-BC6630D45CFE}" destId="{6C6D0F79-B808-401B-A929-3AAACE0F01FB}" srcOrd="1" destOrd="0" presId="urn:microsoft.com/office/officeart/2005/8/layout/radial5"/>
    <dgm:cxn modelId="{7A2B3765-9E6F-4B1D-A606-C0CFF1DD38DE}" type="presOf" srcId="{5F60CB1F-C746-4E59-BC21-3A542795040D}" destId="{A6B9AE02-0227-4024-AF3A-3641FCD621BB}" srcOrd="0" destOrd="0" presId="urn:microsoft.com/office/officeart/2005/8/layout/radial5"/>
    <dgm:cxn modelId="{623B7B9B-4725-41C3-A75E-28655550E400}" srcId="{5F60CB1F-C746-4E59-BC21-3A542795040D}" destId="{49148EAD-0BF3-41BD-B99D-E53A300B2498}" srcOrd="3" destOrd="0" parTransId="{B749D3F9-1528-46E6-AF55-E6237134F6D9}" sibTransId="{B9477C89-B638-4AC7-A127-C3A638D96AB1}"/>
    <dgm:cxn modelId="{BA4DC2CF-DEAF-4291-BC58-D7212ED8A69D}" type="presOf" srcId="{70D19839-CF46-4ED4-AFA9-50DC4AF1F7D3}" destId="{77205500-D73F-46F3-8355-47FDB1C1FB59}" srcOrd="0" destOrd="0" presId="urn:microsoft.com/office/officeart/2005/8/layout/radial5"/>
    <dgm:cxn modelId="{61D01C49-B1B9-466D-8030-0701A13A76D1}" type="presOf" srcId="{80592B68-5B9F-48D4-9CB6-E15725951C7B}" destId="{AA974C11-73E9-4E43-BC4E-DDDA311FEA29}" srcOrd="1" destOrd="0" presId="urn:microsoft.com/office/officeart/2005/8/layout/radial5"/>
    <dgm:cxn modelId="{8214E667-BC5E-4D90-A545-0D404AEAB6F9}" type="presOf" srcId="{BB3C3D03-4383-41D8-B7D9-A6C79285FE90}" destId="{A99D3BE7-9190-4CE5-AAE8-1F71556E6E91}" srcOrd="1" destOrd="0" presId="urn:microsoft.com/office/officeart/2005/8/layout/radial5"/>
    <dgm:cxn modelId="{DF0CA4DD-5F5F-4C4B-B65B-1665726A23D9}" type="presOf" srcId="{49148EAD-0BF3-41BD-B99D-E53A300B2498}" destId="{85217569-E9E6-4130-8007-4A66811DA662}" srcOrd="0" destOrd="0" presId="urn:microsoft.com/office/officeart/2005/8/layout/radial5"/>
    <dgm:cxn modelId="{8CC9D5D9-04A4-4B82-AE2A-D3CFF141D2B2}" type="presOf" srcId="{80592B68-5B9F-48D4-9CB6-E15725951C7B}" destId="{50C8027A-6D16-4EC3-B3C1-6DE5E54A9851}" srcOrd="0" destOrd="0" presId="urn:microsoft.com/office/officeart/2005/8/layout/radial5"/>
    <dgm:cxn modelId="{A602EE07-92D1-4870-8A34-146740670664}" type="presOf" srcId="{F2BC0AED-7D30-431D-A4EA-BC6630D45CFE}" destId="{72EB671E-6105-4B7C-97F6-76009068ECD0}" srcOrd="0" destOrd="0" presId="urn:microsoft.com/office/officeart/2005/8/layout/radial5"/>
    <dgm:cxn modelId="{8657E237-1E33-45F0-9A9A-E5ACE5EA4D9D}" type="presOf" srcId="{AB6B42E6-85FE-4E2E-A2CD-B832B1EF1C37}" destId="{03D00DE3-7049-4E6B-AD32-9F36942669AE}" srcOrd="0" destOrd="0" presId="urn:microsoft.com/office/officeart/2005/8/layout/radial5"/>
    <dgm:cxn modelId="{7F9CA77D-8CA6-443B-8A05-1935D6540EC8}" srcId="{0A72BE76-7983-4BF5-9542-5BC2081A9187}" destId="{8B3C4C6B-566E-4F8D-ADBF-F49F61B9183D}" srcOrd="1" destOrd="0" parTransId="{638803F6-713F-4B14-8F83-BC56662EF50B}" sibTransId="{B51402BE-09DA-4D56-8370-4B57B3B5EDD1}"/>
    <dgm:cxn modelId="{AEA0A4E8-DC01-4582-8C2C-442CFEBDC604}" type="presOf" srcId="{B749D3F9-1528-46E6-AF55-E6237134F6D9}" destId="{19F8D8ED-5597-48D4-B313-684996E7F5BD}" srcOrd="1" destOrd="0" presId="urn:microsoft.com/office/officeart/2005/8/layout/radial5"/>
    <dgm:cxn modelId="{9DCEC638-A39D-48DF-BA12-C3428EC65C79}" srcId="{0A72BE76-7983-4BF5-9542-5BC2081A9187}" destId="{5F60CB1F-C746-4E59-BC21-3A542795040D}" srcOrd="0" destOrd="0" parTransId="{644E9427-DDF9-44E4-9575-E4D634A8A1D1}" sibTransId="{5AEED8C8-875F-4663-AA68-C61B49EE776D}"/>
    <dgm:cxn modelId="{4687EBAC-572E-4713-8144-F0B0A75C3380}" type="presOf" srcId="{E83D1133-44CB-4DE3-9E06-5185E3FFA6A7}" destId="{878E9A08-CD1A-4BA3-BAFF-5164D3AB7426}" srcOrd="0" destOrd="0" presId="urn:microsoft.com/office/officeart/2005/8/layout/radial5"/>
    <dgm:cxn modelId="{A86A19CE-BB45-486F-965E-C598958EA0D9}" srcId="{5F60CB1F-C746-4E59-BC21-3A542795040D}" destId="{70D19839-CF46-4ED4-AFA9-50DC4AF1F7D3}" srcOrd="2" destOrd="0" parTransId="{80592B68-5B9F-48D4-9CB6-E15725951C7B}" sibTransId="{C19CE07D-3052-4A86-9A8E-C8BA9EC72AAE}"/>
    <dgm:cxn modelId="{D43B11C1-DB10-4A8B-B678-7FE82D32CFA0}" srcId="{5F60CB1F-C746-4E59-BC21-3A542795040D}" destId="{AB6B42E6-85FE-4E2E-A2CD-B832B1EF1C37}" srcOrd="0" destOrd="0" parTransId="{F2BC0AED-7D30-431D-A4EA-BC6630D45CFE}" sibTransId="{D27EA240-1F6E-490A-8260-95C2292FFBEC}"/>
    <dgm:cxn modelId="{7A2257CC-469A-4038-9DDA-8F05837EB181}" type="presOf" srcId="{0A72BE76-7983-4BF5-9542-5BC2081A9187}" destId="{5CDC88A0-15FF-42C1-A718-F28A104A3741}" srcOrd="0" destOrd="0" presId="urn:microsoft.com/office/officeart/2005/8/layout/radial5"/>
    <dgm:cxn modelId="{9D03BDCE-1DAD-47EE-98E2-C33F64E4952A}" type="presParOf" srcId="{5CDC88A0-15FF-42C1-A718-F28A104A3741}" destId="{A6B9AE02-0227-4024-AF3A-3641FCD621BB}" srcOrd="0" destOrd="0" presId="urn:microsoft.com/office/officeart/2005/8/layout/radial5"/>
    <dgm:cxn modelId="{973BCDF6-72FE-4C52-B69B-268C0CA51418}" type="presParOf" srcId="{5CDC88A0-15FF-42C1-A718-F28A104A3741}" destId="{72EB671E-6105-4B7C-97F6-76009068ECD0}" srcOrd="1" destOrd="0" presId="urn:microsoft.com/office/officeart/2005/8/layout/radial5"/>
    <dgm:cxn modelId="{BF08E38E-38BA-47F2-8AC8-5BCFD015C45C}" type="presParOf" srcId="{72EB671E-6105-4B7C-97F6-76009068ECD0}" destId="{6C6D0F79-B808-401B-A929-3AAACE0F01FB}" srcOrd="0" destOrd="0" presId="urn:microsoft.com/office/officeart/2005/8/layout/radial5"/>
    <dgm:cxn modelId="{9ED12859-1782-459B-AFB5-1DDC88D4051C}" type="presParOf" srcId="{5CDC88A0-15FF-42C1-A718-F28A104A3741}" destId="{03D00DE3-7049-4E6B-AD32-9F36942669AE}" srcOrd="2" destOrd="0" presId="urn:microsoft.com/office/officeart/2005/8/layout/radial5"/>
    <dgm:cxn modelId="{31DF0A3C-6F48-49CF-9DD2-A3163B1498EA}" type="presParOf" srcId="{5CDC88A0-15FF-42C1-A718-F28A104A3741}" destId="{F113CC00-4BD2-43C7-BD02-380A84AC85E7}" srcOrd="3" destOrd="0" presId="urn:microsoft.com/office/officeart/2005/8/layout/radial5"/>
    <dgm:cxn modelId="{856F874E-6A4A-4E5A-B7A3-7DB0A9450C89}" type="presParOf" srcId="{F113CC00-4BD2-43C7-BD02-380A84AC85E7}" destId="{A99D3BE7-9190-4CE5-AAE8-1F71556E6E91}" srcOrd="0" destOrd="0" presId="urn:microsoft.com/office/officeart/2005/8/layout/radial5"/>
    <dgm:cxn modelId="{4DFA0126-4C51-4C10-B870-258B4D36C7D0}" type="presParOf" srcId="{5CDC88A0-15FF-42C1-A718-F28A104A3741}" destId="{878E9A08-CD1A-4BA3-BAFF-5164D3AB7426}" srcOrd="4" destOrd="0" presId="urn:microsoft.com/office/officeart/2005/8/layout/radial5"/>
    <dgm:cxn modelId="{FAF2A170-43E1-4D29-8065-6531F869F5F4}" type="presParOf" srcId="{5CDC88A0-15FF-42C1-A718-F28A104A3741}" destId="{50C8027A-6D16-4EC3-B3C1-6DE5E54A9851}" srcOrd="5" destOrd="0" presId="urn:microsoft.com/office/officeart/2005/8/layout/radial5"/>
    <dgm:cxn modelId="{3045E0A6-6857-4CBD-AA79-8DD569C309E4}" type="presParOf" srcId="{50C8027A-6D16-4EC3-B3C1-6DE5E54A9851}" destId="{AA974C11-73E9-4E43-BC4E-DDDA311FEA29}" srcOrd="0" destOrd="0" presId="urn:microsoft.com/office/officeart/2005/8/layout/radial5"/>
    <dgm:cxn modelId="{40973327-78C6-4305-9262-EC0A8A5BE5B0}" type="presParOf" srcId="{5CDC88A0-15FF-42C1-A718-F28A104A3741}" destId="{77205500-D73F-46F3-8355-47FDB1C1FB59}" srcOrd="6" destOrd="0" presId="urn:microsoft.com/office/officeart/2005/8/layout/radial5"/>
    <dgm:cxn modelId="{ABC00BEF-6AA0-4CEC-9B84-702F0EDA2FC4}" type="presParOf" srcId="{5CDC88A0-15FF-42C1-A718-F28A104A3741}" destId="{45DE6AE6-D2F2-40D6-B1C3-022FD4F16003}" srcOrd="7" destOrd="0" presId="urn:microsoft.com/office/officeart/2005/8/layout/radial5"/>
    <dgm:cxn modelId="{C00B0F51-6C54-495F-9B91-B6FD609DFF82}" type="presParOf" srcId="{45DE6AE6-D2F2-40D6-B1C3-022FD4F16003}" destId="{19F8D8ED-5597-48D4-B313-684996E7F5BD}" srcOrd="0" destOrd="0" presId="urn:microsoft.com/office/officeart/2005/8/layout/radial5"/>
    <dgm:cxn modelId="{C6483811-811A-4A55-819B-EF18FBC2A750}" type="presParOf" srcId="{5CDC88A0-15FF-42C1-A718-F28A104A3741}" destId="{85217569-E9E6-4130-8007-4A66811DA662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769178" y="0"/>
            <a:ext cx="3345653" cy="4668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>
              <a:defRPr/>
            </a:pPr>
            <a:r>
              <a:rPr lang="es-PE" dirty="0" smtClean="0"/>
              <a:t>Curso de Inducción a Directivos Designados 2017</a:t>
            </a:r>
            <a:endParaRPr lang="es-PE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573"/>
            <a:ext cx="2972547" cy="4668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3852" y="8829573"/>
            <a:ext cx="2972547" cy="4668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528B2F7-3F8D-49D0-AD52-D58D44DF7270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14505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552D2D2-10DC-43F5-A135-DBADE7C53C4B}" type="datetimeFigureOut">
              <a:rPr lang="es-PE"/>
              <a:pPr>
                <a:defRPr/>
              </a:pPr>
              <a:t>06/07/2017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PE" noProof="0" smtClean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480" y="4473512"/>
            <a:ext cx="5487041" cy="36602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PE" noProof="0" smtClean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31059"/>
            <a:ext cx="2972547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3852" y="8831059"/>
            <a:ext cx="2972547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C827A31-414F-47B3-A608-154E2924370A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48128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827A31-414F-47B3-A608-154E2924370A}" type="slidenum">
              <a:rPr lang="es-PE" smtClean="0"/>
              <a:pPr>
                <a:defRPr/>
              </a:pPr>
              <a:t>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432184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827A31-414F-47B3-A608-154E2924370A}" type="slidenum">
              <a:rPr lang="es-PE" smtClean="0"/>
              <a:pPr>
                <a:defRPr/>
              </a:pPr>
              <a:t>10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806574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827A31-414F-47B3-A608-154E2924370A}" type="slidenum">
              <a:rPr lang="es-PE" smtClean="0"/>
              <a:pPr>
                <a:defRPr/>
              </a:pPr>
              <a:t>11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291066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827A31-414F-47B3-A608-154E2924370A}" type="slidenum">
              <a:rPr lang="es-PE" smtClean="0"/>
              <a:pPr>
                <a:defRPr/>
              </a:pPr>
              <a:t>12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903252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827A31-414F-47B3-A608-154E2924370A}" type="slidenum">
              <a:rPr lang="es-PE" smtClean="0"/>
              <a:pPr>
                <a:defRPr/>
              </a:pPr>
              <a:t>13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775867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827A31-414F-47B3-A608-154E2924370A}" type="slidenum">
              <a:rPr lang="es-PE" smtClean="0"/>
              <a:pPr>
                <a:defRPr/>
              </a:pPr>
              <a:t>14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709486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827A31-414F-47B3-A608-154E2924370A}" type="slidenum">
              <a:rPr lang="es-PE" smtClean="0"/>
              <a:pPr>
                <a:defRPr/>
              </a:pPr>
              <a:t>15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56000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827A31-414F-47B3-A608-154E2924370A}" type="slidenum">
              <a:rPr lang="es-PE" smtClean="0"/>
              <a:pPr>
                <a:defRPr/>
              </a:pPr>
              <a:t>16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183809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827A31-414F-47B3-A608-154E2924370A}" type="slidenum">
              <a:rPr lang="es-PE" smtClean="0"/>
              <a:pPr>
                <a:defRPr/>
              </a:pPr>
              <a:t>17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071611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827A31-414F-47B3-A608-154E2924370A}" type="slidenum">
              <a:rPr lang="es-PE" smtClean="0"/>
              <a:pPr>
                <a:defRPr/>
              </a:pPr>
              <a:t>18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678825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827A31-414F-47B3-A608-154E2924370A}" type="slidenum">
              <a:rPr lang="es-PE" smtClean="0"/>
              <a:pPr>
                <a:defRPr/>
              </a:pPr>
              <a:t>19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61678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827A31-414F-47B3-A608-154E2924370A}" type="slidenum">
              <a:rPr lang="es-PE" smtClean="0"/>
              <a:pPr>
                <a:defRPr/>
              </a:pPr>
              <a:t>2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984154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827A31-414F-47B3-A608-154E2924370A}" type="slidenum">
              <a:rPr lang="es-PE" smtClean="0"/>
              <a:pPr>
                <a:defRPr/>
              </a:pPr>
              <a:t>20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414288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827A31-414F-47B3-A608-154E2924370A}" type="slidenum">
              <a:rPr lang="es-PE" smtClean="0"/>
              <a:pPr>
                <a:defRPr/>
              </a:pPr>
              <a:t>21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386279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827A31-414F-47B3-A608-154E2924370A}" type="slidenum">
              <a:rPr lang="es-PE" smtClean="0"/>
              <a:pPr>
                <a:defRPr/>
              </a:pPr>
              <a:t>22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306978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827A31-414F-47B3-A608-154E2924370A}" type="slidenum">
              <a:rPr lang="es-PE" smtClean="0"/>
              <a:pPr>
                <a:defRPr/>
              </a:pPr>
              <a:t>23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5909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827A31-414F-47B3-A608-154E2924370A}" type="slidenum">
              <a:rPr lang="es-PE" smtClean="0"/>
              <a:pPr>
                <a:defRPr/>
              </a:pPr>
              <a:t>24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515975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827A31-414F-47B3-A608-154E2924370A}" type="slidenum">
              <a:rPr lang="es-PE" smtClean="0"/>
              <a:pPr>
                <a:defRPr/>
              </a:pPr>
              <a:t>25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761506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827A31-414F-47B3-A608-154E2924370A}" type="slidenum">
              <a:rPr lang="es-PE" smtClean="0"/>
              <a:pPr>
                <a:defRPr/>
              </a:pPr>
              <a:t>26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032612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827A31-414F-47B3-A608-154E2924370A}" type="slidenum">
              <a:rPr lang="es-PE" smtClean="0"/>
              <a:pPr>
                <a:defRPr/>
              </a:pPr>
              <a:t>27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515347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827A31-414F-47B3-A608-154E2924370A}" type="slidenum">
              <a:rPr lang="es-PE" smtClean="0"/>
              <a:pPr>
                <a:defRPr/>
              </a:pPr>
              <a:t>28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2104443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827A31-414F-47B3-A608-154E2924370A}" type="slidenum">
              <a:rPr lang="es-PE" smtClean="0"/>
              <a:pPr>
                <a:defRPr/>
              </a:pPr>
              <a:t>29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33151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827A31-414F-47B3-A608-154E2924370A}" type="slidenum">
              <a:rPr lang="es-PE" smtClean="0"/>
              <a:pPr>
                <a:defRPr/>
              </a:pPr>
              <a:t>3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7737255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827A31-414F-47B3-A608-154E2924370A}" type="slidenum">
              <a:rPr lang="es-PE" smtClean="0"/>
              <a:pPr>
                <a:defRPr/>
              </a:pPr>
              <a:t>30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5440857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827A31-414F-47B3-A608-154E2924370A}" type="slidenum">
              <a:rPr lang="es-PE" smtClean="0"/>
              <a:pPr>
                <a:defRPr/>
              </a:pPr>
              <a:t>31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7522615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827A31-414F-47B3-A608-154E2924370A}" type="slidenum">
              <a:rPr lang="es-PE" smtClean="0"/>
              <a:pPr>
                <a:defRPr/>
              </a:pPr>
              <a:t>32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6799906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827A31-414F-47B3-A608-154E2924370A}" type="slidenum">
              <a:rPr lang="es-PE" smtClean="0"/>
              <a:pPr>
                <a:defRPr/>
              </a:pPr>
              <a:t>33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18454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827A31-414F-47B3-A608-154E2924370A}" type="slidenum">
              <a:rPr lang="es-PE" smtClean="0"/>
              <a:pPr>
                <a:defRPr/>
              </a:pPr>
              <a:t>4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09346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827A31-414F-47B3-A608-154E2924370A}" type="slidenum">
              <a:rPr lang="es-PE" smtClean="0"/>
              <a:pPr>
                <a:defRPr/>
              </a:pPr>
              <a:t>5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5938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827A31-414F-47B3-A608-154E2924370A}" type="slidenum">
              <a:rPr lang="es-PE" smtClean="0"/>
              <a:pPr>
                <a:defRPr/>
              </a:pPr>
              <a:t>6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72858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827A31-414F-47B3-A608-154E2924370A}" type="slidenum">
              <a:rPr lang="es-PE" smtClean="0"/>
              <a:pPr>
                <a:defRPr/>
              </a:pPr>
              <a:t>7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69659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827A31-414F-47B3-A608-154E2924370A}" type="slidenum">
              <a:rPr lang="es-PE" smtClean="0"/>
              <a:pPr>
                <a:defRPr/>
              </a:pPr>
              <a:t>8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376302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827A31-414F-47B3-A608-154E2924370A}" type="slidenum">
              <a:rPr lang="es-PE" smtClean="0"/>
              <a:pPr>
                <a:defRPr/>
              </a:pPr>
              <a:t>9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8416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91AFE-52EC-4BB9-82A4-B992F39BD885}" type="datetimeFigureOut">
              <a:rPr lang="es-PE" altLang="es-ES"/>
              <a:pPr>
                <a:defRPr/>
              </a:pPr>
              <a:t>06/07/2017</a:t>
            </a:fld>
            <a:endParaRPr lang="es-PE" alt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9EFB1-EE72-4E22-A3C1-66504F73365F}" type="slidenum">
              <a:rPr lang="es-PE" altLang="es-ES"/>
              <a:pPr>
                <a:defRPr/>
              </a:pPr>
              <a:t>‹Nº›</a:t>
            </a:fld>
            <a:endParaRPr lang="es-PE" altLang="es-ES"/>
          </a:p>
        </p:txBody>
      </p:sp>
    </p:spTree>
    <p:extLst>
      <p:ext uri="{BB962C8B-B14F-4D97-AF65-F5344CB8AC3E}">
        <p14:creationId xmlns:p14="http://schemas.microsoft.com/office/powerpoint/2010/main" val="3369138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6A9B9-8C93-4933-BADD-E1F8042B478C}" type="datetimeFigureOut">
              <a:rPr lang="es-PE" altLang="es-ES"/>
              <a:pPr>
                <a:defRPr/>
              </a:pPr>
              <a:t>06/07/2017</a:t>
            </a:fld>
            <a:endParaRPr lang="es-PE" alt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7CF89-2E2C-405B-BCF9-1539052524A5}" type="slidenum">
              <a:rPr lang="es-PE" altLang="es-ES"/>
              <a:pPr>
                <a:defRPr/>
              </a:pPr>
              <a:t>‹Nº›</a:t>
            </a:fld>
            <a:endParaRPr lang="es-PE" altLang="es-ES"/>
          </a:p>
        </p:txBody>
      </p:sp>
    </p:spTree>
    <p:extLst>
      <p:ext uri="{BB962C8B-B14F-4D97-AF65-F5344CB8AC3E}">
        <p14:creationId xmlns:p14="http://schemas.microsoft.com/office/powerpoint/2010/main" val="234895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44B1F-DCCC-4F38-8496-BB434F457709}" type="datetimeFigureOut">
              <a:rPr lang="es-PE" altLang="es-ES"/>
              <a:pPr>
                <a:defRPr/>
              </a:pPr>
              <a:t>06/07/2017</a:t>
            </a:fld>
            <a:endParaRPr lang="es-PE" alt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1093B-07AC-4F22-B6D6-204AE69B6303}" type="slidenum">
              <a:rPr lang="es-PE" altLang="es-ES"/>
              <a:pPr>
                <a:defRPr/>
              </a:pPr>
              <a:t>‹Nº›</a:t>
            </a:fld>
            <a:endParaRPr lang="es-PE" altLang="es-ES"/>
          </a:p>
        </p:txBody>
      </p:sp>
    </p:spTree>
    <p:extLst>
      <p:ext uri="{BB962C8B-B14F-4D97-AF65-F5344CB8AC3E}">
        <p14:creationId xmlns:p14="http://schemas.microsoft.com/office/powerpoint/2010/main" val="3336526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E5C0E-ACB0-4568-8243-CFBE19664ACC}" type="datetimeFigureOut">
              <a:rPr lang="es-PE" altLang="es-ES"/>
              <a:pPr>
                <a:defRPr/>
              </a:pPr>
              <a:t>06/07/2017</a:t>
            </a:fld>
            <a:endParaRPr lang="es-PE" alt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B922F-418F-4319-BD88-6248365CB47C}" type="slidenum">
              <a:rPr lang="es-PE" altLang="es-ES"/>
              <a:pPr>
                <a:defRPr/>
              </a:pPr>
              <a:t>‹Nº›</a:t>
            </a:fld>
            <a:endParaRPr lang="es-PE" altLang="es-ES"/>
          </a:p>
        </p:txBody>
      </p:sp>
    </p:spTree>
    <p:extLst>
      <p:ext uri="{BB962C8B-B14F-4D97-AF65-F5344CB8AC3E}">
        <p14:creationId xmlns:p14="http://schemas.microsoft.com/office/powerpoint/2010/main" val="3269511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68FCB-1931-443F-AC41-9817EBA348E1}" type="datetimeFigureOut">
              <a:rPr lang="es-PE" altLang="es-ES"/>
              <a:pPr>
                <a:defRPr/>
              </a:pPr>
              <a:t>06/07/2017</a:t>
            </a:fld>
            <a:endParaRPr lang="es-PE" alt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C75B2-6B18-457E-8BB1-19E6E90669F8}" type="slidenum">
              <a:rPr lang="es-PE" altLang="es-ES"/>
              <a:pPr>
                <a:defRPr/>
              </a:pPr>
              <a:t>‹Nº›</a:t>
            </a:fld>
            <a:endParaRPr lang="es-PE" altLang="es-ES"/>
          </a:p>
        </p:txBody>
      </p:sp>
    </p:spTree>
    <p:extLst>
      <p:ext uri="{BB962C8B-B14F-4D97-AF65-F5344CB8AC3E}">
        <p14:creationId xmlns:p14="http://schemas.microsoft.com/office/powerpoint/2010/main" val="2615035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85C1A-6022-4D4B-B35A-3CFE882FAC1B}" type="datetimeFigureOut">
              <a:rPr lang="es-PE" altLang="es-ES"/>
              <a:pPr>
                <a:defRPr/>
              </a:pPr>
              <a:t>06/07/2017</a:t>
            </a:fld>
            <a:endParaRPr lang="es-PE" alt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CEC39-0C77-4CD7-BFAB-E768D3D6C18A}" type="slidenum">
              <a:rPr lang="es-PE" altLang="es-ES"/>
              <a:pPr>
                <a:defRPr/>
              </a:pPr>
              <a:t>‹Nº›</a:t>
            </a:fld>
            <a:endParaRPr lang="es-PE" altLang="es-ES"/>
          </a:p>
        </p:txBody>
      </p:sp>
    </p:spTree>
    <p:extLst>
      <p:ext uri="{BB962C8B-B14F-4D97-AF65-F5344CB8AC3E}">
        <p14:creationId xmlns:p14="http://schemas.microsoft.com/office/powerpoint/2010/main" val="106966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13EDB-631E-40DA-80B2-FAA825B55C8E}" type="datetimeFigureOut">
              <a:rPr lang="es-PE" altLang="es-ES"/>
              <a:pPr>
                <a:defRPr/>
              </a:pPr>
              <a:t>06/07/2017</a:t>
            </a:fld>
            <a:endParaRPr lang="es-PE" altLang="es-E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A4744-0A57-4E68-BD44-C28B8D178AC8}" type="slidenum">
              <a:rPr lang="es-PE" altLang="es-ES"/>
              <a:pPr>
                <a:defRPr/>
              </a:pPr>
              <a:t>‹Nº›</a:t>
            </a:fld>
            <a:endParaRPr lang="es-PE" altLang="es-ES"/>
          </a:p>
        </p:txBody>
      </p:sp>
    </p:spTree>
    <p:extLst>
      <p:ext uri="{BB962C8B-B14F-4D97-AF65-F5344CB8AC3E}">
        <p14:creationId xmlns:p14="http://schemas.microsoft.com/office/powerpoint/2010/main" val="2084177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38833-A20B-4FD2-A8BB-AC8ECC4C8EEC}" type="datetimeFigureOut">
              <a:rPr lang="es-PE" altLang="es-ES"/>
              <a:pPr>
                <a:defRPr/>
              </a:pPr>
              <a:t>06/07/2017</a:t>
            </a:fld>
            <a:endParaRPr lang="es-PE" altLang="es-E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3B463-1DA8-4B1C-81BD-3FB44A4C5725}" type="slidenum">
              <a:rPr lang="es-PE" altLang="es-ES"/>
              <a:pPr>
                <a:defRPr/>
              </a:pPr>
              <a:t>‹Nº›</a:t>
            </a:fld>
            <a:endParaRPr lang="es-PE" altLang="es-ES"/>
          </a:p>
        </p:txBody>
      </p:sp>
    </p:spTree>
    <p:extLst>
      <p:ext uri="{BB962C8B-B14F-4D97-AF65-F5344CB8AC3E}">
        <p14:creationId xmlns:p14="http://schemas.microsoft.com/office/powerpoint/2010/main" val="59872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F6B85-A6B9-4CBB-8388-55B8BE7E8790}" type="datetimeFigureOut">
              <a:rPr lang="es-PE" altLang="es-ES"/>
              <a:pPr>
                <a:defRPr/>
              </a:pPr>
              <a:t>06/07/2017</a:t>
            </a:fld>
            <a:endParaRPr lang="es-PE" altLang="es-ES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A795B-2345-49FE-925A-890D3FAEF096}" type="slidenum">
              <a:rPr lang="es-PE" altLang="es-ES"/>
              <a:pPr>
                <a:defRPr/>
              </a:pPr>
              <a:t>‹Nº›</a:t>
            </a:fld>
            <a:endParaRPr lang="es-PE" altLang="es-ES"/>
          </a:p>
        </p:txBody>
      </p:sp>
    </p:spTree>
    <p:extLst>
      <p:ext uri="{BB962C8B-B14F-4D97-AF65-F5344CB8AC3E}">
        <p14:creationId xmlns:p14="http://schemas.microsoft.com/office/powerpoint/2010/main" val="562116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232A3-DDF4-4A5C-ABCC-0184E99EE79B}" type="datetimeFigureOut">
              <a:rPr lang="es-PE" altLang="es-ES"/>
              <a:pPr>
                <a:defRPr/>
              </a:pPr>
              <a:t>06/07/2017</a:t>
            </a:fld>
            <a:endParaRPr lang="es-PE" alt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CF33-1427-408C-A606-2C6E2D55AA5B}" type="slidenum">
              <a:rPr lang="es-PE" altLang="es-ES"/>
              <a:pPr>
                <a:defRPr/>
              </a:pPr>
              <a:t>‹Nº›</a:t>
            </a:fld>
            <a:endParaRPr lang="es-PE" altLang="es-ES"/>
          </a:p>
        </p:txBody>
      </p:sp>
    </p:spTree>
    <p:extLst>
      <p:ext uri="{BB962C8B-B14F-4D97-AF65-F5344CB8AC3E}">
        <p14:creationId xmlns:p14="http://schemas.microsoft.com/office/powerpoint/2010/main" val="291309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PE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19C50-F7EF-47F6-A83D-E174D9F22DB2}" type="datetimeFigureOut">
              <a:rPr lang="es-PE" altLang="es-ES"/>
              <a:pPr>
                <a:defRPr/>
              </a:pPr>
              <a:t>06/07/2017</a:t>
            </a:fld>
            <a:endParaRPr lang="es-PE" alt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53AFA-DC97-4C30-A39D-5639CD82C6B0}" type="slidenum">
              <a:rPr lang="es-PE" altLang="es-ES"/>
              <a:pPr>
                <a:defRPr/>
              </a:pPr>
              <a:t>‹Nº›</a:t>
            </a:fld>
            <a:endParaRPr lang="es-PE" altLang="es-ES"/>
          </a:p>
        </p:txBody>
      </p:sp>
    </p:spTree>
    <p:extLst>
      <p:ext uri="{BB962C8B-B14F-4D97-AF65-F5344CB8AC3E}">
        <p14:creationId xmlns:p14="http://schemas.microsoft.com/office/powerpoint/2010/main" val="437577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  <a:endParaRPr lang="es-PE" altLang="es-ES" smtClean="0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  <a:endParaRPr lang="es-PE" altLang="es-ES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510F30C9-1FC5-4585-8AE9-F6C21BF3C69C}" type="datetimeFigureOut">
              <a:rPr lang="es-PE" altLang="es-ES"/>
              <a:pPr>
                <a:defRPr/>
              </a:pPr>
              <a:t>06/07/2017</a:t>
            </a:fld>
            <a:endParaRPr lang="es-PE" alt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7C82D6AC-8201-4561-A1A7-7DA857F4EBAC}" type="slidenum">
              <a:rPr lang="es-PE" altLang="es-ES"/>
              <a:pPr>
                <a:defRPr/>
              </a:pPr>
              <a:t>‹Nº›</a:t>
            </a:fld>
            <a:endParaRPr lang="es-PE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MS PGothic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34" charset="-128"/>
          <a:cs typeface="MS PGothic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34" charset="-128"/>
          <a:cs typeface="MS PGothic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34" charset="-128"/>
          <a:cs typeface="MS PGothic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34" charset="-128"/>
          <a:cs typeface="MS PGothic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ＭＳ Ｐゴシック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ＭＳ Ｐゴシック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jp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565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375" y="5603875"/>
            <a:ext cx="257651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CuadroTexto 4"/>
          <p:cNvSpPr txBox="1">
            <a:spLocks noChangeArrowheads="1"/>
          </p:cNvSpPr>
          <p:nvPr/>
        </p:nvSpPr>
        <p:spPr bwMode="auto">
          <a:xfrm>
            <a:off x="1068388" y="936625"/>
            <a:ext cx="100488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PE" altLang="es-PE" sz="1400">
                <a:latin typeface="Segoe UI Black" panose="020B0A02040204020203" pitchFamily="34" charset="0"/>
              </a:rPr>
              <a:t>PROGRAMA NACIONAL DE  FORMACIÓN Y CAPACITACIÓN DE DIRECTORES Y SUBDIRECTORES DE INSTITUCIONES EDUCATIVAS PÚBLICAS EN EDUCACIÓN BÁSICA Y TÉCNICO PRODUCTIVA</a:t>
            </a:r>
          </a:p>
        </p:txBody>
      </p:sp>
      <p:sp>
        <p:nvSpPr>
          <p:cNvPr id="4101" name="CuadroTexto 5"/>
          <p:cNvSpPr txBox="1">
            <a:spLocks noChangeArrowheads="1"/>
          </p:cNvSpPr>
          <p:nvPr/>
        </p:nvSpPr>
        <p:spPr bwMode="auto">
          <a:xfrm>
            <a:off x="1611313" y="1687513"/>
            <a:ext cx="8647112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PE" altLang="es-PE" sz="3600" b="1"/>
              <a:t>ETAPA DE INDUCCIÓN AL CARGO DIRECTIVO 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PE" altLang="es-PE" sz="3600" b="1"/>
              <a:t>2017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PE" altLang="es-PE" sz="1400">
              <a:latin typeface="Segoe UI Black" panose="020B0A02040204020203" pitchFamily="34" charset="0"/>
            </a:endParaRPr>
          </a:p>
        </p:txBody>
      </p:sp>
      <p:sp>
        <p:nvSpPr>
          <p:cNvPr id="4102" name="CuadroTexto 6"/>
          <p:cNvSpPr txBox="1">
            <a:spLocks noChangeArrowheads="1"/>
          </p:cNvSpPr>
          <p:nvPr/>
        </p:nvSpPr>
        <p:spPr bwMode="auto">
          <a:xfrm>
            <a:off x="1914525" y="3049588"/>
            <a:ext cx="804068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PE" altLang="es-PE" sz="4400" b="1" dirty="0">
                <a:solidFill>
                  <a:srgbClr val="CC0000"/>
                </a:solidFill>
                <a:latin typeface="+mn-lt"/>
              </a:rPr>
              <a:t>UNIDAD 4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PE" altLang="es-PE" sz="4400" b="1" dirty="0">
                <a:solidFill>
                  <a:srgbClr val="CC0000"/>
                </a:solidFill>
                <a:latin typeface="+mn-lt"/>
              </a:rPr>
              <a:t>Plan Anual de Trabajo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" y="-31018"/>
            <a:ext cx="12191999" cy="6861858"/>
            <a:chOff x="1" y="-31018"/>
            <a:chExt cx="12191999" cy="6861858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-31018"/>
              <a:ext cx="12191999" cy="6861858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65061" y="71748"/>
              <a:ext cx="1949621" cy="424692"/>
            </a:xfrm>
            <a:prstGeom prst="rect">
              <a:avLst/>
            </a:prstGeom>
          </p:spPr>
        </p:pic>
        <p:sp>
          <p:nvSpPr>
            <p:cNvPr id="13" name="CuadroTexto 12"/>
            <p:cNvSpPr txBox="1"/>
            <p:nvPr/>
          </p:nvSpPr>
          <p:spPr>
            <a:xfrm>
              <a:off x="230659" y="224590"/>
              <a:ext cx="46853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400" b="1" dirty="0" smtClean="0">
                  <a:solidFill>
                    <a:schemeClr val="bg1">
                      <a:lumMod val="50000"/>
                    </a:schemeClr>
                  </a:solidFill>
                  <a:latin typeface="Stag Book" panose="02000503060000020004" pitchFamily="50" charset="0"/>
                </a:rPr>
                <a:t>Etapa de Inducción  al cargo directivo - 2017</a:t>
              </a:r>
              <a:endParaRPr lang="es-PE" sz="1400" b="1" dirty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endParaRPr>
            </a:p>
          </p:txBody>
        </p:sp>
      </p:grpSp>
      <p:sp>
        <p:nvSpPr>
          <p:cNvPr id="5128" name="AutoShape 9" descr="Resultado de imagen para construccion participativ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PE" altLang="es-PE" sz="1800"/>
          </a:p>
        </p:txBody>
      </p:sp>
      <p:sp>
        <p:nvSpPr>
          <p:cNvPr id="16" name="Título 8"/>
          <p:cNvSpPr txBox="1">
            <a:spLocks/>
          </p:cNvSpPr>
          <p:nvPr/>
        </p:nvSpPr>
        <p:spPr bwMode="auto">
          <a:xfrm>
            <a:off x="2249488" y="1117243"/>
            <a:ext cx="7369175" cy="644687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normAutofit fontScale="975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defRPr/>
            </a:pPr>
            <a:r>
              <a:rPr lang="es-PE" sz="3200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Formulación del PAT </a:t>
            </a:r>
            <a:endParaRPr lang="es-PE" sz="32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grpSp>
        <p:nvGrpSpPr>
          <p:cNvPr id="17" name="Grupo 16"/>
          <p:cNvGrpSpPr/>
          <p:nvPr/>
        </p:nvGrpSpPr>
        <p:grpSpPr>
          <a:xfrm>
            <a:off x="701708" y="1905788"/>
            <a:ext cx="3257450" cy="430887"/>
            <a:chOff x="366053" y="2522554"/>
            <a:chExt cx="5855189" cy="430887"/>
          </a:xfrm>
        </p:grpSpPr>
        <p:sp>
          <p:nvSpPr>
            <p:cNvPr id="18" name="Rectángulo 17"/>
            <p:cNvSpPr/>
            <p:nvPr/>
          </p:nvSpPr>
          <p:spPr>
            <a:xfrm>
              <a:off x="389974" y="2630032"/>
              <a:ext cx="5751000" cy="276130"/>
            </a:xfrm>
            <a:prstGeom prst="rect">
              <a:avLst/>
            </a:prstGeom>
            <a:solidFill>
              <a:srgbClr val="0000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9" name="Rectángulo 18"/>
            <p:cNvSpPr/>
            <p:nvPr/>
          </p:nvSpPr>
          <p:spPr>
            <a:xfrm>
              <a:off x="366053" y="2522554"/>
              <a:ext cx="585518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PE" sz="2200" i="1" dirty="0" smtClean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Objetivos y metas realistas</a:t>
              </a:r>
              <a:endParaRPr lang="es-PE" sz="2200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Grupo 6"/>
          <p:cNvGrpSpPr/>
          <p:nvPr/>
        </p:nvGrpSpPr>
        <p:grpSpPr>
          <a:xfrm>
            <a:off x="4651137" y="2346806"/>
            <a:ext cx="6983145" cy="3293926"/>
            <a:chOff x="4660864" y="2141751"/>
            <a:chExt cx="7179012" cy="3498981"/>
          </a:xfrm>
        </p:grpSpPr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716595" y="2298722"/>
              <a:ext cx="7067550" cy="3238500"/>
            </a:xfrm>
            <a:prstGeom prst="rect">
              <a:avLst/>
            </a:prstGeom>
          </p:spPr>
        </p:pic>
        <p:sp>
          <p:nvSpPr>
            <p:cNvPr id="24" name="Rectángulo 23"/>
            <p:cNvSpPr/>
            <p:nvPr/>
          </p:nvSpPr>
          <p:spPr>
            <a:xfrm>
              <a:off x="4660864" y="2141751"/>
              <a:ext cx="3461731" cy="3480836"/>
            </a:xfrm>
            <a:prstGeom prst="rect">
              <a:avLst/>
            </a:prstGeom>
            <a:solidFill>
              <a:srgbClr val="C1C1FF">
                <a:alpha val="10000"/>
              </a:srgbClr>
            </a:solidFill>
            <a:ln w="28575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6" name="Rectángulo 25"/>
            <p:cNvSpPr/>
            <p:nvPr/>
          </p:nvSpPr>
          <p:spPr>
            <a:xfrm>
              <a:off x="8378145" y="2159896"/>
              <a:ext cx="3461731" cy="3480836"/>
            </a:xfrm>
            <a:prstGeom prst="rect">
              <a:avLst/>
            </a:prstGeom>
            <a:solidFill>
              <a:srgbClr val="00B0F0">
                <a:alpha val="10000"/>
              </a:srgbClr>
            </a:solidFill>
            <a:ln w="28575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27" name="Grupo 26"/>
          <p:cNvGrpSpPr/>
          <p:nvPr/>
        </p:nvGrpSpPr>
        <p:grpSpPr>
          <a:xfrm>
            <a:off x="715015" y="2660796"/>
            <a:ext cx="3378404" cy="1862566"/>
            <a:chOff x="715015" y="2660796"/>
            <a:chExt cx="3378404" cy="1862566"/>
          </a:xfrm>
        </p:grpSpPr>
        <p:sp>
          <p:nvSpPr>
            <p:cNvPr id="28" name="Rectángulo redondeado 27"/>
            <p:cNvSpPr/>
            <p:nvPr/>
          </p:nvSpPr>
          <p:spPr>
            <a:xfrm rot="10800000">
              <a:off x="716455" y="2677191"/>
              <a:ext cx="2017017" cy="233000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9" name="Rectángulo redondeado 28"/>
            <p:cNvSpPr/>
            <p:nvPr/>
          </p:nvSpPr>
          <p:spPr>
            <a:xfrm rot="10800000">
              <a:off x="716454" y="4311324"/>
              <a:ext cx="1919741" cy="212038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30" name="Rectángulo redondeado 29"/>
            <p:cNvSpPr/>
            <p:nvPr/>
          </p:nvSpPr>
          <p:spPr>
            <a:xfrm rot="10800000">
              <a:off x="2334638" y="4053368"/>
              <a:ext cx="1758781" cy="212038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31" name="Rectángulo redondeado 30"/>
            <p:cNvSpPr/>
            <p:nvPr/>
          </p:nvSpPr>
          <p:spPr>
            <a:xfrm rot="10800000">
              <a:off x="3529264" y="3220534"/>
              <a:ext cx="548346" cy="208466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32" name="Rectángulo redondeado 31"/>
            <p:cNvSpPr/>
            <p:nvPr/>
          </p:nvSpPr>
          <p:spPr>
            <a:xfrm rot="10800000">
              <a:off x="2982049" y="2660796"/>
              <a:ext cx="636640" cy="225087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33" name="Rectángulo redondeado 32"/>
            <p:cNvSpPr/>
            <p:nvPr/>
          </p:nvSpPr>
          <p:spPr>
            <a:xfrm rot="10800000">
              <a:off x="715015" y="3495282"/>
              <a:ext cx="1269427" cy="242524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15" name="Rectángulo 14"/>
          <p:cNvSpPr/>
          <p:nvPr/>
        </p:nvSpPr>
        <p:spPr>
          <a:xfrm>
            <a:off x="667437" y="2461098"/>
            <a:ext cx="3467476" cy="36226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s-PE" dirty="0" smtClean="0">
                <a:solidFill>
                  <a:schemeClr val="tx1"/>
                </a:solidFill>
              </a:rPr>
              <a:t>A </a:t>
            </a:r>
            <a:r>
              <a:rPr lang="es-PE" dirty="0">
                <a:solidFill>
                  <a:schemeClr val="tx1"/>
                </a:solidFill>
              </a:rPr>
              <a:t>partir del diagnóstico se debe </a:t>
            </a:r>
            <a:r>
              <a:rPr lang="es-PE" b="1" dirty="0">
                <a:solidFill>
                  <a:srgbClr val="00006C"/>
                </a:solidFill>
              </a:rPr>
              <a:t>establecer objetivos</a:t>
            </a:r>
            <a:r>
              <a:rPr lang="es-PE" dirty="0">
                <a:solidFill>
                  <a:srgbClr val="00006C"/>
                </a:solidFill>
              </a:rPr>
              <a:t> </a:t>
            </a:r>
            <a:r>
              <a:rPr lang="es-PE" dirty="0"/>
              <a:t>y </a:t>
            </a:r>
            <a:r>
              <a:rPr lang="es-PE" b="1" dirty="0">
                <a:solidFill>
                  <a:srgbClr val="00006C"/>
                </a:solidFill>
              </a:rPr>
              <a:t>metas</a:t>
            </a:r>
            <a:r>
              <a:rPr lang="es-PE" dirty="0">
                <a:solidFill>
                  <a:srgbClr val="00006C"/>
                </a:solidFill>
              </a:rPr>
              <a:t> </a:t>
            </a:r>
            <a:r>
              <a:rPr lang="es-PE" dirty="0"/>
              <a:t>que se ajusten a la </a:t>
            </a:r>
            <a:r>
              <a:rPr lang="es-PE" dirty="0">
                <a:solidFill>
                  <a:schemeClr val="tx1"/>
                </a:solidFill>
              </a:rPr>
              <a:t>realidad. </a:t>
            </a:r>
            <a:r>
              <a:rPr lang="es-PE" dirty="0"/>
              <a:t>Aunque un líder pedagógico debe tener </a:t>
            </a:r>
            <a:r>
              <a:rPr lang="es-PE" b="1" dirty="0">
                <a:solidFill>
                  <a:srgbClr val="00006C"/>
                </a:solidFill>
              </a:rPr>
              <a:t>altas expectativas</a:t>
            </a:r>
            <a:r>
              <a:rPr lang="es-PE" dirty="0"/>
              <a:t> en lo que planea para su IE, también debe asumir que las metas deben </a:t>
            </a:r>
            <a:r>
              <a:rPr lang="es-PE" b="1" dirty="0">
                <a:solidFill>
                  <a:srgbClr val="00006C"/>
                </a:solidFill>
              </a:rPr>
              <a:t>ajustarse a las posibilidades reales </a:t>
            </a:r>
            <a:r>
              <a:rPr lang="es-PE" dirty="0"/>
              <a:t>de la IE. De lo contrario, se planteará metas que no podrá cumplir y, como consecuencia, podrá creer que ha fracasado, aunque, en realidad, haya mejorado significativamente sus resultados. </a:t>
            </a:r>
          </a:p>
        </p:txBody>
      </p:sp>
    </p:spTree>
    <p:extLst>
      <p:ext uri="{BB962C8B-B14F-4D97-AF65-F5344CB8AC3E}">
        <p14:creationId xmlns:p14="http://schemas.microsoft.com/office/powerpoint/2010/main" val="118150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" y="-31018"/>
            <a:ext cx="12191999" cy="6861858"/>
            <a:chOff x="1" y="-31018"/>
            <a:chExt cx="12191999" cy="6861858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-31018"/>
              <a:ext cx="12191999" cy="6861858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65061" y="71748"/>
              <a:ext cx="1949621" cy="424692"/>
            </a:xfrm>
            <a:prstGeom prst="rect">
              <a:avLst/>
            </a:prstGeom>
          </p:spPr>
        </p:pic>
        <p:sp>
          <p:nvSpPr>
            <p:cNvPr id="13" name="CuadroTexto 12"/>
            <p:cNvSpPr txBox="1"/>
            <p:nvPr/>
          </p:nvSpPr>
          <p:spPr>
            <a:xfrm>
              <a:off x="230659" y="224590"/>
              <a:ext cx="46853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400" b="1" dirty="0" smtClean="0">
                  <a:solidFill>
                    <a:schemeClr val="bg1">
                      <a:lumMod val="50000"/>
                    </a:schemeClr>
                  </a:solidFill>
                  <a:latin typeface="Stag Book" panose="02000503060000020004" pitchFamily="50" charset="0"/>
                </a:rPr>
                <a:t>Etapa de Inducción  al cargo directivo - 2017</a:t>
              </a:r>
              <a:endParaRPr lang="es-PE" sz="1400" b="1" dirty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endParaRPr>
            </a:p>
          </p:txBody>
        </p:sp>
      </p:grpSp>
      <p:sp>
        <p:nvSpPr>
          <p:cNvPr id="5128" name="AutoShape 9" descr="Resultado de imagen para construccion participativ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PE" altLang="es-PE" sz="1800"/>
          </a:p>
        </p:txBody>
      </p:sp>
      <p:sp>
        <p:nvSpPr>
          <p:cNvPr id="8" name="Título 8"/>
          <p:cNvSpPr txBox="1">
            <a:spLocks/>
          </p:cNvSpPr>
          <p:nvPr/>
        </p:nvSpPr>
        <p:spPr bwMode="auto">
          <a:xfrm>
            <a:off x="2249488" y="1117243"/>
            <a:ext cx="7369175" cy="644687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normAutofit fontScale="975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defRPr/>
            </a:pPr>
            <a:r>
              <a:rPr lang="es-PE" sz="3200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Formulación del PAT </a:t>
            </a:r>
            <a:endParaRPr lang="es-PE" sz="32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1377070" y="3071205"/>
            <a:ext cx="9124950" cy="294336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PE" sz="2000" b="1" i="1" dirty="0" smtClean="0">
                <a:ln w="19050">
                  <a:solidFill>
                    <a:prstClr val="black"/>
                  </a:solidFill>
                </a:ln>
                <a:noFill/>
                <a:latin typeface="Calibri" panose="020F0502020204030204"/>
                <a:ea typeface="ＭＳ Ｐゴシック" panose="020B0600070205080204" pitchFamily="34" charset="-128"/>
              </a:rPr>
              <a:t>Específicas </a:t>
            </a:r>
            <a:r>
              <a:rPr lang="es-PE" dirty="0">
                <a:solidFill>
                  <a:schemeClr val="tx1"/>
                </a:solidFill>
              </a:rPr>
              <a:t>(</a:t>
            </a:r>
            <a:r>
              <a:rPr lang="es-PE" dirty="0" err="1">
                <a:solidFill>
                  <a:schemeClr val="tx1"/>
                </a:solidFill>
              </a:rPr>
              <a:t>Specific</a:t>
            </a:r>
            <a:r>
              <a:rPr lang="es-PE" dirty="0">
                <a:solidFill>
                  <a:schemeClr val="tx1"/>
                </a:solidFill>
              </a:rPr>
              <a:t>): Claros sobre qué, dónde, cuándo y cómo va a cambiar la situación (enfocadas en las necesidades y el contexto de los estudiantes);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PE" sz="2000" b="1" i="1" dirty="0">
                <a:ln w="19050">
                  <a:solidFill>
                    <a:prstClr val="black"/>
                  </a:solidFill>
                </a:ln>
                <a:noFill/>
                <a:latin typeface="Calibri" panose="020F0502020204030204"/>
                <a:ea typeface="ＭＳ Ｐゴシック" panose="020B0600070205080204" pitchFamily="34" charset="-128"/>
              </a:rPr>
              <a:t>Medibles </a:t>
            </a:r>
            <a:r>
              <a:rPr lang="es-PE" dirty="0">
                <a:solidFill>
                  <a:schemeClr val="tx1"/>
                </a:solidFill>
              </a:rPr>
              <a:t>(</a:t>
            </a:r>
            <a:r>
              <a:rPr lang="es-PE" dirty="0" err="1">
                <a:solidFill>
                  <a:schemeClr val="tx1"/>
                </a:solidFill>
              </a:rPr>
              <a:t>Measurable</a:t>
            </a:r>
            <a:r>
              <a:rPr lang="es-PE" dirty="0">
                <a:solidFill>
                  <a:schemeClr val="tx1"/>
                </a:solidFill>
              </a:rPr>
              <a:t>): que sea posible cuantificar los fines y beneficios (identificar sus avances y su medida de éxito);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PE" sz="2000" b="1" i="1" dirty="0">
                <a:ln w="19050">
                  <a:solidFill>
                    <a:prstClr val="black"/>
                  </a:solidFill>
                </a:ln>
                <a:noFill/>
                <a:latin typeface="Calibri" panose="020F0502020204030204"/>
                <a:ea typeface="ＭＳ Ｐゴシック" panose="020B0600070205080204" pitchFamily="34" charset="-128"/>
              </a:rPr>
              <a:t>Realizables </a:t>
            </a:r>
            <a:r>
              <a:rPr lang="es-PE" dirty="0">
                <a:solidFill>
                  <a:schemeClr val="tx1"/>
                </a:solidFill>
              </a:rPr>
              <a:t>(</a:t>
            </a:r>
            <a:r>
              <a:rPr lang="es-PE" dirty="0" err="1">
                <a:solidFill>
                  <a:schemeClr val="tx1"/>
                </a:solidFill>
              </a:rPr>
              <a:t>Achievable</a:t>
            </a:r>
            <a:r>
              <a:rPr lang="es-PE" dirty="0">
                <a:solidFill>
                  <a:schemeClr val="tx1"/>
                </a:solidFill>
              </a:rPr>
              <a:t>): que sea posible lograr los objetivos (conociendo los recursos y las capacidades a disposición de la comunidad);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PE" sz="2000" b="1" i="1" dirty="0">
                <a:ln w="19050">
                  <a:solidFill>
                    <a:prstClr val="black"/>
                  </a:solidFill>
                </a:ln>
                <a:noFill/>
                <a:latin typeface="Calibri" panose="020F0502020204030204"/>
                <a:ea typeface="ＭＳ Ｐゴシック" panose="020B0600070205080204" pitchFamily="34" charset="-128"/>
              </a:rPr>
              <a:t>Realistas </a:t>
            </a:r>
            <a:r>
              <a:rPr lang="es-PE" dirty="0">
                <a:solidFill>
                  <a:schemeClr val="tx1"/>
                </a:solidFill>
              </a:rPr>
              <a:t>(</a:t>
            </a:r>
            <a:r>
              <a:rPr lang="es-PE" dirty="0" err="1">
                <a:solidFill>
                  <a:schemeClr val="tx1"/>
                </a:solidFill>
              </a:rPr>
              <a:t>Realistic</a:t>
            </a:r>
            <a:r>
              <a:rPr lang="es-PE" dirty="0">
                <a:solidFill>
                  <a:schemeClr val="tx1"/>
                </a:solidFill>
              </a:rPr>
              <a:t>): que sea posible obtener el nivel de cambio reflejado en el objetivo;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PE" sz="2000" b="1" i="1" dirty="0">
                <a:ln w="19050">
                  <a:solidFill>
                    <a:prstClr val="black"/>
                  </a:solidFill>
                </a:ln>
                <a:noFill/>
                <a:latin typeface="Calibri" panose="020F0502020204030204"/>
                <a:ea typeface="ＭＳ Ｐゴシック" panose="020B0600070205080204" pitchFamily="34" charset="-128"/>
              </a:rPr>
              <a:t>Limitadas en tiempo </a:t>
            </a:r>
            <a:r>
              <a:rPr lang="es-PE" dirty="0">
                <a:solidFill>
                  <a:schemeClr val="tx1"/>
                </a:solidFill>
              </a:rPr>
              <a:t>(Time </a:t>
            </a:r>
            <a:r>
              <a:rPr lang="es-PE" dirty="0" err="1">
                <a:solidFill>
                  <a:schemeClr val="tx1"/>
                </a:solidFill>
              </a:rPr>
              <a:t>bound</a:t>
            </a:r>
            <a:r>
              <a:rPr lang="es-PE" dirty="0">
                <a:solidFill>
                  <a:schemeClr val="tx1"/>
                </a:solidFill>
              </a:rPr>
              <a:t>): estableciendo el periodo de tiempo en el que se debe completar cada uno de ellas.</a:t>
            </a:r>
          </a:p>
          <a:p>
            <a:pPr algn="ctr">
              <a:defRPr/>
            </a:pPr>
            <a:endParaRPr lang="es-PE" dirty="0"/>
          </a:p>
        </p:txBody>
      </p:sp>
      <p:grpSp>
        <p:nvGrpSpPr>
          <p:cNvPr id="15" name="Grupo 14"/>
          <p:cNvGrpSpPr/>
          <p:nvPr/>
        </p:nvGrpSpPr>
        <p:grpSpPr>
          <a:xfrm>
            <a:off x="701707" y="1905788"/>
            <a:ext cx="5943535" cy="430887"/>
            <a:chOff x="366053" y="2522554"/>
            <a:chExt cx="5855189" cy="430887"/>
          </a:xfrm>
        </p:grpSpPr>
        <p:sp>
          <p:nvSpPr>
            <p:cNvPr id="16" name="Rectángulo 15"/>
            <p:cNvSpPr/>
            <p:nvPr/>
          </p:nvSpPr>
          <p:spPr>
            <a:xfrm>
              <a:off x="389974" y="2630032"/>
              <a:ext cx="5751000" cy="276130"/>
            </a:xfrm>
            <a:prstGeom prst="rect">
              <a:avLst/>
            </a:prstGeom>
            <a:solidFill>
              <a:srgbClr val="0000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7" name="Rectángulo 16"/>
            <p:cNvSpPr/>
            <p:nvPr/>
          </p:nvSpPr>
          <p:spPr>
            <a:xfrm>
              <a:off x="366053" y="2522554"/>
              <a:ext cx="585518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PE" sz="2200" i="1" dirty="0" smtClean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Planteamiento de objetivos y metas institucionales</a:t>
              </a:r>
              <a:endParaRPr lang="es-PE" sz="2200" i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Rectángulo 2"/>
          <p:cNvSpPr/>
          <p:nvPr/>
        </p:nvSpPr>
        <p:spPr>
          <a:xfrm>
            <a:off x="725989" y="2396874"/>
            <a:ext cx="97488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PE" sz="2000" dirty="0"/>
              <a:t>SMART es un modelo de formulación de objetivos que, por ejemplo, pueden implementarse en el PAT y PEI</a:t>
            </a:r>
            <a:r>
              <a:rPr lang="es-PE" sz="2000" dirty="0" smtClean="0"/>
              <a:t>.</a:t>
            </a:r>
            <a:endParaRPr lang="es-PE" sz="2000" dirty="0"/>
          </a:p>
        </p:txBody>
      </p:sp>
      <p:sp>
        <p:nvSpPr>
          <p:cNvPr id="18" name="Rectángulo 17"/>
          <p:cNvSpPr/>
          <p:nvPr/>
        </p:nvSpPr>
        <p:spPr>
          <a:xfrm rot="16200000">
            <a:off x="299539" y="4182530"/>
            <a:ext cx="18943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 smtClean="0">
                <a:solidFill>
                  <a:srgbClr val="00006C"/>
                </a:solidFill>
                <a:ea typeface="Calibri" panose="020F0502020204030204" pitchFamily="34" charset="0"/>
                <a:cs typeface="BellMT"/>
              </a:rPr>
              <a:t>Objetivos SMART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5475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" y="-31018"/>
            <a:ext cx="12191999" cy="6861858"/>
            <a:chOff x="1" y="-31018"/>
            <a:chExt cx="12191999" cy="6861858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-31018"/>
              <a:ext cx="12191999" cy="6861858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65061" y="71748"/>
              <a:ext cx="1949621" cy="424692"/>
            </a:xfrm>
            <a:prstGeom prst="rect">
              <a:avLst/>
            </a:prstGeom>
          </p:spPr>
        </p:pic>
        <p:sp>
          <p:nvSpPr>
            <p:cNvPr id="13" name="CuadroTexto 12"/>
            <p:cNvSpPr txBox="1"/>
            <p:nvPr/>
          </p:nvSpPr>
          <p:spPr>
            <a:xfrm>
              <a:off x="230659" y="224590"/>
              <a:ext cx="46853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400" b="1" dirty="0" smtClean="0">
                  <a:solidFill>
                    <a:schemeClr val="bg1">
                      <a:lumMod val="50000"/>
                    </a:schemeClr>
                  </a:solidFill>
                  <a:latin typeface="Stag Book" panose="02000503060000020004" pitchFamily="50" charset="0"/>
                </a:rPr>
                <a:t>Etapa de Inducción  al cargo directivo - 2017</a:t>
              </a:r>
              <a:endParaRPr lang="es-PE" sz="1400" b="1" dirty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endParaRPr>
            </a:p>
          </p:txBody>
        </p:sp>
      </p:grpSp>
      <p:sp>
        <p:nvSpPr>
          <p:cNvPr id="5128" name="AutoShape 9" descr="Resultado de imagen para construccion participativ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PE" altLang="es-PE" sz="1800"/>
          </a:p>
        </p:txBody>
      </p:sp>
      <p:sp>
        <p:nvSpPr>
          <p:cNvPr id="8" name="Rectángulo 7"/>
          <p:cNvSpPr/>
          <p:nvPr/>
        </p:nvSpPr>
        <p:spPr>
          <a:xfrm>
            <a:off x="1196499" y="3439587"/>
            <a:ext cx="10225889" cy="277993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s-PE" sz="1600" b="1" dirty="0"/>
          </a:p>
          <a:p>
            <a:pPr>
              <a:defRPr/>
            </a:pPr>
            <a:r>
              <a:rPr lang="es-PE" dirty="0">
                <a:solidFill>
                  <a:srgbClr val="00006C"/>
                </a:solidFill>
              </a:rPr>
              <a:t> </a:t>
            </a:r>
            <a:r>
              <a:rPr lang="es-PE" sz="2000" b="1" i="1" dirty="0">
                <a:ln w="19050">
                  <a:solidFill>
                    <a:prstClr val="black"/>
                  </a:solidFill>
                </a:ln>
                <a:noFill/>
                <a:latin typeface="Calibri" panose="020F0502020204030204"/>
                <a:ea typeface="ＭＳ Ｐゴシック" panose="020B0600070205080204" pitchFamily="34" charset="-128"/>
              </a:rPr>
              <a:t>S: </a:t>
            </a:r>
            <a:r>
              <a:rPr lang="es-PE" sz="2000" b="1" i="1" dirty="0" smtClean="0">
                <a:ln w="19050">
                  <a:solidFill>
                    <a:prstClr val="black"/>
                  </a:solidFill>
                </a:ln>
                <a:noFill/>
                <a:latin typeface="Calibri" panose="020F0502020204030204"/>
                <a:ea typeface="ＭＳ Ｐゴシック" panose="020B0600070205080204" pitchFamily="34" charset="-128"/>
              </a:rPr>
              <a:t>  </a:t>
            </a:r>
            <a:r>
              <a:rPr lang="es-PE" sz="2000" dirty="0" smtClean="0"/>
              <a:t>La </a:t>
            </a:r>
            <a:r>
              <a:rPr lang="es-PE" sz="2000" dirty="0"/>
              <a:t>meta especifica quién participan (estudiantes de segundo de primaria) y lo que se quiere </a:t>
            </a:r>
            <a:r>
              <a:rPr lang="es-PE" sz="2000" dirty="0" smtClean="0"/>
              <a:t/>
            </a:r>
            <a:br>
              <a:rPr lang="es-PE" sz="2000" dirty="0" smtClean="0"/>
            </a:br>
            <a:r>
              <a:rPr lang="es-PE" sz="2000" dirty="0" smtClean="0"/>
              <a:t>        lograr </a:t>
            </a:r>
            <a:r>
              <a:rPr lang="es-PE" sz="2000" dirty="0"/>
              <a:t>(nivel satisfactorio).</a:t>
            </a:r>
          </a:p>
          <a:p>
            <a:pPr>
              <a:defRPr/>
            </a:pPr>
            <a:r>
              <a:rPr lang="es-PE" sz="2000" b="1" i="1" dirty="0">
                <a:ln w="19050">
                  <a:solidFill>
                    <a:prstClr val="black"/>
                  </a:solidFill>
                </a:ln>
                <a:noFill/>
                <a:latin typeface="Calibri" panose="020F0502020204030204"/>
                <a:ea typeface="ＭＳ Ｐゴシック" panose="020B0600070205080204" pitchFamily="34" charset="-128"/>
              </a:rPr>
              <a:t>M: </a:t>
            </a:r>
            <a:r>
              <a:rPr lang="es-PE" sz="2000" b="1" i="1" dirty="0" smtClean="0">
                <a:ln w="19050">
                  <a:solidFill>
                    <a:prstClr val="black"/>
                  </a:solidFill>
                </a:ln>
                <a:noFill/>
                <a:latin typeface="Calibri" panose="020F0502020204030204"/>
                <a:ea typeface="ＭＳ Ｐゴシック" panose="020B0600070205080204" pitchFamily="34" charset="-128"/>
              </a:rPr>
              <a:t>  </a:t>
            </a:r>
            <a:r>
              <a:rPr lang="es-PE" sz="2000" dirty="0" smtClean="0"/>
              <a:t>Los </a:t>
            </a:r>
            <a:r>
              <a:rPr lang="es-PE" sz="2000" dirty="0"/>
              <a:t>resultados de la ECE permiten evaluar los avances en un lapso de tiempo definido y el </a:t>
            </a:r>
            <a:r>
              <a:rPr lang="es-PE" sz="2000" dirty="0" smtClean="0"/>
              <a:t/>
            </a:r>
            <a:br>
              <a:rPr lang="es-PE" sz="2000" dirty="0" smtClean="0"/>
            </a:br>
            <a:r>
              <a:rPr lang="es-PE" sz="2000" dirty="0" smtClean="0"/>
              <a:t>         porcentaje </a:t>
            </a:r>
            <a:r>
              <a:rPr lang="es-PE" sz="2000" dirty="0"/>
              <a:t>efectivamente alcanzado. </a:t>
            </a:r>
          </a:p>
          <a:p>
            <a:pPr>
              <a:defRPr/>
            </a:pPr>
            <a:r>
              <a:rPr lang="es-PE" sz="2000" b="1" i="1" dirty="0">
                <a:ln w="19050">
                  <a:solidFill>
                    <a:prstClr val="black"/>
                  </a:solidFill>
                </a:ln>
                <a:noFill/>
                <a:latin typeface="Calibri" panose="020F0502020204030204"/>
                <a:ea typeface="ＭＳ Ｐゴシック" panose="020B0600070205080204" pitchFamily="34" charset="-128"/>
              </a:rPr>
              <a:t>A: </a:t>
            </a:r>
            <a:r>
              <a:rPr lang="es-PE" sz="2000" b="1" i="1" dirty="0" smtClean="0">
                <a:ln w="19050">
                  <a:solidFill>
                    <a:prstClr val="black"/>
                  </a:solidFill>
                </a:ln>
                <a:noFill/>
                <a:latin typeface="Calibri" panose="020F0502020204030204"/>
                <a:ea typeface="ＭＳ Ｐゴシック" panose="020B0600070205080204" pitchFamily="34" charset="-128"/>
              </a:rPr>
              <a:t>  </a:t>
            </a:r>
            <a:r>
              <a:rPr lang="es-PE" sz="2000" dirty="0" smtClean="0"/>
              <a:t>Se </a:t>
            </a:r>
            <a:r>
              <a:rPr lang="es-PE" sz="2000" dirty="0"/>
              <a:t>puede comparar respecto a los resultados alcanzados el año pasado para reconocer si </a:t>
            </a:r>
            <a:r>
              <a:rPr lang="es-PE" sz="2000" dirty="0" smtClean="0"/>
              <a:t/>
            </a:r>
            <a:br>
              <a:rPr lang="es-PE" sz="2000" dirty="0" smtClean="0"/>
            </a:br>
            <a:r>
              <a:rPr lang="es-PE" sz="2000" dirty="0" smtClean="0"/>
              <a:t>        son </a:t>
            </a:r>
            <a:r>
              <a:rPr lang="es-PE" sz="2000" dirty="0"/>
              <a:t>metas realizables.</a:t>
            </a:r>
          </a:p>
          <a:p>
            <a:pPr>
              <a:defRPr/>
            </a:pPr>
            <a:r>
              <a:rPr lang="es-PE" sz="2000" b="1" i="1" dirty="0">
                <a:ln w="19050">
                  <a:solidFill>
                    <a:prstClr val="black"/>
                  </a:solidFill>
                </a:ln>
                <a:noFill/>
                <a:latin typeface="Calibri" panose="020F0502020204030204"/>
                <a:ea typeface="ＭＳ Ｐゴシック" panose="020B0600070205080204" pitchFamily="34" charset="-128"/>
              </a:rPr>
              <a:t>R: </a:t>
            </a:r>
            <a:r>
              <a:rPr lang="es-PE" sz="2000" b="1" i="1" dirty="0" smtClean="0">
                <a:ln w="19050">
                  <a:solidFill>
                    <a:prstClr val="black"/>
                  </a:solidFill>
                </a:ln>
                <a:noFill/>
                <a:latin typeface="Calibri" panose="020F0502020204030204"/>
                <a:ea typeface="ＭＳ Ｐゴシック" panose="020B0600070205080204" pitchFamily="34" charset="-128"/>
              </a:rPr>
              <a:t>  </a:t>
            </a:r>
            <a:r>
              <a:rPr lang="es-PE" sz="2000" dirty="0" smtClean="0"/>
              <a:t>El </a:t>
            </a:r>
            <a:r>
              <a:rPr lang="es-PE" sz="2000" dirty="0"/>
              <a:t>porcentaje planteado implica la mejora de un número pequeño pero significativo de </a:t>
            </a:r>
            <a:r>
              <a:rPr lang="es-PE" sz="2000" dirty="0" smtClean="0"/>
              <a:t/>
            </a:r>
            <a:br>
              <a:rPr lang="es-PE" sz="2000" dirty="0" smtClean="0"/>
            </a:br>
            <a:r>
              <a:rPr lang="es-PE" sz="2000" dirty="0" smtClean="0"/>
              <a:t>       estudiantes</a:t>
            </a:r>
            <a:r>
              <a:rPr lang="es-PE" sz="2000" dirty="0"/>
              <a:t>.</a:t>
            </a:r>
          </a:p>
          <a:p>
            <a:pPr>
              <a:defRPr/>
            </a:pPr>
            <a:r>
              <a:rPr lang="es-PE" sz="2000" b="1" i="1" dirty="0">
                <a:ln w="19050">
                  <a:solidFill>
                    <a:prstClr val="black"/>
                  </a:solidFill>
                </a:ln>
                <a:noFill/>
                <a:latin typeface="Calibri" panose="020F0502020204030204"/>
                <a:ea typeface="ＭＳ Ｐゴシック" panose="020B0600070205080204" pitchFamily="34" charset="-128"/>
              </a:rPr>
              <a:t>T: </a:t>
            </a:r>
            <a:r>
              <a:rPr lang="es-PE" sz="2000" b="1" i="1" dirty="0" smtClean="0">
                <a:ln w="19050">
                  <a:solidFill>
                    <a:prstClr val="black"/>
                  </a:solidFill>
                </a:ln>
                <a:noFill/>
                <a:latin typeface="Calibri" panose="020F0502020204030204"/>
                <a:ea typeface="ＭＳ Ｐゴシック" panose="020B0600070205080204" pitchFamily="34" charset="-128"/>
              </a:rPr>
              <a:t>  </a:t>
            </a:r>
            <a:r>
              <a:rPr lang="es-PE" sz="2000" dirty="0" smtClean="0"/>
              <a:t>La </a:t>
            </a:r>
            <a:r>
              <a:rPr lang="es-PE" sz="2000" dirty="0"/>
              <a:t>meta se logrará para finales del 2014 y se verificará a la llegada de resultados en 2015. </a:t>
            </a:r>
          </a:p>
          <a:p>
            <a:pPr algn="ctr">
              <a:defRPr/>
            </a:pPr>
            <a:endParaRPr lang="es-PE" dirty="0"/>
          </a:p>
        </p:txBody>
      </p:sp>
      <p:sp>
        <p:nvSpPr>
          <p:cNvPr id="9" name="Título 8"/>
          <p:cNvSpPr txBox="1">
            <a:spLocks/>
          </p:cNvSpPr>
          <p:nvPr/>
        </p:nvSpPr>
        <p:spPr bwMode="auto">
          <a:xfrm>
            <a:off x="2249488" y="1117243"/>
            <a:ext cx="7369175" cy="644687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normAutofit fontScale="975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defRPr/>
            </a:pPr>
            <a:r>
              <a:rPr lang="es-PE" sz="3200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Formulación del PAT </a:t>
            </a:r>
            <a:endParaRPr lang="es-PE" sz="32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701707" y="1905788"/>
            <a:ext cx="5943535" cy="430887"/>
            <a:chOff x="366053" y="2522554"/>
            <a:chExt cx="5855189" cy="430887"/>
          </a:xfrm>
        </p:grpSpPr>
        <p:sp>
          <p:nvSpPr>
            <p:cNvPr id="14" name="Rectángulo 13"/>
            <p:cNvSpPr/>
            <p:nvPr/>
          </p:nvSpPr>
          <p:spPr>
            <a:xfrm>
              <a:off x="389974" y="2630032"/>
              <a:ext cx="5751000" cy="276130"/>
            </a:xfrm>
            <a:prstGeom prst="rect">
              <a:avLst/>
            </a:prstGeom>
            <a:solidFill>
              <a:srgbClr val="0000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5" name="Rectángulo 14"/>
            <p:cNvSpPr/>
            <p:nvPr/>
          </p:nvSpPr>
          <p:spPr>
            <a:xfrm>
              <a:off x="366053" y="2522554"/>
              <a:ext cx="585518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PE" sz="2200" i="1" dirty="0" smtClean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Planteamiento de objetivos y metas institucionales</a:t>
              </a:r>
              <a:endParaRPr lang="es-PE" sz="2200" i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" name="Rectángulo 3"/>
          <p:cNvSpPr/>
          <p:nvPr/>
        </p:nvSpPr>
        <p:spPr>
          <a:xfrm>
            <a:off x="1196499" y="2461861"/>
            <a:ext cx="105820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PE" sz="2000" b="1" u="sng" dirty="0"/>
              <a:t>Ejemplo</a:t>
            </a:r>
            <a:r>
              <a:rPr lang="es-PE" sz="2000" b="1" dirty="0"/>
              <a:t>: </a:t>
            </a:r>
            <a:r>
              <a:rPr lang="es-PE" sz="2000" i="1" dirty="0"/>
              <a:t>En el año 2014, la IE demostrará, en comparación al 2013, un 10% adicional de estudiantes de segundo de primaria que lograrán nivel satisfactorio en Matemática y Comunicación en la ECE.</a:t>
            </a:r>
          </a:p>
        </p:txBody>
      </p:sp>
      <p:grpSp>
        <p:nvGrpSpPr>
          <p:cNvPr id="16" name="18 Grupo"/>
          <p:cNvGrpSpPr/>
          <p:nvPr/>
        </p:nvGrpSpPr>
        <p:grpSpPr>
          <a:xfrm>
            <a:off x="707543" y="2540172"/>
            <a:ext cx="413784" cy="487499"/>
            <a:chOff x="7443321" y="1355616"/>
            <a:chExt cx="925219" cy="1090047"/>
          </a:xfrm>
        </p:grpSpPr>
        <p:grpSp>
          <p:nvGrpSpPr>
            <p:cNvPr id="17" name="9 Grupo"/>
            <p:cNvGrpSpPr/>
            <p:nvPr/>
          </p:nvGrpSpPr>
          <p:grpSpPr>
            <a:xfrm>
              <a:off x="7443321" y="1516783"/>
              <a:ext cx="860738" cy="928880"/>
              <a:chOff x="7443321" y="1516783"/>
              <a:chExt cx="860738" cy="928880"/>
            </a:xfrm>
          </p:grpSpPr>
          <p:grpSp>
            <p:nvGrpSpPr>
              <p:cNvPr id="20" name="89 Grupo"/>
              <p:cNvGrpSpPr/>
              <p:nvPr/>
            </p:nvGrpSpPr>
            <p:grpSpPr>
              <a:xfrm rot="10012424">
                <a:off x="7443321" y="1516783"/>
                <a:ext cx="802013" cy="928880"/>
                <a:chOff x="7673491" y="2616083"/>
                <a:chExt cx="608416" cy="697744"/>
              </a:xfrm>
            </p:grpSpPr>
            <p:sp>
              <p:nvSpPr>
                <p:cNvPr id="22" name="97 Rectángulo"/>
                <p:cNvSpPr/>
                <p:nvPr/>
              </p:nvSpPr>
              <p:spPr>
                <a:xfrm rot="2680595">
                  <a:off x="7778056" y="2714005"/>
                  <a:ext cx="178311" cy="59982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grpSp>
              <p:nvGrpSpPr>
                <p:cNvPr id="23" name="91 Grupo"/>
                <p:cNvGrpSpPr/>
                <p:nvPr/>
              </p:nvGrpSpPr>
              <p:grpSpPr>
                <a:xfrm>
                  <a:off x="7673491" y="2616083"/>
                  <a:ext cx="608416" cy="616470"/>
                  <a:chOff x="7635980" y="2616083"/>
                  <a:chExt cx="608416" cy="616470"/>
                </a:xfrm>
              </p:grpSpPr>
              <p:sp>
                <p:nvSpPr>
                  <p:cNvPr id="24" name="92 Triángulo isósceles"/>
                  <p:cNvSpPr/>
                  <p:nvPr/>
                </p:nvSpPr>
                <p:spPr>
                  <a:xfrm rot="2748936">
                    <a:off x="8037488" y="2599059"/>
                    <a:ext cx="189884" cy="223932"/>
                  </a:xfrm>
                  <a:prstGeom prst="triangle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6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PE"/>
                  </a:p>
                </p:txBody>
              </p:sp>
              <p:cxnSp>
                <p:nvCxnSpPr>
                  <p:cNvPr id="25" name="94 Conector recto"/>
                  <p:cNvCxnSpPr/>
                  <p:nvPr/>
                </p:nvCxnSpPr>
                <p:spPr>
                  <a:xfrm flipH="1">
                    <a:off x="7635980" y="2795270"/>
                    <a:ext cx="442481" cy="437283"/>
                  </a:xfrm>
                  <a:prstGeom prst="line">
                    <a:avLst/>
                  </a:prstGeom>
                  <a:ln w="9525">
                    <a:solidFill>
                      <a:srgbClr val="00006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1" name="98 Conector recto"/>
              <p:cNvCxnSpPr/>
              <p:nvPr/>
            </p:nvCxnSpPr>
            <p:spPr>
              <a:xfrm rot="10012424" flipH="1">
                <a:off x="7720782" y="1601844"/>
                <a:ext cx="583277" cy="582139"/>
              </a:xfrm>
              <a:prstGeom prst="line">
                <a:avLst/>
              </a:prstGeom>
              <a:ln w="9525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11 Rectángulo redondeado"/>
            <p:cNvSpPr/>
            <p:nvPr/>
          </p:nvSpPr>
          <p:spPr>
            <a:xfrm rot="1805397">
              <a:off x="8102104" y="1355616"/>
              <a:ext cx="266436" cy="150939"/>
            </a:xfrm>
            <a:prstGeom prst="roundRect">
              <a:avLst/>
            </a:prstGeom>
            <a:solidFill>
              <a:srgbClr val="00006C"/>
            </a:solidFill>
            <a:ln w="9525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cxnSp>
          <p:nvCxnSpPr>
            <p:cNvPr id="19" name="14 Conector recto"/>
            <p:cNvCxnSpPr/>
            <p:nvPr/>
          </p:nvCxnSpPr>
          <p:spPr>
            <a:xfrm>
              <a:off x="8028384" y="1412776"/>
              <a:ext cx="306205" cy="1906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0714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" y="-31018"/>
            <a:ext cx="12191999" cy="6861858"/>
            <a:chOff x="1" y="-31018"/>
            <a:chExt cx="12191999" cy="6861858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-31018"/>
              <a:ext cx="12191999" cy="6861858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65061" y="71748"/>
              <a:ext cx="1949621" cy="424692"/>
            </a:xfrm>
            <a:prstGeom prst="rect">
              <a:avLst/>
            </a:prstGeom>
          </p:spPr>
        </p:pic>
        <p:sp>
          <p:nvSpPr>
            <p:cNvPr id="13" name="CuadroTexto 12"/>
            <p:cNvSpPr txBox="1"/>
            <p:nvPr/>
          </p:nvSpPr>
          <p:spPr>
            <a:xfrm>
              <a:off x="230659" y="224590"/>
              <a:ext cx="46853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400" b="1" dirty="0" smtClean="0">
                  <a:solidFill>
                    <a:schemeClr val="bg1">
                      <a:lumMod val="50000"/>
                    </a:schemeClr>
                  </a:solidFill>
                  <a:latin typeface="Stag Book" panose="02000503060000020004" pitchFamily="50" charset="0"/>
                </a:rPr>
                <a:t>Etapa de Inducción  al cargo directivo - 2017</a:t>
              </a:r>
              <a:endParaRPr lang="es-PE" sz="1400" b="1" dirty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endParaRPr>
            </a:p>
          </p:txBody>
        </p:sp>
      </p:grpSp>
      <p:sp>
        <p:nvSpPr>
          <p:cNvPr id="5128" name="AutoShape 9" descr="Resultado de imagen para construccion participativ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PE" altLang="es-PE" sz="1800"/>
          </a:p>
        </p:txBody>
      </p:sp>
      <p:sp>
        <p:nvSpPr>
          <p:cNvPr id="7" name="Título 8"/>
          <p:cNvSpPr txBox="1">
            <a:spLocks/>
          </p:cNvSpPr>
          <p:nvPr/>
        </p:nvSpPr>
        <p:spPr bwMode="auto">
          <a:xfrm>
            <a:off x="2249488" y="1117243"/>
            <a:ext cx="7369175" cy="644687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normAutofit fontScale="975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defRPr/>
            </a:pPr>
            <a:r>
              <a:rPr lang="es-PE" sz="3200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Formulación del PAT </a:t>
            </a:r>
            <a:endParaRPr lang="es-PE" sz="32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5508854" y="4740115"/>
            <a:ext cx="802420" cy="1727195"/>
            <a:chOff x="4406765" y="2916138"/>
            <a:chExt cx="696393" cy="1498973"/>
          </a:xfrm>
        </p:grpSpPr>
        <p:grpSp>
          <p:nvGrpSpPr>
            <p:cNvPr id="14" name="Grupo 13"/>
            <p:cNvGrpSpPr/>
            <p:nvPr/>
          </p:nvGrpSpPr>
          <p:grpSpPr>
            <a:xfrm>
              <a:off x="4406765" y="2916138"/>
              <a:ext cx="696393" cy="1498973"/>
              <a:chOff x="4603410" y="2630282"/>
              <a:chExt cx="696393" cy="1498973"/>
            </a:xfrm>
          </p:grpSpPr>
          <p:grpSp>
            <p:nvGrpSpPr>
              <p:cNvPr id="18" name="105 Grupo"/>
              <p:cNvGrpSpPr/>
              <p:nvPr/>
            </p:nvGrpSpPr>
            <p:grpSpPr>
              <a:xfrm>
                <a:off x="4603410" y="2630282"/>
                <a:ext cx="696393" cy="1498973"/>
                <a:chOff x="8670296" y="1248058"/>
                <a:chExt cx="344098" cy="1704329"/>
              </a:xfrm>
            </p:grpSpPr>
            <p:grpSp>
              <p:nvGrpSpPr>
                <p:cNvPr id="20" name="106 Grupo"/>
                <p:cNvGrpSpPr/>
                <p:nvPr/>
              </p:nvGrpSpPr>
              <p:grpSpPr>
                <a:xfrm>
                  <a:off x="8709353" y="1248058"/>
                  <a:ext cx="267544" cy="1243498"/>
                  <a:chOff x="8709353" y="1248058"/>
                  <a:chExt cx="267544" cy="1243498"/>
                </a:xfrm>
              </p:grpSpPr>
              <p:sp>
                <p:nvSpPr>
                  <p:cNvPr id="25" name="111 Rectángulo redondeado"/>
                  <p:cNvSpPr/>
                  <p:nvPr/>
                </p:nvSpPr>
                <p:spPr>
                  <a:xfrm>
                    <a:off x="8709353" y="1720417"/>
                    <a:ext cx="267544" cy="771139"/>
                  </a:xfrm>
                  <a:prstGeom prst="roundRect">
                    <a:avLst>
                      <a:gd name="adj" fmla="val 46130"/>
                    </a:avLst>
                  </a:prstGeom>
                  <a:solidFill>
                    <a:srgbClr val="00006C"/>
                  </a:solidFill>
                  <a:ln w="38100">
                    <a:solidFill>
                      <a:srgbClr val="00006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PE">
                      <a:solidFill>
                        <a:srgbClr val="25988E"/>
                      </a:solidFill>
                    </a:endParaRPr>
                  </a:p>
                </p:txBody>
              </p:sp>
              <p:sp>
                <p:nvSpPr>
                  <p:cNvPr id="26" name="112 Elipse"/>
                  <p:cNvSpPr/>
                  <p:nvPr/>
                </p:nvSpPr>
                <p:spPr>
                  <a:xfrm>
                    <a:off x="8738865" y="1248058"/>
                    <a:ext cx="216759" cy="422640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PE"/>
                  </a:p>
                </p:txBody>
              </p:sp>
            </p:grpSp>
            <p:sp>
              <p:nvSpPr>
                <p:cNvPr id="21" name="107 Rectángulo redondeado"/>
                <p:cNvSpPr/>
                <p:nvPr/>
              </p:nvSpPr>
              <p:spPr>
                <a:xfrm rot="20081632" flipH="1">
                  <a:off x="8961143" y="1735887"/>
                  <a:ext cx="53251" cy="576423"/>
                </a:xfrm>
                <a:prstGeom prst="round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38100"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>
                    <a:solidFill>
                      <a:srgbClr val="25988E"/>
                    </a:solidFill>
                  </a:endParaRPr>
                </a:p>
              </p:txBody>
            </p:sp>
            <p:sp>
              <p:nvSpPr>
                <p:cNvPr id="22" name="108 Rectángulo redondeado"/>
                <p:cNvSpPr/>
                <p:nvPr/>
              </p:nvSpPr>
              <p:spPr>
                <a:xfrm rot="1518368">
                  <a:off x="8670296" y="1735296"/>
                  <a:ext cx="52620" cy="576423"/>
                </a:xfrm>
                <a:prstGeom prst="round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38100"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>
                    <a:solidFill>
                      <a:srgbClr val="25988E"/>
                    </a:solidFill>
                  </a:endParaRPr>
                </a:p>
              </p:txBody>
            </p:sp>
            <p:sp>
              <p:nvSpPr>
                <p:cNvPr id="23" name="109 Rectángulo redondeado"/>
                <p:cNvSpPr/>
                <p:nvPr/>
              </p:nvSpPr>
              <p:spPr>
                <a:xfrm rot="378639">
                  <a:off x="8727871" y="2276726"/>
                  <a:ext cx="91910" cy="667497"/>
                </a:xfrm>
                <a:prstGeom prst="roundRect">
                  <a:avLst/>
                </a:prstGeom>
                <a:solidFill>
                  <a:srgbClr val="00006C"/>
                </a:solidFill>
                <a:ln w="38100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>
                    <a:solidFill>
                      <a:srgbClr val="25988E"/>
                    </a:solidFill>
                  </a:endParaRPr>
                </a:p>
              </p:txBody>
            </p:sp>
            <p:sp>
              <p:nvSpPr>
                <p:cNvPr id="24" name="110 Rectángulo redondeado"/>
                <p:cNvSpPr/>
                <p:nvPr/>
              </p:nvSpPr>
              <p:spPr>
                <a:xfrm rot="21221361" flipH="1">
                  <a:off x="8869298" y="2297551"/>
                  <a:ext cx="88145" cy="654836"/>
                </a:xfrm>
                <a:prstGeom prst="roundRect">
                  <a:avLst/>
                </a:prstGeom>
                <a:solidFill>
                  <a:srgbClr val="00006C"/>
                </a:solidFill>
                <a:ln w="38100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>
                    <a:solidFill>
                      <a:srgbClr val="25988E"/>
                    </a:solidFill>
                  </a:endParaRPr>
                </a:p>
              </p:txBody>
            </p:sp>
          </p:grpSp>
          <p:sp>
            <p:nvSpPr>
              <p:cNvPr id="19" name="111 Rectángulo redondeado"/>
              <p:cNvSpPr/>
              <p:nvPr/>
            </p:nvSpPr>
            <p:spPr>
              <a:xfrm>
                <a:off x="4663863" y="3026674"/>
                <a:ext cx="574273" cy="478098"/>
              </a:xfrm>
              <a:custGeom>
                <a:avLst/>
                <a:gdLst>
                  <a:gd name="connsiteX0" fmla="*/ 0 w 541461"/>
                  <a:gd name="connsiteY0" fmla="*/ 249776 h 678224"/>
                  <a:gd name="connsiteX1" fmla="*/ 249776 w 541461"/>
                  <a:gd name="connsiteY1" fmla="*/ 0 h 678224"/>
                  <a:gd name="connsiteX2" fmla="*/ 291685 w 541461"/>
                  <a:gd name="connsiteY2" fmla="*/ 0 h 678224"/>
                  <a:gd name="connsiteX3" fmla="*/ 541461 w 541461"/>
                  <a:gd name="connsiteY3" fmla="*/ 249776 h 678224"/>
                  <a:gd name="connsiteX4" fmla="*/ 541461 w 541461"/>
                  <a:gd name="connsiteY4" fmla="*/ 428448 h 678224"/>
                  <a:gd name="connsiteX5" fmla="*/ 291685 w 541461"/>
                  <a:gd name="connsiteY5" fmla="*/ 678224 h 678224"/>
                  <a:gd name="connsiteX6" fmla="*/ 249776 w 541461"/>
                  <a:gd name="connsiteY6" fmla="*/ 678224 h 678224"/>
                  <a:gd name="connsiteX7" fmla="*/ 0 w 541461"/>
                  <a:gd name="connsiteY7" fmla="*/ 428448 h 678224"/>
                  <a:gd name="connsiteX8" fmla="*/ 0 w 541461"/>
                  <a:gd name="connsiteY8" fmla="*/ 249776 h 678224"/>
                  <a:gd name="connsiteX0" fmla="*/ 0 w 541461"/>
                  <a:gd name="connsiteY0" fmla="*/ 249776 h 678224"/>
                  <a:gd name="connsiteX1" fmla="*/ 249776 w 541461"/>
                  <a:gd name="connsiteY1" fmla="*/ 0 h 678224"/>
                  <a:gd name="connsiteX2" fmla="*/ 291685 w 541461"/>
                  <a:gd name="connsiteY2" fmla="*/ 0 h 678224"/>
                  <a:gd name="connsiteX3" fmla="*/ 541461 w 541461"/>
                  <a:gd name="connsiteY3" fmla="*/ 249776 h 678224"/>
                  <a:gd name="connsiteX4" fmla="*/ 541461 w 541461"/>
                  <a:gd name="connsiteY4" fmla="*/ 428448 h 678224"/>
                  <a:gd name="connsiteX5" fmla="*/ 291685 w 541461"/>
                  <a:gd name="connsiteY5" fmla="*/ 678224 h 678224"/>
                  <a:gd name="connsiteX6" fmla="*/ 0 w 541461"/>
                  <a:gd name="connsiteY6" fmla="*/ 428448 h 678224"/>
                  <a:gd name="connsiteX7" fmla="*/ 0 w 541461"/>
                  <a:gd name="connsiteY7" fmla="*/ 249776 h 678224"/>
                  <a:gd name="connsiteX0" fmla="*/ 0 w 541461"/>
                  <a:gd name="connsiteY0" fmla="*/ 249776 h 450782"/>
                  <a:gd name="connsiteX1" fmla="*/ 249776 w 541461"/>
                  <a:gd name="connsiteY1" fmla="*/ 0 h 450782"/>
                  <a:gd name="connsiteX2" fmla="*/ 291685 w 541461"/>
                  <a:gd name="connsiteY2" fmla="*/ 0 h 450782"/>
                  <a:gd name="connsiteX3" fmla="*/ 541461 w 541461"/>
                  <a:gd name="connsiteY3" fmla="*/ 249776 h 450782"/>
                  <a:gd name="connsiteX4" fmla="*/ 541461 w 541461"/>
                  <a:gd name="connsiteY4" fmla="*/ 428448 h 450782"/>
                  <a:gd name="connsiteX5" fmla="*/ 0 w 541461"/>
                  <a:gd name="connsiteY5" fmla="*/ 428448 h 450782"/>
                  <a:gd name="connsiteX6" fmla="*/ 0 w 541461"/>
                  <a:gd name="connsiteY6" fmla="*/ 249776 h 450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41461" h="450782">
                    <a:moveTo>
                      <a:pt x="0" y="249776"/>
                    </a:moveTo>
                    <a:cubicBezTo>
                      <a:pt x="0" y="111829"/>
                      <a:pt x="111829" y="0"/>
                      <a:pt x="249776" y="0"/>
                    </a:cubicBezTo>
                    <a:lnTo>
                      <a:pt x="291685" y="0"/>
                    </a:lnTo>
                    <a:cubicBezTo>
                      <a:pt x="429632" y="0"/>
                      <a:pt x="541461" y="111829"/>
                      <a:pt x="541461" y="249776"/>
                    </a:cubicBezTo>
                    <a:lnTo>
                      <a:pt x="541461" y="428448"/>
                    </a:lnTo>
                    <a:cubicBezTo>
                      <a:pt x="451218" y="458227"/>
                      <a:pt x="90243" y="458227"/>
                      <a:pt x="0" y="428448"/>
                    </a:cubicBezTo>
                    <a:lnTo>
                      <a:pt x="0" y="249776"/>
                    </a:lnTo>
                    <a:close/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 w="28575"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>
                  <a:solidFill>
                    <a:srgbClr val="25988E"/>
                  </a:solidFill>
                </a:endParaRPr>
              </a:p>
            </p:txBody>
          </p:sp>
        </p:grpSp>
        <p:grpSp>
          <p:nvGrpSpPr>
            <p:cNvPr id="15" name="Grupo 14"/>
            <p:cNvGrpSpPr/>
            <p:nvPr/>
          </p:nvGrpSpPr>
          <p:grpSpPr>
            <a:xfrm>
              <a:off x="4698218" y="3280566"/>
              <a:ext cx="129113" cy="391806"/>
              <a:chOff x="5254809" y="4424650"/>
              <a:chExt cx="435464" cy="1321456"/>
            </a:xfrm>
            <a:solidFill>
              <a:schemeClr val="accent3">
                <a:lumMod val="50000"/>
              </a:schemeClr>
            </a:solidFill>
          </p:grpSpPr>
          <p:sp>
            <p:nvSpPr>
              <p:cNvPr id="16" name="Triángulo rectángulo 14"/>
              <p:cNvSpPr/>
              <p:nvPr/>
            </p:nvSpPr>
            <p:spPr>
              <a:xfrm rot="18900000">
                <a:off x="5300461" y="4424650"/>
                <a:ext cx="348196" cy="355718"/>
              </a:xfrm>
              <a:custGeom>
                <a:avLst/>
                <a:gdLst>
                  <a:gd name="connsiteX0" fmla="*/ 0 w 677645"/>
                  <a:gd name="connsiteY0" fmla="*/ 679393 h 679393"/>
                  <a:gd name="connsiteX1" fmla="*/ 0 w 677645"/>
                  <a:gd name="connsiteY1" fmla="*/ 0 h 679393"/>
                  <a:gd name="connsiteX2" fmla="*/ 677645 w 677645"/>
                  <a:gd name="connsiteY2" fmla="*/ 679393 h 679393"/>
                  <a:gd name="connsiteX3" fmla="*/ 0 w 677645"/>
                  <a:gd name="connsiteY3" fmla="*/ 679393 h 679393"/>
                  <a:gd name="connsiteX0" fmla="*/ 17960 w 695605"/>
                  <a:gd name="connsiteY0" fmla="*/ 601564 h 601564"/>
                  <a:gd name="connsiteX1" fmla="*/ 0 w 695605"/>
                  <a:gd name="connsiteY1" fmla="*/ 0 h 601564"/>
                  <a:gd name="connsiteX2" fmla="*/ 695605 w 695605"/>
                  <a:gd name="connsiteY2" fmla="*/ 601564 h 601564"/>
                  <a:gd name="connsiteX3" fmla="*/ 17960 w 695605"/>
                  <a:gd name="connsiteY3" fmla="*/ 601564 h 601564"/>
                  <a:gd name="connsiteX0" fmla="*/ 17960 w 635736"/>
                  <a:gd name="connsiteY0" fmla="*/ 601564 h 649459"/>
                  <a:gd name="connsiteX1" fmla="*/ 0 w 635736"/>
                  <a:gd name="connsiteY1" fmla="*/ 0 h 649459"/>
                  <a:gd name="connsiteX2" fmla="*/ 635736 w 635736"/>
                  <a:gd name="connsiteY2" fmla="*/ 649459 h 649459"/>
                  <a:gd name="connsiteX3" fmla="*/ 17960 w 635736"/>
                  <a:gd name="connsiteY3" fmla="*/ 601564 h 649459"/>
                  <a:gd name="connsiteX0" fmla="*/ 17960 w 635736"/>
                  <a:gd name="connsiteY0" fmla="*/ 601564 h 649459"/>
                  <a:gd name="connsiteX1" fmla="*/ 0 w 635736"/>
                  <a:gd name="connsiteY1" fmla="*/ 0 h 649459"/>
                  <a:gd name="connsiteX2" fmla="*/ 309920 w 635736"/>
                  <a:gd name="connsiteY2" fmla="*/ 312882 h 649459"/>
                  <a:gd name="connsiteX3" fmla="*/ 635736 w 635736"/>
                  <a:gd name="connsiteY3" fmla="*/ 649459 h 649459"/>
                  <a:gd name="connsiteX4" fmla="*/ 17960 w 635736"/>
                  <a:gd name="connsiteY4" fmla="*/ 601564 h 649459"/>
                  <a:gd name="connsiteX0" fmla="*/ 17960 w 635736"/>
                  <a:gd name="connsiteY0" fmla="*/ 601564 h 649459"/>
                  <a:gd name="connsiteX1" fmla="*/ 0 w 635736"/>
                  <a:gd name="connsiteY1" fmla="*/ 0 h 649459"/>
                  <a:gd name="connsiteX2" fmla="*/ 345840 w 635736"/>
                  <a:gd name="connsiteY2" fmla="*/ 288934 h 649459"/>
                  <a:gd name="connsiteX3" fmla="*/ 635736 w 635736"/>
                  <a:gd name="connsiteY3" fmla="*/ 649459 h 649459"/>
                  <a:gd name="connsiteX4" fmla="*/ 17960 w 635736"/>
                  <a:gd name="connsiteY4" fmla="*/ 601564 h 649459"/>
                  <a:gd name="connsiteX0" fmla="*/ 17960 w 635736"/>
                  <a:gd name="connsiteY0" fmla="*/ 601564 h 649459"/>
                  <a:gd name="connsiteX1" fmla="*/ 0 w 635736"/>
                  <a:gd name="connsiteY1" fmla="*/ 0 h 649459"/>
                  <a:gd name="connsiteX2" fmla="*/ 357813 w 635736"/>
                  <a:gd name="connsiteY2" fmla="*/ 264988 h 649459"/>
                  <a:gd name="connsiteX3" fmla="*/ 635736 w 635736"/>
                  <a:gd name="connsiteY3" fmla="*/ 649459 h 649459"/>
                  <a:gd name="connsiteX4" fmla="*/ 17960 w 635736"/>
                  <a:gd name="connsiteY4" fmla="*/ 601564 h 649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5736" h="649459">
                    <a:moveTo>
                      <a:pt x="17960" y="601564"/>
                    </a:moveTo>
                    <a:lnTo>
                      <a:pt x="0" y="0"/>
                    </a:lnTo>
                    <a:lnTo>
                      <a:pt x="357813" y="264988"/>
                    </a:lnTo>
                    <a:lnTo>
                      <a:pt x="635736" y="649459"/>
                    </a:lnTo>
                    <a:lnTo>
                      <a:pt x="17960" y="601564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28575">
                <a:solidFill>
                  <a:srgbClr val="5B595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17" name="Rombo 16"/>
              <p:cNvSpPr/>
              <p:nvPr/>
            </p:nvSpPr>
            <p:spPr>
              <a:xfrm>
                <a:off x="5254809" y="4841519"/>
                <a:ext cx="435464" cy="904587"/>
              </a:xfrm>
              <a:prstGeom prst="diamond">
                <a:avLst/>
              </a:prstGeom>
              <a:grpFill/>
              <a:ln w="28575">
                <a:solidFill>
                  <a:srgbClr val="5B595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</p:grpSp>
      </p:grpSp>
      <p:grpSp>
        <p:nvGrpSpPr>
          <p:cNvPr id="27" name="Grupo 26"/>
          <p:cNvGrpSpPr/>
          <p:nvPr/>
        </p:nvGrpSpPr>
        <p:grpSpPr>
          <a:xfrm>
            <a:off x="6671967" y="4752496"/>
            <a:ext cx="746594" cy="1727195"/>
            <a:chOff x="4631158" y="2630282"/>
            <a:chExt cx="647945" cy="1498973"/>
          </a:xfrm>
        </p:grpSpPr>
        <p:grpSp>
          <p:nvGrpSpPr>
            <p:cNvPr id="28" name="105 Grupo"/>
            <p:cNvGrpSpPr/>
            <p:nvPr/>
          </p:nvGrpSpPr>
          <p:grpSpPr>
            <a:xfrm>
              <a:off x="4631158" y="2630282"/>
              <a:ext cx="647945" cy="1498973"/>
              <a:chOff x="8683976" y="1248058"/>
              <a:chExt cx="320158" cy="1704329"/>
            </a:xfrm>
          </p:grpSpPr>
          <p:grpSp>
            <p:nvGrpSpPr>
              <p:cNvPr id="30" name="106 Grupo"/>
              <p:cNvGrpSpPr/>
              <p:nvPr/>
            </p:nvGrpSpPr>
            <p:grpSpPr>
              <a:xfrm>
                <a:off x="8709353" y="1248058"/>
                <a:ext cx="267544" cy="1243498"/>
                <a:chOff x="8709353" y="1248058"/>
                <a:chExt cx="267544" cy="1243498"/>
              </a:xfrm>
            </p:grpSpPr>
            <p:sp>
              <p:nvSpPr>
                <p:cNvPr id="35" name="111 Rectángulo redondeado"/>
                <p:cNvSpPr/>
                <p:nvPr/>
              </p:nvSpPr>
              <p:spPr>
                <a:xfrm>
                  <a:off x="8709353" y="1720417"/>
                  <a:ext cx="267544" cy="771139"/>
                </a:xfrm>
                <a:prstGeom prst="roundRect">
                  <a:avLst>
                    <a:gd name="adj" fmla="val 46130"/>
                  </a:avLst>
                </a:prstGeom>
                <a:solidFill>
                  <a:srgbClr val="00006C"/>
                </a:solidFill>
                <a:ln w="38100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>
                    <a:solidFill>
                      <a:srgbClr val="25988E"/>
                    </a:solidFill>
                  </a:endParaRPr>
                </a:p>
              </p:txBody>
            </p:sp>
            <p:sp>
              <p:nvSpPr>
                <p:cNvPr id="36" name="112 Elipse"/>
                <p:cNvSpPr/>
                <p:nvPr/>
              </p:nvSpPr>
              <p:spPr>
                <a:xfrm>
                  <a:off x="8738865" y="1248058"/>
                  <a:ext cx="216759" cy="422640"/>
                </a:xfrm>
                <a:prstGeom prst="ellipse">
                  <a:avLst/>
                </a:prstGeom>
                <a:noFill/>
                <a:ln w="3810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  <p:sp>
            <p:nvSpPr>
              <p:cNvPr id="31" name="107 Rectángulo redondeado"/>
              <p:cNvSpPr/>
              <p:nvPr/>
            </p:nvSpPr>
            <p:spPr>
              <a:xfrm rot="20081632" flipH="1">
                <a:off x="8950883" y="1743757"/>
                <a:ext cx="53251" cy="576423"/>
              </a:xfrm>
              <a:prstGeom prst="roundRect">
                <a:avLst/>
              </a:prstGeom>
              <a:solidFill>
                <a:srgbClr val="BDD3FF"/>
              </a:solidFill>
              <a:ln w="38100">
                <a:solidFill>
                  <a:srgbClr val="BDD3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>
                  <a:solidFill>
                    <a:srgbClr val="25988E"/>
                  </a:solidFill>
                </a:endParaRPr>
              </a:p>
            </p:txBody>
          </p:sp>
          <p:sp>
            <p:nvSpPr>
              <p:cNvPr id="32" name="108 Rectángulo redondeado"/>
              <p:cNvSpPr/>
              <p:nvPr/>
            </p:nvSpPr>
            <p:spPr>
              <a:xfrm rot="1518368">
                <a:off x="8683976" y="1743166"/>
                <a:ext cx="52620" cy="576423"/>
              </a:xfrm>
              <a:prstGeom prst="roundRect">
                <a:avLst/>
              </a:prstGeom>
              <a:solidFill>
                <a:srgbClr val="BDD3FF"/>
              </a:solidFill>
              <a:ln w="38100">
                <a:solidFill>
                  <a:srgbClr val="BDD3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>
                  <a:solidFill>
                    <a:srgbClr val="25988E"/>
                  </a:solidFill>
                </a:endParaRPr>
              </a:p>
            </p:txBody>
          </p:sp>
          <p:sp>
            <p:nvSpPr>
              <p:cNvPr id="33" name="109 Rectángulo redondeado"/>
              <p:cNvSpPr/>
              <p:nvPr/>
            </p:nvSpPr>
            <p:spPr>
              <a:xfrm>
                <a:off x="8731291" y="2276726"/>
                <a:ext cx="91910" cy="667497"/>
              </a:xfrm>
              <a:prstGeom prst="roundRect">
                <a:avLst/>
              </a:prstGeom>
              <a:solidFill>
                <a:srgbClr val="00006C"/>
              </a:solidFill>
              <a:ln w="38100">
                <a:solidFill>
                  <a:srgbClr val="0000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>
                  <a:solidFill>
                    <a:srgbClr val="25988E"/>
                  </a:solidFill>
                </a:endParaRPr>
              </a:p>
            </p:txBody>
          </p:sp>
          <p:sp>
            <p:nvSpPr>
              <p:cNvPr id="34" name="110 Rectángulo redondeado"/>
              <p:cNvSpPr/>
              <p:nvPr/>
            </p:nvSpPr>
            <p:spPr>
              <a:xfrm flipH="1">
                <a:off x="8852198" y="2297551"/>
                <a:ext cx="88145" cy="654836"/>
              </a:xfrm>
              <a:prstGeom prst="roundRect">
                <a:avLst/>
              </a:prstGeom>
              <a:solidFill>
                <a:srgbClr val="00006C"/>
              </a:solidFill>
              <a:ln w="38100">
                <a:solidFill>
                  <a:srgbClr val="0000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>
                  <a:solidFill>
                    <a:srgbClr val="25988E"/>
                  </a:solidFill>
                </a:endParaRPr>
              </a:p>
            </p:txBody>
          </p:sp>
        </p:grpSp>
        <p:sp>
          <p:nvSpPr>
            <p:cNvPr id="29" name="111 Rectángulo redondeado"/>
            <p:cNvSpPr/>
            <p:nvPr/>
          </p:nvSpPr>
          <p:spPr>
            <a:xfrm>
              <a:off x="4663863" y="3026674"/>
              <a:ext cx="574273" cy="478098"/>
            </a:xfrm>
            <a:custGeom>
              <a:avLst/>
              <a:gdLst>
                <a:gd name="connsiteX0" fmla="*/ 0 w 541461"/>
                <a:gd name="connsiteY0" fmla="*/ 249776 h 678224"/>
                <a:gd name="connsiteX1" fmla="*/ 249776 w 541461"/>
                <a:gd name="connsiteY1" fmla="*/ 0 h 678224"/>
                <a:gd name="connsiteX2" fmla="*/ 291685 w 541461"/>
                <a:gd name="connsiteY2" fmla="*/ 0 h 678224"/>
                <a:gd name="connsiteX3" fmla="*/ 541461 w 541461"/>
                <a:gd name="connsiteY3" fmla="*/ 249776 h 678224"/>
                <a:gd name="connsiteX4" fmla="*/ 541461 w 541461"/>
                <a:gd name="connsiteY4" fmla="*/ 428448 h 678224"/>
                <a:gd name="connsiteX5" fmla="*/ 291685 w 541461"/>
                <a:gd name="connsiteY5" fmla="*/ 678224 h 678224"/>
                <a:gd name="connsiteX6" fmla="*/ 249776 w 541461"/>
                <a:gd name="connsiteY6" fmla="*/ 678224 h 678224"/>
                <a:gd name="connsiteX7" fmla="*/ 0 w 541461"/>
                <a:gd name="connsiteY7" fmla="*/ 428448 h 678224"/>
                <a:gd name="connsiteX8" fmla="*/ 0 w 541461"/>
                <a:gd name="connsiteY8" fmla="*/ 249776 h 678224"/>
                <a:gd name="connsiteX0" fmla="*/ 0 w 541461"/>
                <a:gd name="connsiteY0" fmla="*/ 249776 h 678224"/>
                <a:gd name="connsiteX1" fmla="*/ 249776 w 541461"/>
                <a:gd name="connsiteY1" fmla="*/ 0 h 678224"/>
                <a:gd name="connsiteX2" fmla="*/ 291685 w 541461"/>
                <a:gd name="connsiteY2" fmla="*/ 0 h 678224"/>
                <a:gd name="connsiteX3" fmla="*/ 541461 w 541461"/>
                <a:gd name="connsiteY3" fmla="*/ 249776 h 678224"/>
                <a:gd name="connsiteX4" fmla="*/ 541461 w 541461"/>
                <a:gd name="connsiteY4" fmla="*/ 428448 h 678224"/>
                <a:gd name="connsiteX5" fmla="*/ 291685 w 541461"/>
                <a:gd name="connsiteY5" fmla="*/ 678224 h 678224"/>
                <a:gd name="connsiteX6" fmla="*/ 0 w 541461"/>
                <a:gd name="connsiteY6" fmla="*/ 428448 h 678224"/>
                <a:gd name="connsiteX7" fmla="*/ 0 w 541461"/>
                <a:gd name="connsiteY7" fmla="*/ 249776 h 678224"/>
                <a:gd name="connsiteX0" fmla="*/ 0 w 541461"/>
                <a:gd name="connsiteY0" fmla="*/ 249776 h 450782"/>
                <a:gd name="connsiteX1" fmla="*/ 249776 w 541461"/>
                <a:gd name="connsiteY1" fmla="*/ 0 h 450782"/>
                <a:gd name="connsiteX2" fmla="*/ 291685 w 541461"/>
                <a:gd name="connsiteY2" fmla="*/ 0 h 450782"/>
                <a:gd name="connsiteX3" fmla="*/ 541461 w 541461"/>
                <a:gd name="connsiteY3" fmla="*/ 249776 h 450782"/>
                <a:gd name="connsiteX4" fmla="*/ 541461 w 541461"/>
                <a:gd name="connsiteY4" fmla="*/ 428448 h 450782"/>
                <a:gd name="connsiteX5" fmla="*/ 0 w 541461"/>
                <a:gd name="connsiteY5" fmla="*/ 428448 h 450782"/>
                <a:gd name="connsiteX6" fmla="*/ 0 w 541461"/>
                <a:gd name="connsiteY6" fmla="*/ 249776 h 450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1461" h="450782">
                  <a:moveTo>
                    <a:pt x="0" y="249776"/>
                  </a:moveTo>
                  <a:cubicBezTo>
                    <a:pt x="0" y="111829"/>
                    <a:pt x="111829" y="0"/>
                    <a:pt x="249776" y="0"/>
                  </a:cubicBezTo>
                  <a:lnTo>
                    <a:pt x="291685" y="0"/>
                  </a:lnTo>
                  <a:cubicBezTo>
                    <a:pt x="429632" y="0"/>
                    <a:pt x="541461" y="111829"/>
                    <a:pt x="541461" y="249776"/>
                  </a:cubicBezTo>
                  <a:lnTo>
                    <a:pt x="541461" y="428448"/>
                  </a:lnTo>
                  <a:cubicBezTo>
                    <a:pt x="451218" y="458227"/>
                    <a:pt x="90243" y="458227"/>
                    <a:pt x="0" y="428448"/>
                  </a:cubicBezTo>
                  <a:lnTo>
                    <a:pt x="0" y="249776"/>
                  </a:lnTo>
                  <a:close/>
                </a:path>
              </a:pathLst>
            </a:custGeom>
            <a:solidFill>
              <a:srgbClr val="BDD3FF"/>
            </a:solidFill>
            <a:ln w="28575">
              <a:solidFill>
                <a:srgbClr val="BDD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>
                <a:solidFill>
                  <a:srgbClr val="25988E"/>
                </a:solidFill>
              </a:endParaRPr>
            </a:p>
          </p:txBody>
        </p:sp>
      </p:grpSp>
      <p:grpSp>
        <p:nvGrpSpPr>
          <p:cNvPr id="37" name="Grupo 36"/>
          <p:cNvGrpSpPr/>
          <p:nvPr/>
        </p:nvGrpSpPr>
        <p:grpSpPr>
          <a:xfrm>
            <a:off x="4554616" y="4754870"/>
            <a:ext cx="634130" cy="1714370"/>
            <a:chOff x="1067729" y="3520705"/>
            <a:chExt cx="845403" cy="2285548"/>
          </a:xfrm>
        </p:grpSpPr>
        <p:sp>
          <p:nvSpPr>
            <p:cNvPr id="38" name="111 Rectángulo redondeado"/>
            <p:cNvSpPr/>
            <p:nvPr/>
          </p:nvSpPr>
          <p:spPr>
            <a:xfrm>
              <a:off x="1112042" y="3540642"/>
              <a:ext cx="780378" cy="530531"/>
            </a:xfrm>
            <a:custGeom>
              <a:avLst/>
              <a:gdLst>
                <a:gd name="connsiteX0" fmla="*/ 0 w 780378"/>
                <a:gd name="connsiteY0" fmla="*/ 515091 h 515091"/>
                <a:gd name="connsiteX1" fmla="*/ 132219 w 780378"/>
                <a:gd name="connsiteY1" fmla="*/ 0 h 515091"/>
                <a:gd name="connsiteX2" fmla="*/ 648159 w 780378"/>
                <a:gd name="connsiteY2" fmla="*/ 0 h 515091"/>
                <a:gd name="connsiteX3" fmla="*/ 780378 w 780378"/>
                <a:gd name="connsiteY3" fmla="*/ 515091 h 515091"/>
                <a:gd name="connsiteX4" fmla="*/ 0 w 780378"/>
                <a:gd name="connsiteY4" fmla="*/ 515091 h 515091"/>
                <a:gd name="connsiteX0" fmla="*/ 0 w 780378"/>
                <a:gd name="connsiteY0" fmla="*/ 530531 h 530531"/>
                <a:gd name="connsiteX1" fmla="*/ 132219 w 780378"/>
                <a:gd name="connsiteY1" fmla="*/ 15440 h 530531"/>
                <a:gd name="connsiteX2" fmla="*/ 259558 w 780378"/>
                <a:gd name="connsiteY2" fmla="*/ 0 h 530531"/>
                <a:gd name="connsiteX3" fmla="*/ 648159 w 780378"/>
                <a:gd name="connsiteY3" fmla="*/ 15440 h 530531"/>
                <a:gd name="connsiteX4" fmla="*/ 780378 w 780378"/>
                <a:gd name="connsiteY4" fmla="*/ 530531 h 530531"/>
                <a:gd name="connsiteX5" fmla="*/ 0 w 780378"/>
                <a:gd name="connsiteY5" fmla="*/ 530531 h 530531"/>
                <a:gd name="connsiteX0" fmla="*/ 0 w 780378"/>
                <a:gd name="connsiteY0" fmla="*/ 530531 h 530531"/>
                <a:gd name="connsiteX1" fmla="*/ 132219 w 780378"/>
                <a:gd name="connsiteY1" fmla="*/ 15440 h 530531"/>
                <a:gd name="connsiteX2" fmla="*/ 259558 w 780378"/>
                <a:gd name="connsiteY2" fmla="*/ 0 h 530531"/>
                <a:gd name="connsiteX3" fmla="*/ 482842 w 780378"/>
                <a:gd name="connsiteY3" fmla="*/ 0 h 530531"/>
                <a:gd name="connsiteX4" fmla="*/ 648159 w 780378"/>
                <a:gd name="connsiteY4" fmla="*/ 15440 h 530531"/>
                <a:gd name="connsiteX5" fmla="*/ 780378 w 780378"/>
                <a:gd name="connsiteY5" fmla="*/ 530531 h 530531"/>
                <a:gd name="connsiteX6" fmla="*/ 0 w 780378"/>
                <a:gd name="connsiteY6" fmla="*/ 530531 h 530531"/>
                <a:gd name="connsiteX0" fmla="*/ 0 w 780378"/>
                <a:gd name="connsiteY0" fmla="*/ 530531 h 530531"/>
                <a:gd name="connsiteX1" fmla="*/ 78805 w 780378"/>
                <a:gd name="connsiteY1" fmla="*/ 159488 h 530531"/>
                <a:gd name="connsiteX2" fmla="*/ 132219 w 780378"/>
                <a:gd name="connsiteY2" fmla="*/ 15440 h 530531"/>
                <a:gd name="connsiteX3" fmla="*/ 259558 w 780378"/>
                <a:gd name="connsiteY3" fmla="*/ 0 h 530531"/>
                <a:gd name="connsiteX4" fmla="*/ 482842 w 780378"/>
                <a:gd name="connsiteY4" fmla="*/ 0 h 530531"/>
                <a:gd name="connsiteX5" fmla="*/ 648159 w 780378"/>
                <a:gd name="connsiteY5" fmla="*/ 15440 h 530531"/>
                <a:gd name="connsiteX6" fmla="*/ 780378 w 780378"/>
                <a:gd name="connsiteY6" fmla="*/ 530531 h 530531"/>
                <a:gd name="connsiteX7" fmla="*/ 0 w 780378"/>
                <a:gd name="connsiteY7" fmla="*/ 530531 h 530531"/>
                <a:gd name="connsiteX0" fmla="*/ 0 w 780378"/>
                <a:gd name="connsiteY0" fmla="*/ 530531 h 530531"/>
                <a:gd name="connsiteX1" fmla="*/ 78805 w 780378"/>
                <a:gd name="connsiteY1" fmla="*/ 159488 h 530531"/>
                <a:gd name="connsiteX2" fmla="*/ 132219 w 780378"/>
                <a:gd name="connsiteY2" fmla="*/ 15440 h 530531"/>
                <a:gd name="connsiteX3" fmla="*/ 259558 w 780378"/>
                <a:gd name="connsiteY3" fmla="*/ 0 h 530531"/>
                <a:gd name="connsiteX4" fmla="*/ 482842 w 780378"/>
                <a:gd name="connsiteY4" fmla="*/ 0 h 530531"/>
                <a:gd name="connsiteX5" fmla="*/ 648159 w 780378"/>
                <a:gd name="connsiteY5" fmla="*/ 15440 h 530531"/>
                <a:gd name="connsiteX6" fmla="*/ 684860 w 780378"/>
                <a:gd name="connsiteY6" fmla="*/ 159488 h 530531"/>
                <a:gd name="connsiteX7" fmla="*/ 780378 w 780378"/>
                <a:gd name="connsiteY7" fmla="*/ 530531 h 530531"/>
                <a:gd name="connsiteX8" fmla="*/ 0 w 780378"/>
                <a:gd name="connsiteY8" fmla="*/ 530531 h 530531"/>
                <a:gd name="connsiteX0" fmla="*/ 0 w 780378"/>
                <a:gd name="connsiteY0" fmla="*/ 530531 h 530531"/>
                <a:gd name="connsiteX1" fmla="*/ 78805 w 780378"/>
                <a:gd name="connsiteY1" fmla="*/ 159488 h 530531"/>
                <a:gd name="connsiteX2" fmla="*/ 185382 w 780378"/>
                <a:gd name="connsiteY2" fmla="*/ 26073 h 530531"/>
                <a:gd name="connsiteX3" fmla="*/ 259558 w 780378"/>
                <a:gd name="connsiteY3" fmla="*/ 0 h 530531"/>
                <a:gd name="connsiteX4" fmla="*/ 482842 w 780378"/>
                <a:gd name="connsiteY4" fmla="*/ 0 h 530531"/>
                <a:gd name="connsiteX5" fmla="*/ 648159 w 780378"/>
                <a:gd name="connsiteY5" fmla="*/ 15440 h 530531"/>
                <a:gd name="connsiteX6" fmla="*/ 684860 w 780378"/>
                <a:gd name="connsiteY6" fmla="*/ 159488 h 530531"/>
                <a:gd name="connsiteX7" fmla="*/ 780378 w 780378"/>
                <a:gd name="connsiteY7" fmla="*/ 530531 h 530531"/>
                <a:gd name="connsiteX8" fmla="*/ 0 w 780378"/>
                <a:gd name="connsiteY8" fmla="*/ 530531 h 530531"/>
                <a:gd name="connsiteX0" fmla="*/ 0 w 780378"/>
                <a:gd name="connsiteY0" fmla="*/ 530531 h 530531"/>
                <a:gd name="connsiteX1" fmla="*/ 78805 w 780378"/>
                <a:gd name="connsiteY1" fmla="*/ 159488 h 530531"/>
                <a:gd name="connsiteX2" fmla="*/ 185382 w 780378"/>
                <a:gd name="connsiteY2" fmla="*/ 26073 h 530531"/>
                <a:gd name="connsiteX3" fmla="*/ 259558 w 780378"/>
                <a:gd name="connsiteY3" fmla="*/ 0 h 530531"/>
                <a:gd name="connsiteX4" fmla="*/ 482842 w 780378"/>
                <a:gd name="connsiteY4" fmla="*/ 0 h 530531"/>
                <a:gd name="connsiteX5" fmla="*/ 584364 w 780378"/>
                <a:gd name="connsiteY5" fmla="*/ 36705 h 530531"/>
                <a:gd name="connsiteX6" fmla="*/ 684860 w 780378"/>
                <a:gd name="connsiteY6" fmla="*/ 159488 h 530531"/>
                <a:gd name="connsiteX7" fmla="*/ 780378 w 780378"/>
                <a:gd name="connsiteY7" fmla="*/ 530531 h 530531"/>
                <a:gd name="connsiteX8" fmla="*/ 0 w 780378"/>
                <a:gd name="connsiteY8" fmla="*/ 530531 h 530531"/>
                <a:gd name="connsiteX0" fmla="*/ 0 w 780378"/>
                <a:gd name="connsiteY0" fmla="*/ 530531 h 530531"/>
                <a:gd name="connsiteX1" fmla="*/ 78805 w 780378"/>
                <a:gd name="connsiteY1" fmla="*/ 159488 h 530531"/>
                <a:gd name="connsiteX2" fmla="*/ 185382 w 780378"/>
                <a:gd name="connsiteY2" fmla="*/ 26073 h 530531"/>
                <a:gd name="connsiteX3" fmla="*/ 259558 w 780378"/>
                <a:gd name="connsiteY3" fmla="*/ 0 h 530531"/>
                <a:gd name="connsiteX4" fmla="*/ 482842 w 780378"/>
                <a:gd name="connsiteY4" fmla="*/ 0 h 530531"/>
                <a:gd name="connsiteX5" fmla="*/ 616261 w 780378"/>
                <a:gd name="connsiteY5" fmla="*/ 47337 h 530531"/>
                <a:gd name="connsiteX6" fmla="*/ 684860 w 780378"/>
                <a:gd name="connsiteY6" fmla="*/ 159488 h 530531"/>
                <a:gd name="connsiteX7" fmla="*/ 780378 w 780378"/>
                <a:gd name="connsiteY7" fmla="*/ 530531 h 530531"/>
                <a:gd name="connsiteX8" fmla="*/ 0 w 780378"/>
                <a:gd name="connsiteY8" fmla="*/ 530531 h 530531"/>
                <a:gd name="connsiteX0" fmla="*/ 0 w 780378"/>
                <a:gd name="connsiteY0" fmla="*/ 530531 h 530531"/>
                <a:gd name="connsiteX1" fmla="*/ 78805 w 780378"/>
                <a:gd name="connsiteY1" fmla="*/ 159488 h 530531"/>
                <a:gd name="connsiteX2" fmla="*/ 185382 w 780378"/>
                <a:gd name="connsiteY2" fmla="*/ 26073 h 530531"/>
                <a:gd name="connsiteX3" fmla="*/ 259558 w 780378"/>
                <a:gd name="connsiteY3" fmla="*/ 0 h 530531"/>
                <a:gd name="connsiteX4" fmla="*/ 482842 w 780378"/>
                <a:gd name="connsiteY4" fmla="*/ 0 h 530531"/>
                <a:gd name="connsiteX5" fmla="*/ 605628 w 780378"/>
                <a:gd name="connsiteY5" fmla="*/ 57970 h 530531"/>
                <a:gd name="connsiteX6" fmla="*/ 684860 w 780378"/>
                <a:gd name="connsiteY6" fmla="*/ 159488 h 530531"/>
                <a:gd name="connsiteX7" fmla="*/ 780378 w 780378"/>
                <a:gd name="connsiteY7" fmla="*/ 530531 h 530531"/>
                <a:gd name="connsiteX8" fmla="*/ 0 w 780378"/>
                <a:gd name="connsiteY8" fmla="*/ 530531 h 530531"/>
                <a:gd name="connsiteX0" fmla="*/ 0 w 780378"/>
                <a:gd name="connsiteY0" fmla="*/ 530531 h 530531"/>
                <a:gd name="connsiteX1" fmla="*/ 78805 w 780378"/>
                <a:gd name="connsiteY1" fmla="*/ 159488 h 530531"/>
                <a:gd name="connsiteX2" fmla="*/ 185382 w 780378"/>
                <a:gd name="connsiteY2" fmla="*/ 47338 h 530531"/>
                <a:gd name="connsiteX3" fmla="*/ 259558 w 780378"/>
                <a:gd name="connsiteY3" fmla="*/ 0 h 530531"/>
                <a:gd name="connsiteX4" fmla="*/ 482842 w 780378"/>
                <a:gd name="connsiteY4" fmla="*/ 0 h 530531"/>
                <a:gd name="connsiteX5" fmla="*/ 605628 w 780378"/>
                <a:gd name="connsiteY5" fmla="*/ 57970 h 530531"/>
                <a:gd name="connsiteX6" fmla="*/ 684860 w 780378"/>
                <a:gd name="connsiteY6" fmla="*/ 159488 h 530531"/>
                <a:gd name="connsiteX7" fmla="*/ 780378 w 780378"/>
                <a:gd name="connsiteY7" fmla="*/ 530531 h 530531"/>
                <a:gd name="connsiteX8" fmla="*/ 0 w 780378"/>
                <a:gd name="connsiteY8" fmla="*/ 530531 h 530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0378" h="530531">
                  <a:moveTo>
                    <a:pt x="0" y="530531"/>
                  </a:moveTo>
                  <a:lnTo>
                    <a:pt x="78805" y="159488"/>
                  </a:lnTo>
                  <a:lnTo>
                    <a:pt x="185382" y="47338"/>
                  </a:lnTo>
                  <a:lnTo>
                    <a:pt x="259558" y="0"/>
                  </a:lnTo>
                  <a:lnTo>
                    <a:pt x="482842" y="0"/>
                  </a:lnTo>
                  <a:lnTo>
                    <a:pt x="605628" y="57970"/>
                  </a:lnTo>
                  <a:lnTo>
                    <a:pt x="684860" y="159488"/>
                  </a:lnTo>
                  <a:lnTo>
                    <a:pt x="780378" y="530531"/>
                  </a:lnTo>
                  <a:lnTo>
                    <a:pt x="0" y="530531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>
                <a:solidFill>
                  <a:srgbClr val="25988E"/>
                </a:solidFill>
              </a:endParaRPr>
            </a:p>
          </p:txBody>
        </p:sp>
        <p:grpSp>
          <p:nvGrpSpPr>
            <p:cNvPr id="39" name="Grupo 38"/>
            <p:cNvGrpSpPr/>
            <p:nvPr/>
          </p:nvGrpSpPr>
          <p:grpSpPr>
            <a:xfrm>
              <a:off x="1067729" y="3520705"/>
              <a:ext cx="845403" cy="2285548"/>
              <a:chOff x="1067729" y="3520705"/>
              <a:chExt cx="845403" cy="2285548"/>
            </a:xfrm>
          </p:grpSpPr>
          <p:grpSp>
            <p:nvGrpSpPr>
              <p:cNvPr id="40" name="Grupo 39"/>
              <p:cNvGrpSpPr/>
              <p:nvPr/>
            </p:nvGrpSpPr>
            <p:grpSpPr>
              <a:xfrm>
                <a:off x="1067729" y="3520705"/>
                <a:ext cx="845403" cy="2285548"/>
                <a:chOff x="4680182" y="2630282"/>
                <a:chExt cx="550341" cy="1487843"/>
              </a:xfrm>
            </p:grpSpPr>
            <p:grpSp>
              <p:nvGrpSpPr>
                <p:cNvPr id="42" name="105 Grupo"/>
                <p:cNvGrpSpPr/>
                <p:nvPr/>
              </p:nvGrpSpPr>
              <p:grpSpPr>
                <a:xfrm>
                  <a:off x="4680182" y="2630282"/>
                  <a:ext cx="550341" cy="1487843"/>
                  <a:chOff x="8708212" y="1248058"/>
                  <a:chExt cx="271931" cy="1691674"/>
                </a:xfrm>
              </p:grpSpPr>
              <p:grpSp>
                <p:nvGrpSpPr>
                  <p:cNvPr id="44" name="106 Grupo"/>
                  <p:cNvGrpSpPr/>
                  <p:nvPr/>
                </p:nvGrpSpPr>
                <p:grpSpPr>
                  <a:xfrm>
                    <a:off x="8709357" y="1248058"/>
                    <a:ext cx="267544" cy="1361548"/>
                    <a:chOff x="8709357" y="1248058"/>
                    <a:chExt cx="267544" cy="1361548"/>
                  </a:xfrm>
                </p:grpSpPr>
                <p:sp>
                  <p:nvSpPr>
                    <p:cNvPr id="48" name="111 Rectángulo redondeado"/>
                    <p:cNvSpPr/>
                    <p:nvPr/>
                  </p:nvSpPr>
                  <p:spPr>
                    <a:xfrm>
                      <a:off x="8709357" y="2242965"/>
                      <a:ext cx="267544" cy="366641"/>
                    </a:xfrm>
                    <a:prstGeom prst="trapezoid">
                      <a:avLst>
                        <a:gd name="adj" fmla="val 19476"/>
                      </a:avLst>
                    </a:prstGeom>
                    <a:solidFill>
                      <a:schemeClr val="accent3">
                        <a:lumMod val="40000"/>
                        <a:lumOff val="60000"/>
                      </a:schemeClr>
                    </a:solidFill>
                    <a:ln w="38100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PE">
                        <a:solidFill>
                          <a:srgbClr val="25988E"/>
                        </a:solidFill>
                      </a:endParaRPr>
                    </a:p>
                  </p:txBody>
                </p:sp>
                <p:sp>
                  <p:nvSpPr>
                    <p:cNvPr id="49" name="112 Elipse"/>
                    <p:cNvSpPr/>
                    <p:nvPr/>
                  </p:nvSpPr>
                  <p:spPr>
                    <a:xfrm>
                      <a:off x="8738865" y="1248058"/>
                      <a:ext cx="216759" cy="4226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accent3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PE"/>
                    </a:p>
                  </p:txBody>
                </p:sp>
              </p:grpSp>
              <p:sp>
                <p:nvSpPr>
                  <p:cNvPr id="45" name="107 Rectángulo redondeado"/>
                  <p:cNvSpPr/>
                  <p:nvPr/>
                </p:nvSpPr>
                <p:spPr>
                  <a:xfrm rot="20081632" flipH="1">
                    <a:off x="8926892" y="1696971"/>
                    <a:ext cx="53251" cy="576423"/>
                  </a:xfrm>
                  <a:prstGeom prst="roundRect">
                    <a:avLst/>
                  </a:prstGeom>
                  <a:solidFill>
                    <a:srgbClr val="BDD3FF"/>
                  </a:solidFill>
                  <a:ln w="38100">
                    <a:solidFill>
                      <a:srgbClr val="BDD3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PE">
                      <a:solidFill>
                        <a:srgbClr val="25988E"/>
                      </a:solidFill>
                    </a:endParaRPr>
                  </a:p>
                </p:txBody>
              </p:sp>
              <p:sp>
                <p:nvSpPr>
                  <p:cNvPr id="46" name="108 Rectángulo redondeado"/>
                  <p:cNvSpPr/>
                  <p:nvPr/>
                </p:nvSpPr>
                <p:spPr>
                  <a:xfrm rot="1518368">
                    <a:off x="8708212" y="1696972"/>
                    <a:ext cx="52620" cy="576423"/>
                  </a:xfrm>
                  <a:prstGeom prst="roundRect">
                    <a:avLst/>
                  </a:prstGeom>
                  <a:solidFill>
                    <a:srgbClr val="BDD3FF"/>
                  </a:solidFill>
                  <a:ln w="38100">
                    <a:solidFill>
                      <a:srgbClr val="BDD3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PE">
                      <a:solidFill>
                        <a:srgbClr val="25988E"/>
                      </a:solidFill>
                    </a:endParaRPr>
                  </a:p>
                </p:txBody>
              </p:sp>
              <p:sp>
                <p:nvSpPr>
                  <p:cNvPr id="47" name="110 Rectángulo redondeado"/>
                  <p:cNvSpPr/>
                  <p:nvPr/>
                </p:nvSpPr>
                <p:spPr>
                  <a:xfrm rot="21221361" flipH="1">
                    <a:off x="8859992" y="2284896"/>
                    <a:ext cx="67356" cy="654836"/>
                  </a:xfrm>
                  <a:prstGeom prst="roundRect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38100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PE">
                      <a:solidFill>
                        <a:srgbClr val="25988E"/>
                      </a:solidFill>
                    </a:endParaRPr>
                  </a:p>
                </p:txBody>
              </p:sp>
            </p:grpSp>
            <p:sp>
              <p:nvSpPr>
                <p:cNvPr id="43" name="111 Rectángulo redondeado"/>
                <p:cNvSpPr/>
                <p:nvPr/>
              </p:nvSpPr>
              <p:spPr>
                <a:xfrm>
                  <a:off x="4730150" y="3026674"/>
                  <a:ext cx="445689" cy="478098"/>
                </a:xfrm>
                <a:custGeom>
                  <a:avLst/>
                  <a:gdLst>
                    <a:gd name="connsiteX0" fmla="*/ 0 w 541461"/>
                    <a:gd name="connsiteY0" fmla="*/ 249776 h 678224"/>
                    <a:gd name="connsiteX1" fmla="*/ 249776 w 541461"/>
                    <a:gd name="connsiteY1" fmla="*/ 0 h 678224"/>
                    <a:gd name="connsiteX2" fmla="*/ 291685 w 541461"/>
                    <a:gd name="connsiteY2" fmla="*/ 0 h 678224"/>
                    <a:gd name="connsiteX3" fmla="*/ 541461 w 541461"/>
                    <a:gd name="connsiteY3" fmla="*/ 249776 h 678224"/>
                    <a:gd name="connsiteX4" fmla="*/ 541461 w 541461"/>
                    <a:gd name="connsiteY4" fmla="*/ 428448 h 678224"/>
                    <a:gd name="connsiteX5" fmla="*/ 291685 w 541461"/>
                    <a:gd name="connsiteY5" fmla="*/ 678224 h 678224"/>
                    <a:gd name="connsiteX6" fmla="*/ 249776 w 541461"/>
                    <a:gd name="connsiteY6" fmla="*/ 678224 h 678224"/>
                    <a:gd name="connsiteX7" fmla="*/ 0 w 541461"/>
                    <a:gd name="connsiteY7" fmla="*/ 428448 h 678224"/>
                    <a:gd name="connsiteX8" fmla="*/ 0 w 541461"/>
                    <a:gd name="connsiteY8" fmla="*/ 249776 h 678224"/>
                    <a:gd name="connsiteX0" fmla="*/ 0 w 541461"/>
                    <a:gd name="connsiteY0" fmla="*/ 249776 h 678224"/>
                    <a:gd name="connsiteX1" fmla="*/ 249776 w 541461"/>
                    <a:gd name="connsiteY1" fmla="*/ 0 h 678224"/>
                    <a:gd name="connsiteX2" fmla="*/ 291685 w 541461"/>
                    <a:gd name="connsiteY2" fmla="*/ 0 h 678224"/>
                    <a:gd name="connsiteX3" fmla="*/ 541461 w 541461"/>
                    <a:gd name="connsiteY3" fmla="*/ 249776 h 678224"/>
                    <a:gd name="connsiteX4" fmla="*/ 541461 w 541461"/>
                    <a:gd name="connsiteY4" fmla="*/ 428448 h 678224"/>
                    <a:gd name="connsiteX5" fmla="*/ 291685 w 541461"/>
                    <a:gd name="connsiteY5" fmla="*/ 678224 h 678224"/>
                    <a:gd name="connsiteX6" fmla="*/ 0 w 541461"/>
                    <a:gd name="connsiteY6" fmla="*/ 428448 h 678224"/>
                    <a:gd name="connsiteX7" fmla="*/ 0 w 541461"/>
                    <a:gd name="connsiteY7" fmla="*/ 249776 h 678224"/>
                    <a:gd name="connsiteX0" fmla="*/ 0 w 541461"/>
                    <a:gd name="connsiteY0" fmla="*/ 249776 h 450782"/>
                    <a:gd name="connsiteX1" fmla="*/ 249776 w 541461"/>
                    <a:gd name="connsiteY1" fmla="*/ 0 h 450782"/>
                    <a:gd name="connsiteX2" fmla="*/ 291685 w 541461"/>
                    <a:gd name="connsiteY2" fmla="*/ 0 h 450782"/>
                    <a:gd name="connsiteX3" fmla="*/ 541461 w 541461"/>
                    <a:gd name="connsiteY3" fmla="*/ 249776 h 450782"/>
                    <a:gd name="connsiteX4" fmla="*/ 541461 w 541461"/>
                    <a:gd name="connsiteY4" fmla="*/ 428448 h 450782"/>
                    <a:gd name="connsiteX5" fmla="*/ 0 w 541461"/>
                    <a:gd name="connsiteY5" fmla="*/ 428448 h 450782"/>
                    <a:gd name="connsiteX6" fmla="*/ 0 w 541461"/>
                    <a:gd name="connsiteY6" fmla="*/ 249776 h 4507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41461" h="450782">
                      <a:moveTo>
                        <a:pt x="0" y="249776"/>
                      </a:moveTo>
                      <a:cubicBezTo>
                        <a:pt x="0" y="111829"/>
                        <a:pt x="111829" y="0"/>
                        <a:pt x="249776" y="0"/>
                      </a:cubicBezTo>
                      <a:lnTo>
                        <a:pt x="291685" y="0"/>
                      </a:lnTo>
                      <a:cubicBezTo>
                        <a:pt x="429632" y="0"/>
                        <a:pt x="541461" y="111829"/>
                        <a:pt x="541461" y="249776"/>
                      </a:cubicBezTo>
                      <a:lnTo>
                        <a:pt x="541461" y="428448"/>
                      </a:lnTo>
                      <a:cubicBezTo>
                        <a:pt x="451218" y="458227"/>
                        <a:pt x="90243" y="458227"/>
                        <a:pt x="0" y="428448"/>
                      </a:cubicBezTo>
                      <a:lnTo>
                        <a:pt x="0" y="249776"/>
                      </a:lnTo>
                      <a:close/>
                    </a:path>
                  </a:pathLst>
                </a:custGeom>
                <a:solidFill>
                  <a:srgbClr val="BDD3FF"/>
                </a:solidFill>
                <a:ln w="28575">
                  <a:solidFill>
                    <a:srgbClr val="BDD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>
                    <a:solidFill>
                      <a:srgbClr val="25988E"/>
                    </a:solidFill>
                  </a:endParaRPr>
                </a:p>
              </p:txBody>
            </p:sp>
          </p:grpSp>
          <p:sp>
            <p:nvSpPr>
              <p:cNvPr id="41" name="110 Rectángulo redondeado"/>
              <p:cNvSpPr/>
              <p:nvPr/>
            </p:nvSpPr>
            <p:spPr>
              <a:xfrm rot="378639">
                <a:off x="1212469" y="4921532"/>
                <a:ext cx="209402" cy="884721"/>
              </a:xfrm>
              <a:prstGeom prst="round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38100"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>
                  <a:solidFill>
                    <a:srgbClr val="25988E"/>
                  </a:solidFill>
                </a:endParaRPr>
              </a:p>
            </p:txBody>
          </p:sp>
        </p:grpSp>
      </p:grpSp>
      <p:grpSp>
        <p:nvGrpSpPr>
          <p:cNvPr id="4" name="Grupo 3"/>
          <p:cNvGrpSpPr/>
          <p:nvPr/>
        </p:nvGrpSpPr>
        <p:grpSpPr>
          <a:xfrm>
            <a:off x="5589945" y="3946248"/>
            <a:ext cx="689493" cy="697000"/>
            <a:chOff x="2330861" y="4615163"/>
            <a:chExt cx="1656183" cy="1674214"/>
          </a:xfrm>
        </p:grpSpPr>
        <p:grpSp>
          <p:nvGrpSpPr>
            <p:cNvPr id="87" name="Grupo 86"/>
            <p:cNvGrpSpPr/>
            <p:nvPr/>
          </p:nvGrpSpPr>
          <p:grpSpPr>
            <a:xfrm>
              <a:off x="2330861" y="4615163"/>
              <a:ext cx="1656183" cy="1674214"/>
              <a:chOff x="2555775" y="3266972"/>
              <a:chExt cx="1656183" cy="1674214"/>
            </a:xfrm>
          </p:grpSpPr>
          <p:grpSp>
            <p:nvGrpSpPr>
              <p:cNvPr id="92" name="84 Grupo"/>
              <p:cNvGrpSpPr/>
              <p:nvPr/>
            </p:nvGrpSpPr>
            <p:grpSpPr>
              <a:xfrm>
                <a:off x="2555775" y="3266972"/>
                <a:ext cx="1656183" cy="1674214"/>
                <a:chOff x="511461" y="6022064"/>
                <a:chExt cx="484391" cy="373058"/>
              </a:xfrm>
            </p:grpSpPr>
            <p:grpSp>
              <p:nvGrpSpPr>
                <p:cNvPr id="94" name="89 Grupo"/>
                <p:cNvGrpSpPr/>
                <p:nvPr/>
              </p:nvGrpSpPr>
              <p:grpSpPr>
                <a:xfrm>
                  <a:off x="601338" y="6107765"/>
                  <a:ext cx="286733" cy="287357"/>
                  <a:chOff x="3589383" y="5494751"/>
                  <a:chExt cx="366147" cy="366944"/>
                </a:xfrm>
              </p:grpSpPr>
              <p:sp>
                <p:nvSpPr>
                  <p:cNvPr id="98" name="91 Trapecio"/>
                  <p:cNvSpPr/>
                  <p:nvPr/>
                </p:nvSpPr>
                <p:spPr>
                  <a:xfrm flipH="1" flipV="1">
                    <a:off x="3642252" y="5645427"/>
                    <a:ext cx="246769" cy="175287"/>
                  </a:xfrm>
                  <a:prstGeom prst="trapezoid">
                    <a:avLst/>
                  </a:prstGeom>
                  <a:solidFill>
                    <a:srgbClr val="00006C"/>
                  </a:solidFill>
                  <a:ln w="381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PE"/>
                  </a:p>
                </p:txBody>
              </p:sp>
              <p:grpSp>
                <p:nvGrpSpPr>
                  <p:cNvPr id="99" name="92 Grupo"/>
                  <p:cNvGrpSpPr/>
                  <p:nvPr/>
                </p:nvGrpSpPr>
                <p:grpSpPr>
                  <a:xfrm>
                    <a:off x="3589383" y="5494751"/>
                    <a:ext cx="366147" cy="366944"/>
                    <a:chOff x="3589383" y="5494751"/>
                    <a:chExt cx="366147" cy="366944"/>
                  </a:xfrm>
                </p:grpSpPr>
                <p:sp>
                  <p:nvSpPr>
                    <p:cNvPr id="100" name="93 Elipse"/>
                    <p:cNvSpPr/>
                    <p:nvPr/>
                  </p:nvSpPr>
                  <p:spPr>
                    <a:xfrm>
                      <a:off x="3589383" y="5494751"/>
                      <a:ext cx="366147" cy="272309"/>
                    </a:xfrm>
                    <a:prstGeom prst="ellipse">
                      <a:avLst/>
                    </a:prstGeom>
                    <a:solidFill>
                      <a:srgbClr val="00006C"/>
                    </a:solidFill>
                    <a:ln w="3810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PE"/>
                    </a:p>
                  </p:txBody>
                </p:sp>
                <p:cxnSp>
                  <p:nvCxnSpPr>
                    <p:cNvPr id="101" name="94 Conector recto"/>
                    <p:cNvCxnSpPr/>
                    <p:nvPr/>
                  </p:nvCxnSpPr>
                  <p:spPr>
                    <a:xfrm>
                      <a:off x="3707904" y="5861695"/>
                      <a:ext cx="123866" cy="0"/>
                    </a:xfrm>
                    <a:prstGeom prst="line">
                      <a:avLst/>
                    </a:prstGeom>
                    <a:ln w="28575">
                      <a:solidFill>
                        <a:srgbClr val="00006C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" name="95 Conector recto"/>
                    <p:cNvCxnSpPr/>
                    <p:nvPr/>
                  </p:nvCxnSpPr>
                  <p:spPr>
                    <a:xfrm>
                      <a:off x="3707904" y="5835018"/>
                      <a:ext cx="123866" cy="0"/>
                    </a:xfrm>
                    <a:prstGeom prst="line">
                      <a:avLst/>
                    </a:prstGeom>
                    <a:ln w="19050">
                      <a:solidFill>
                        <a:srgbClr val="00006C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95" name="86 Conector recto"/>
                <p:cNvCxnSpPr/>
                <p:nvPr/>
              </p:nvCxnSpPr>
              <p:spPr>
                <a:xfrm>
                  <a:off x="511461" y="6117640"/>
                  <a:ext cx="63182" cy="32787"/>
                </a:xfrm>
                <a:prstGeom prst="line">
                  <a:avLst/>
                </a:prstGeom>
                <a:ln w="28575">
                  <a:solidFill>
                    <a:srgbClr val="00006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87 Conector recto"/>
                <p:cNvCxnSpPr/>
                <p:nvPr/>
              </p:nvCxnSpPr>
              <p:spPr>
                <a:xfrm flipH="1">
                  <a:off x="911611" y="6117640"/>
                  <a:ext cx="84241" cy="35816"/>
                </a:xfrm>
                <a:prstGeom prst="line">
                  <a:avLst/>
                </a:prstGeom>
                <a:ln w="28575">
                  <a:solidFill>
                    <a:srgbClr val="00006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88 Conector recto"/>
                <p:cNvCxnSpPr/>
                <p:nvPr/>
              </p:nvCxnSpPr>
              <p:spPr>
                <a:xfrm>
                  <a:off x="743127" y="6022064"/>
                  <a:ext cx="272" cy="54640"/>
                </a:xfrm>
                <a:prstGeom prst="line">
                  <a:avLst/>
                </a:prstGeom>
                <a:ln w="28575">
                  <a:solidFill>
                    <a:srgbClr val="00006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0" name="86 Conector recto"/>
              <p:cNvCxnSpPr/>
              <p:nvPr/>
            </p:nvCxnSpPr>
            <p:spPr>
              <a:xfrm>
                <a:off x="2885988" y="3452436"/>
                <a:ext cx="173844" cy="182030"/>
              </a:xfrm>
              <a:prstGeom prst="line">
                <a:avLst/>
              </a:prstGeom>
              <a:ln w="28575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87 Conector recto"/>
              <p:cNvCxnSpPr/>
              <p:nvPr/>
            </p:nvCxnSpPr>
            <p:spPr>
              <a:xfrm flipH="1">
                <a:off x="3673249" y="3428895"/>
                <a:ext cx="170195" cy="194919"/>
              </a:xfrm>
              <a:prstGeom prst="line">
                <a:avLst/>
              </a:prstGeom>
              <a:ln w="28575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4" name="95 Conector recto"/>
            <p:cNvCxnSpPr/>
            <p:nvPr/>
          </p:nvCxnSpPr>
          <p:spPr>
            <a:xfrm>
              <a:off x="3106361" y="5940441"/>
              <a:ext cx="0" cy="20393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upo 104"/>
          <p:cNvGrpSpPr/>
          <p:nvPr/>
        </p:nvGrpSpPr>
        <p:grpSpPr>
          <a:xfrm>
            <a:off x="701709" y="1905788"/>
            <a:ext cx="5079976" cy="430887"/>
            <a:chOff x="366055" y="2522554"/>
            <a:chExt cx="5004466" cy="430887"/>
          </a:xfrm>
        </p:grpSpPr>
        <p:sp>
          <p:nvSpPr>
            <p:cNvPr id="106" name="Rectángulo 105"/>
            <p:cNvSpPr/>
            <p:nvPr/>
          </p:nvSpPr>
          <p:spPr>
            <a:xfrm>
              <a:off x="389973" y="2630032"/>
              <a:ext cx="4909251" cy="276130"/>
            </a:xfrm>
            <a:prstGeom prst="rect">
              <a:avLst/>
            </a:prstGeom>
            <a:solidFill>
              <a:srgbClr val="0000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07" name="Rectángulo 106"/>
            <p:cNvSpPr/>
            <p:nvPr/>
          </p:nvSpPr>
          <p:spPr>
            <a:xfrm>
              <a:off x="366055" y="2522554"/>
              <a:ext cx="5004466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PE" sz="2200" i="1" dirty="0" smtClean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Actividades factibles, eficaces y verificables</a:t>
              </a:r>
              <a:endParaRPr lang="es-PE" sz="2200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upo 5"/>
          <p:cNvGrpSpPr/>
          <p:nvPr/>
        </p:nvGrpSpPr>
        <p:grpSpPr>
          <a:xfrm>
            <a:off x="2979308" y="3058545"/>
            <a:ext cx="6386421" cy="2103544"/>
            <a:chOff x="6077542" y="3493055"/>
            <a:chExt cx="6386421" cy="2103544"/>
          </a:xfrm>
        </p:grpSpPr>
        <p:sp>
          <p:nvSpPr>
            <p:cNvPr id="108" name="Arco 107"/>
            <p:cNvSpPr/>
            <p:nvPr/>
          </p:nvSpPr>
          <p:spPr>
            <a:xfrm rot="16439412">
              <a:off x="6077540" y="3493057"/>
              <a:ext cx="2061843" cy="2061840"/>
            </a:xfrm>
            <a:prstGeom prst="arc">
              <a:avLst/>
            </a:prstGeom>
            <a:ln w="38100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09" name="Arco 108"/>
            <p:cNvSpPr/>
            <p:nvPr/>
          </p:nvSpPr>
          <p:spPr>
            <a:xfrm rot="5160588" flipH="1">
              <a:off x="10402121" y="3534758"/>
              <a:ext cx="2061843" cy="2061840"/>
            </a:xfrm>
            <a:prstGeom prst="arc">
              <a:avLst/>
            </a:prstGeom>
            <a:ln w="38100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120" name="Grupo 119"/>
          <p:cNvGrpSpPr/>
          <p:nvPr/>
        </p:nvGrpSpPr>
        <p:grpSpPr>
          <a:xfrm>
            <a:off x="722829" y="4503238"/>
            <a:ext cx="2690327" cy="542323"/>
            <a:chOff x="722829" y="4503238"/>
            <a:chExt cx="2690327" cy="542323"/>
          </a:xfrm>
        </p:grpSpPr>
        <p:sp>
          <p:nvSpPr>
            <p:cNvPr id="115" name="Rectángulo redondeado 114"/>
            <p:cNvSpPr/>
            <p:nvPr/>
          </p:nvSpPr>
          <p:spPr>
            <a:xfrm rot="10800000">
              <a:off x="722829" y="4812561"/>
              <a:ext cx="2690327" cy="233000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16" name="Rectángulo redondeado 115"/>
            <p:cNvSpPr/>
            <p:nvPr/>
          </p:nvSpPr>
          <p:spPr>
            <a:xfrm rot="10800000">
              <a:off x="2910067" y="4503238"/>
              <a:ext cx="503089" cy="233000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114" name="Grupo 113"/>
          <p:cNvGrpSpPr/>
          <p:nvPr/>
        </p:nvGrpSpPr>
        <p:grpSpPr>
          <a:xfrm>
            <a:off x="8193449" y="4514744"/>
            <a:ext cx="3336705" cy="542323"/>
            <a:chOff x="8193449" y="4514744"/>
            <a:chExt cx="3336705" cy="542323"/>
          </a:xfrm>
        </p:grpSpPr>
        <p:sp>
          <p:nvSpPr>
            <p:cNvPr id="117" name="Rectángulo redondeado 116"/>
            <p:cNvSpPr/>
            <p:nvPr/>
          </p:nvSpPr>
          <p:spPr>
            <a:xfrm rot="10800000">
              <a:off x="8193449" y="4824067"/>
              <a:ext cx="1236252" cy="233000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18" name="Rectángulo redondeado 117"/>
            <p:cNvSpPr/>
            <p:nvPr/>
          </p:nvSpPr>
          <p:spPr>
            <a:xfrm rot="10800000">
              <a:off x="9705314" y="4514744"/>
              <a:ext cx="912420" cy="233000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19" name="Rectángulo redondeado 118"/>
            <p:cNvSpPr/>
            <p:nvPr/>
          </p:nvSpPr>
          <p:spPr>
            <a:xfrm rot="10800000">
              <a:off x="10543596" y="4812561"/>
              <a:ext cx="986558" cy="233000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122" name="Grupo 121"/>
          <p:cNvGrpSpPr/>
          <p:nvPr/>
        </p:nvGrpSpPr>
        <p:grpSpPr>
          <a:xfrm>
            <a:off x="4233346" y="2654888"/>
            <a:ext cx="3902015" cy="542323"/>
            <a:chOff x="722828" y="4503238"/>
            <a:chExt cx="3902015" cy="542323"/>
          </a:xfrm>
        </p:grpSpPr>
        <p:sp>
          <p:nvSpPr>
            <p:cNvPr id="123" name="Rectángulo redondeado 122"/>
            <p:cNvSpPr/>
            <p:nvPr/>
          </p:nvSpPr>
          <p:spPr>
            <a:xfrm rot="10800000">
              <a:off x="722828" y="4812561"/>
              <a:ext cx="2566619" cy="233000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24" name="Rectángulo redondeado 123"/>
            <p:cNvSpPr/>
            <p:nvPr/>
          </p:nvSpPr>
          <p:spPr>
            <a:xfrm rot="10800000">
              <a:off x="2910066" y="4503238"/>
              <a:ext cx="1714777" cy="233000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5" name="CuadroTexto 4"/>
          <p:cNvSpPr txBox="1"/>
          <p:nvPr/>
        </p:nvSpPr>
        <p:spPr>
          <a:xfrm>
            <a:off x="4149656" y="2561999"/>
            <a:ext cx="40197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000" dirty="0" smtClean="0"/>
              <a:t>Acciones que hayan </a:t>
            </a:r>
            <a:r>
              <a:rPr lang="es-PE" sz="2000" b="1" dirty="0" smtClean="0">
                <a:solidFill>
                  <a:srgbClr val="00006C"/>
                </a:solidFill>
              </a:rPr>
              <a:t>demostrado su utilidad previamente </a:t>
            </a:r>
            <a:r>
              <a:rPr lang="es-PE" sz="2000" dirty="0" smtClean="0"/>
              <a:t>(buenas prácticas, experiencias exitosas de la IE, red, colegas en el país o mundo)</a:t>
            </a:r>
            <a:endParaRPr lang="es-PE" sz="2000" dirty="0"/>
          </a:p>
        </p:txBody>
      </p:sp>
      <p:sp>
        <p:nvSpPr>
          <p:cNvPr id="112" name="CuadroTexto 111"/>
          <p:cNvSpPr txBox="1"/>
          <p:nvPr/>
        </p:nvSpPr>
        <p:spPr>
          <a:xfrm>
            <a:off x="675234" y="4409499"/>
            <a:ext cx="28118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000" dirty="0" smtClean="0"/>
              <a:t>Acciones de </a:t>
            </a:r>
            <a:r>
              <a:rPr lang="es-PE" sz="2000" b="1" dirty="0" smtClean="0">
                <a:solidFill>
                  <a:srgbClr val="00006C"/>
                </a:solidFill>
              </a:rPr>
              <a:t>fácil monitoreo </a:t>
            </a:r>
            <a:r>
              <a:rPr lang="es-PE" sz="2000" dirty="0" smtClean="0"/>
              <a:t>o </a:t>
            </a:r>
            <a:r>
              <a:rPr lang="es-PE" sz="2000" b="1" dirty="0" smtClean="0">
                <a:solidFill>
                  <a:srgbClr val="00006C"/>
                </a:solidFill>
              </a:rPr>
              <a:t>verificación</a:t>
            </a:r>
            <a:r>
              <a:rPr lang="es-PE" sz="2000" dirty="0" smtClean="0"/>
              <a:t> por los responsables y el equipo directivo</a:t>
            </a:r>
            <a:endParaRPr lang="es-PE" sz="2000" dirty="0"/>
          </a:p>
        </p:txBody>
      </p:sp>
      <p:sp>
        <p:nvSpPr>
          <p:cNvPr id="111" name="CuadroTexto 110"/>
          <p:cNvSpPr txBox="1"/>
          <p:nvPr/>
        </p:nvSpPr>
        <p:spPr>
          <a:xfrm>
            <a:off x="8135362" y="4404551"/>
            <a:ext cx="34163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000" dirty="0" smtClean="0"/>
              <a:t>Acciones </a:t>
            </a:r>
            <a:r>
              <a:rPr lang="es-PE" sz="2000" b="1" dirty="0" smtClean="0">
                <a:solidFill>
                  <a:srgbClr val="00006C"/>
                </a:solidFill>
              </a:rPr>
              <a:t>posibles</a:t>
            </a:r>
            <a:r>
              <a:rPr lang="es-PE" sz="2000" dirty="0" smtClean="0">
                <a:solidFill>
                  <a:srgbClr val="00006C"/>
                </a:solidFill>
              </a:rPr>
              <a:t> </a:t>
            </a:r>
            <a:r>
              <a:rPr lang="es-PE" sz="2000" dirty="0" smtClean="0"/>
              <a:t>de </a:t>
            </a:r>
            <a:r>
              <a:rPr lang="es-PE" sz="2000" b="1" dirty="0" smtClean="0">
                <a:solidFill>
                  <a:srgbClr val="00006C"/>
                </a:solidFill>
              </a:rPr>
              <a:t>desarrollar</a:t>
            </a:r>
            <a:r>
              <a:rPr lang="es-PE" sz="2000" dirty="0" smtClean="0">
                <a:solidFill>
                  <a:srgbClr val="00006C"/>
                </a:solidFill>
              </a:rPr>
              <a:t> </a:t>
            </a:r>
            <a:r>
              <a:rPr lang="es-PE" sz="2000" dirty="0" smtClean="0"/>
              <a:t>con los </a:t>
            </a:r>
            <a:r>
              <a:rPr lang="es-PE" sz="2000" b="1" dirty="0" smtClean="0">
                <a:solidFill>
                  <a:srgbClr val="00006C"/>
                </a:solidFill>
              </a:rPr>
              <a:t>recursos</a:t>
            </a:r>
            <a:r>
              <a:rPr lang="es-PE" sz="2000" dirty="0" smtClean="0">
                <a:solidFill>
                  <a:srgbClr val="00006C"/>
                </a:solidFill>
              </a:rPr>
              <a:t> </a:t>
            </a:r>
            <a:r>
              <a:rPr lang="es-PE" sz="2000" dirty="0" smtClean="0"/>
              <a:t>que se cuenta o puede obtener la institución educativa</a:t>
            </a:r>
            <a:endParaRPr lang="es-PE" sz="2000" dirty="0"/>
          </a:p>
        </p:txBody>
      </p:sp>
    </p:spTree>
    <p:extLst>
      <p:ext uri="{BB962C8B-B14F-4D97-AF65-F5344CB8AC3E}">
        <p14:creationId xmlns:p14="http://schemas.microsoft.com/office/powerpoint/2010/main" val="180771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0" y="-3858"/>
            <a:ext cx="12191999" cy="6861858"/>
            <a:chOff x="1" y="-31018"/>
            <a:chExt cx="12191999" cy="6861858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-31018"/>
              <a:ext cx="12191999" cy="6861858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65061" y="71748"/>
              <a:ext cx="1949621" cy="424692"/>
            </a:xfrm>
            <a:prstGeom prst="rect">
              <a:avLst/>
            </a:prstGeom>
          </p:spPr>
        </p:pic>
        <p:sp>
          <p:nvSpPr>
            <p:cNvPr id="13" name="CuadroTexto 12"/>
            <p:cNvSpPr txBox="1"/>
            <p:nvPr/>
          </p:nvSpPr>
          <p:spPr>
            <a:xfrm>
              <a:off x="230659" y="224590"/>
              <a:ext cx="46853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400" b="1" dirty="0" smtClean="0">
                  <a:solidFill>
                    <a:schemeClr val="bg1">
                      <a:lumMod val="50000"/>
                    </a:schemeClr>
                  </a:solidFill>
                  <a:latin typeface="Stag Book" panose="02000503060000020004" pitchFamily="50" charset="0"/>
                </a:rPr>
                <a:t>Etapa de Inducción  al cargo directivo - 2017</a:t>
              </a:r>
              <a:endParaRPr lang="es-PE" sz="1400" b="1" dirty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endParaRPr>
            </a:p>
          </p:txBody>
        </p:sp>
      </p:grpSp>
      <p:sp>
        <p:nvSpPr>
          <p:cNvPr id="5128" name="AutoShape 9" descr="Resultado de imagen para construccion participativ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PE" altLang="es-PE" sz="1800"/>
          </a:p>
        </p:txBody>
      </p:sp>
      <p:sp>
        <p:nvSpPr>
          <p:cNvPr id="7" name="Título 8"/>
          <p:cNvSpPr txBox="1">
            <a:spLocks/>
          </p:cNvSpPr>
          <p:nvPr/>
        </p:nvSpPr>
        <p:spPr bwMode="auto">
          <a:xfrm>
            <a:off x="2249488" y="1117243"/>
            <a:ext cx="7369175" cy="644687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normAutofit fontScale="975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defRPr/>
            </a:pPr>
            <a:r>
              <a:rPr lang="es-PE" sz="3200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Formulación del PAT </a:t>
            </a:r>
            <a:endParaRPr lang="es-PE" sz="32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701709" y="1905788"/>
            <a:ext cx="3662062" cy="430887"/>
            <a:chOff x="366055" y="2522554"/>
            <a:chExt cx="3607628" cy="430887"/>
          </a:xfrm>
        </p:grpSpPr>
        <p:sp>
          <p:nvSpPr>
            <p:cNvPr id="15" name="Rectángulo 14"/>
            <p:cNvSpPr/>
            <p:nvPr/>
          </p:nvSpPr>
          <p:spPr>
            <a:xfrm>
              <a:off x="389972" y="2630032"/>
              <a:ext cx="3476684" cy="276130"/>
            </a:xfrm>
            <a:prstGeom prst="rect">
              <a:avLst/>
            </a:prstGeom>
            <a:solidFill>
              <a:srgbClr val="0000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6" name="Rectángulo 15"/>
            <p:cNvSpPr/>
            <p:nvPr/>
          </p:nvSpPr>
          <p:spPr>
            <a:xfrm>
              <a:off x="366055" y="2522554"/>
              <a:ext cx="360762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PE" sz="2200" i="1" dirty="0" smtClean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Seguimiento y ajuste continuo</a:t>
              </a:r>
              <a:endParaRPr lang="es-PE" sz="2200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upo 25"/>
          <p:cNvGrpSpPr/>
          <p:nvPr/>
        </p:nvGrpSpPr>
        <p:grpSpPr>
          <a:xfrm>
            <a:off x="693763" y="2623714"/>
            <a:ext cx="4338740" cy="1064975"/>
            <a:chOff x="1034833" y="3196795"/>
            <a:chExt cx="4338740" cy="1064975"/>
          </a:xfrm>
        </p:grpSpPr>
        <p:grpSp>
          <p:nvGrpSpPr>
            <p:cNvPr id="6" name="Grupo 5"/>
            <p:cNvGrpSpPr/>
            <p:nvPr/>
          </p:nvGrpSpPr>
          <p:grpSpPr>
            <a:xfrm>
              <a:off x="1070028" y="3211195"/>
              <a:ext cx="3846002" cy="1050575"/>
              <a:chOff x="1070028" y="3211195"/>
              <a:chExt cx="3846002" cy="1050575"/>
            </a:xfrm>
          </p:grpSpPr>
          <p:sp>
            <p:nvSpPr>
              <p:cNvPr id="17" name="Rectángulo redondeado 16"/>
              <p:cNvSpPr/>
              <p:nvPr/>
            </p:nvSpPr>
            <p:spPr>
              <a:xfrm rot="10800000">
                <a:off x="3412714" y="3211195"/>
                <a:ext cx="1503316" cy="296076"/>
              </a:xfrm>
              <a:prstGeom prst="roundRect">
                <a:avLst/>
              </a:prstGeom>
              <a:solidFill>
                <a:srgbClr val="BDD3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18" name="Rectángulo redondeado 17"/>
              <p:cNvSpPr/>
              <p:nvPr/>
            </p:nvSpPr>
            <p:spPr>
              <a:xfrm rot="10800000">
                <a:off x="1070028" y="3578478"/>
                <a:ext cx="1053740" cy="296076"/>
              </a:xfrm>
              <a:prstGeom prst="roundRect">
                <a:avLst/>
              </a:prstGeom>
              <a:solidFill>
                <a:srgbClr val="BDD3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19" name="Rectángulo redondeado 18"/>
              <p:cNvSpPr/>
              <p:nvPr/>
            </p:nvSpPr>
            <p:spPr>
              <a:xfrm rot="10800000">
                <a:off x="3836901" y="3576223"/>
                <a:ext cx="1053740" cy="296076"/>
              </a:xfrm>
              <a:prstGeom prst="roundRect">
                <a:avLst/>
              </a:prstGeom>
              <a:solidFill>
                <a:srgbClr val="BDD3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20" name="Rectángulo redondeado 19"/>
              <p:cNvSpPr/>
              <p:nvPr/>
            </p:nvSpPr>
            <p:spPr>
              <a:xfrm rot="10800000">
                <a:off x="3406622" y="3965694"/>
                <a:ext cx="1391520" cy="296076"/>
              </a:xfrm>
              <a:prstGeom prst="roundRect">
                <a:avLst/>
              </a:prstGeom>
              <a:solidFill>
                <a:srgbClr val="BDD3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21" name="Rectángulo redondeado 20"/>
              <p:cNvSpPr/>
              <p:nvPr/>
            </p:nvSpPr>
            <p:spPr>
              <a:xfrm rot="10800000">
                <a:off x="2632336" y="3959132"/>
                <a:ext cx="513985" cy="296076"/>
              </a:xfrm>
              <a:prstGeom prst="roundRect">
                <a:avLst/>
              </a:prstGeom>
              <a:solidFill>
                <a:srgbClr val="BDD3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</p:grpSp>
        <p:sp>
          <p:nvSpPr>
            <p:cNvPr id="9" name="Rectángulo 8"/>
            <p:cNvSpPr/>
            <p:nvPr/>
          </p:nvSpPr>
          <p:spPr>
            <a:xfrm>
              <a:off x="1034833" y="3196795"/>
              <a:ext cx="4338740" cy="10239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just">
                <a:defRPr/>
              </a:pPr>
              <a:r>
                <a:rPr lang="es-PE" sz="2400" dirty="0"/>
                <a:t>Es importante </a:t>
              </a:r>
              <a:r>
                <a:rPr lang="es-PE" sz="2400" b="1" dirty="0">
                  <a:solidFill>
                    <a:srgbClr val="00006C"/>
                  </a:solidFill>
                </a:rPr>
                <a:t>reflexionar</a:t>
              </a:r>
              <a:r>
                <a:rPr lang="es-PE" sz="2400" dirty="0">
                  <a:solidFill>
                    <a:srgbClr val="00006C"/>
                  </a:solidFill>
                </a:rPr>
                <a:t> </a:t>
              </a:r>
              <a:r>
                <a:rPr lang="es-PE" sz="2400" dirty="0"/>
                <a:t>y </a:t>
              </a:r>
              <a:r>
                <a:rPr lang="es-PE" sz="2400" b="1" dirty="0">
                  <a:solidFill>
                    <a:srgbClr val="00006C"/>
                  </a:solidFill>
                </a:rPr>
                <a:t>evaluar</a:t>
              </a:r>
              <a:r>
                <a:rPr lang="es-PE" sz="2400" dirty="0">
                  <a:solidFill>
                    <a:srgbClr val="00006C"/>
                  </a:solidFill>
                </a:rPr>
                <a:t> </a:t>
              </a:r>
              <a:r>
                <a:rPr lang="es-PE" sz="2400" dirty="0"/>
                <a:t>cómo va el </a:t>
              </a:r>
              <a:r>
                <a:rPr lang="es-PE" sz="2400" b="1" dirty="0">
                  <a:solidFill>
                    <a:srgbClr val="00006C"/>
                  </a:solidFill>
                </a:rPr>
                <a:t>avance</a:t>
              </a:r>
              <a:r>
                <a:rPr lang="es-PE" sz="2400" dirty="0"/>
                <a:t>, al menos cada </a:t>
              </a:r>
              <a:r>
                <a:rPr lang="es-PE" sz="2400" b="1" dirty="0">
                  <a:solidFill>
                    <a:srgbClr val="00006C"/>
                  </a:solidFill>
                </a:rPr>
                <a:t>dos</a:t>
              </a:r>
              <a:r>
                <a:rPr lang="es-PE" sz="2400" dirty="0">
                  <a:solidFill>
                    <a:srgbClr val="00006C"/>
                  </a:solidFill>
                </a:rPr>
                <a:t> </a:t>
              </a:r>
              <a:r>
                <a:rPr lang="es-PE" sz="2400" dirty="0"/>
                <a:t>o </a:t>
              </a:r>
              <a:r>
                <a:rPr lang="es-PE" sz="2400" b="1" dirty="0">
                  <a:solidFill>
                    <a:srgbClr val="00006C"/>
                  </a:solidFill>
                </a:rPr>
                <a:t>tres </a:t>
              </a:r>
              <a:r>
                <a:rPr lang="es-PE" sz="2400" b="1" dirty="0" smtClean="0">
                  <a:solidFill>
                    <a:srgbClr val="00006C"/>
                  </a:solidFill>
                </a:rPr>
                <a:t>meses</a:t>
              </a:r>
              <a:r>
                <a:rPr lang="es-PE" sz="2400" dirty="0" smtClean="0"/>
                <a:t>.</a:t>
              </a:r>
              <a:endParaRPr lang="es-PE" sz="2400" dirty="0"/>
            </a:p>
          </p:txBody>
        </p:sp>
      </p:grpSp>
      <p:grpSp>
        <p:nvGrpSpPr>
          <p:cNvPr id="27" name="Grupo 26"/>
          <p:cNvGrpSpPr/>
          <p:nvPr/>
        </p:nvGrpSpPr>
        <p:grpSpPr>
          <a:xfrm>
            <a:off x="5373573" y="4698467"/>
            <a:ext cx="6096000" cy="1200329"/>
            <a:chOff x="5373573" y="4445546"/>
            <a:chExt cx="6096000" cy="1200329"/>
          </a:xfrm>
        </p:grpSpPr>
        <p:grpSp>
          <p:nvGrpSpPr>
            <p:cNvPr id="5" name="Grupo 4"/>
            <p:cNvGrpSpPr/>
            <p:nvPr/>
          </p:nvGrpSpPr>
          <p:grpSpPr>
            <a:xfrm>
              <a:off x="5420089" y="4553985"/>
              <a:ext cx="5513381" cy="672332"/>
              <a:chOff x="5420089" y="4553985"/>
              <a:chExt cx="5513381" cy="672332"/>
            </a:xfrm>
          </p:grpSpPr>
          <p:sp>
            <p:nvSpPr>
              <p:cNvPr id="22" name="Rectángulo redondeado 21"/>
              <p:cNvSpPr/>
              <p:nvPr/>
            </p:nvSpPr>
            <p:spPr>
              <a:xfrm rot="10800000">
                <a:off x="5420089" y="4553985"/>
                <a:ext cx="1324839" cy="296076"/>
              </a:xfrm>
              <a:prstGeom prst="roundRect">
                <a:avLst/>
              </a:prstGeom>
              <a:solidFill>
                <a:srgbClr val="BDD3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23" name="Rectángulo redondeado 22"/>
              <p:cNvSpPr/>
              <p:nvPr/>
            </p:nvSpPr>
            <p:spPr>
              <a:xfrm rot="10800000">
                <a:off x="7263637" y="4553985"/>
                <a:ext cx="1442000" cy="296076"/>
              </a:xfrm>
              <a:prstGeom prst="roundRect">
                <a:avLst/>
              </a:prstGeom>
              <a:solidFill>
                <a:srgbClr val="BDD3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24" name="Rectángulo redondeado 23"/>
              <p:cNvSpPr/>
              <p:nvPr/>
            </p:nvSpPr>
            <p:spPr>
              <a:xfrm rot="10800000">
                <a:off x="9457560" y="4553985"/>
                <a:ext cx="1475910" cy="296076"/>
              </a:xfrm>
              <a:prstGeom prst="roundRect">
                <a:avLst/>
              </a:prstGeom>
              <a:solidFill>
                <a:srgbClr val="BDD3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25" name="Rectángulo redondeado 24"/>
              <p:cNvSpPr/>
              <p:nvPr/>
            </p:nvSpPr>
            <p:spPr>
              <a:xfrm rot="10800000">
                <a:off x="7263637" y="4930241"/>
                <a:ext cx="798815" cy="296076"/>
              </a:xfrm>
              <a:prstGeom prst="roundRect">
                <a:avLst/>
              </a:prstGeom>
              <a:solidFill>
                <a:srgbClr val="BDD3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</p:grpSp>
        <p:sp>
          <p:nvSpPr>
            <p:cNvPr id="4" name="Rectángulo 3"/>
            <p:cNvSpPr/>
            <p:nvPr/>
          </p:nvSpPr>
          <p:spPr>
            <a:xfrm>
              <a:off x="5373573" y="4445546"/>
              <a:ext cx="6096000" cy="120032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vl="0" algn="just">
                <a:defRPr/>
              </a:pPr>
              <a:r>
                <a:rPr lang="es-PE" sz="2400" b="1" dirty="0" smtClean="0">
                  <a:solidFill>
                    <a:srgbClr val="00006C"/>
                  </a:solidFill>
                  <a:latin typeface="Calibri"/>
                  <a:ea typeface="+mn-ea"/>
                </a:rPr>
                <a:t>Reajustar</a:t>
              </a:r>
              <a:r>
                <a:rPr lang="es-PE" sz="2400" dirty="0" smtClean="0">
                  <a:solidFill>
                    <a:srgbClr val="00006C"/>
                  </a:solidFill>
                  <a:latin typeface="Calibri"/>
                  <a:ea typeface="+mn-ea"/>
                </a:rPr>
                <a:t> </a:t>
              </a:r>
              <a:r>
                <a:rPr lang="es-PE" sz="2400" dirty="0">
                  <a:solidFill>
                    <a:prstClr val="black"/>
                  </a:solidFill>
                  <a:latin typeface="Calibri"/>
                  <a:ea typeface="+mn-ea"/>
                </a:rPr>
                <a:t>o </a:t>
              </a:r>
              <a:r>
                <a:rPr lang="es-PE" sz="2400" b="1" dirty="0">
                  <a:solidFill>
                    <a:srgbClr val="00006C"/>
                  </a:solidFill>
                  <a:latin typeface="Calibri"/>
                  <a:ea typeface="+mn-ea"/>
                </a:rPr>
                <a:t>reformular</a:t>
              </a:r>
              <a:r>
                <a:rPr lang="es-PE" sz="2400" dirty="0">
                  <a:solidFill>
                    <a:srgbClr val="00006C"/>
                  </a:solidFill>
                  <a:latin typeface="Calibri"/>
                  <a:ea typeface="+mn-ea"/>
                </a:rPr>
                <a:t> </a:t>
              </a:r>
              <a:r>
                <a:rPr lang="es-PE" sz="2400" dirty="0">
                  <a:solidFill>
                    <a:prstClr val="black"/>
                  </a:solidFill>
                  <a:latin typeface="Calibri"/>
                  <a:ea typeface="+mn-ea"/>
                </a:rPr>
                <a:t>las </a:t>
              </a:r>
              <a:r>
                <a:rPr lang="es-PE" sz="2400" b="1" dirty="0">
                  <a:solidFill>
                    <a:srgbClr val="00006C"/>
                  </a:solidFill>
                  <a:latin typeface="Calibri"/>
                  <a:ea typeface="+mn-ea"/>
                </a:rPr>
                <a:t>actividades</a:t>
              </a:r>
              <a:r>
                <a:rPr lang="es-PE" sz="2400" dirty="0">
                  <a:solidFill>
                    <a:srgbClr val="00006C"/>
                  </a:solidFill>
                  <a:latin typeface="Calibri"/>
                  <a:ea typeface="+mn-ea"/>
                </a:rPr>
                <a:t> </a:t>
              </a:r>
              <a:r>
                <a:rPr lang="es-PE" sz="2400" dirty="0">
                  <a:solidFill>
                    <a:prstClr val="black"/>
                  </a:solidFill>
                  <a:latin typeface="Calibri"/>
                  <a:ea typeface="+mn-ea"/>
                </a:rPr>
                <a:t>o, incluso, las </a:t>
              </a:r>
              <a:r>
                <a:rPr lang="es-PE" sz="2400" b="1" dirty="0">
                  <a:solidFill>
                    <a:srgbClr val="00006C"/>
                  </a:solidFill>
                  <a:latin typeface="Calibri"/>
                  <a:ea typeface="+mn-ea"/>
                </a:rPr>
                <a:t>metas</a:t>
              </a:r>
              <a:r>
                <a:rPr lang="es-PE" sz="2400" dirty="0">
                  <a:solidFill>
                    <a:prstClr val="black"/>
                  </a:solidFill>
                  <a:latin typeface="Calibri"/>
                  <a:ea typeface="+mn-ea"/>
                </a:rPr>
                <a:t>, para ello emplea el aplicativo del monitoreo del PAT. </a:t>
              </a:r>
            </a:p>
          </p:txBody>
        </p:sp>
      </p:grpSp>
      <p:grpSp>
        <p:nvGrpSpPr>
          <p:cNvPr id="28" name="Grupo 27"/>
          <p:cNvGrpSpPr/>
          <p:nvPr/>
        </p:nvGrpSpPr>
        <p:grpSpPr>
          <a:xfrm rot="13691369" flipH="1">
            <a:off x="3323044" y="3622980"/>
            <a:ext cx="1582252" cy="1138340"/>
            <a:chOff x="2598130" y="2059686"/>
            <a:chExt cx="1582252" cy="1138340"/>
          </a:xfrm>
        </p:grpSpPr>
        <p:grpSp>
          <p:nvGrpSpPr>
            <p:cNvPr id="29" name="Grupo 28"/>
            <p:cNvGrpSpPr/>
            <p:nvPr/>
          </p:nvGrpSpPr>
          <p:grpSpPr>
            <a:xfrm>
              <a:off x="2598130" y="2368460"/>
              <a:ext cx="1582252" cy="829566"/>
              <a:chOff x="10720522" y="1432584"/>
              <a:chExt cx="750049" cy="317777"/>
            </a:xfrm>
          </p:grpSpPr>
          <p:sp>
            <p:nvSpPr>
              <p:cNvPr id="31" name="Arco 30"/>
              <p:cNvSpPr/>
              <p:nvPr/>
            </p:nvSpPr>
            <p:spPr>
              <a:xfrm rot="21200822">
                <a:off x="10720522" y="1432584"/>
                <a:ext cx="647279" cy="317777"/>
              </a:xfrm>
              <a:prstGeom prst="arc">
                <a:avLst/>
              </a:prstGeom>
              <a:ln w="53975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32" name="Triángulo isósceles 31"/>
              <p:cNvSpPr/>
              <p:nvPr/>
            </p:nvSpPr>
            <p:spPr>
              <a:xfrm rot="8817351">
                <a:off x="11331626" y="1526852"/>
                <a:ext cx="138945" cy="119780"/>
              </a:xfrm>
              <a:prstGeom prst="triangle">
                <a:avLst/>
              </a:prstGeom>
              <a:solidFill>
                <a:srgbClr val="00006C"/>
              </a:solidFill>
              <a:ln>
                <a:solidFill>
                  <a:srgbClr val="0000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</p:grpSp>
        <p:sp>
          <p:nvSpPr>
            <p:cNvPr id="30" name="Rectángulo 29"/>
            <p:cNvSpPr/>
            <p:nvPr/>
          </p:nvSpPr>
          <p:spPr>
            <a:xfrm rot="13691369">
              <a:off x="3129688" y="2217325"/>
              <a:ext cx="7769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z="2400" b="1" i="1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Para</a:t>
              </a:r>
              <a:endParaRPr lang="es-PE" sz="24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63" name="Grupo 62"/>
          <p:cNvGrpSpPr/>
          <p:nvPr/>
        </p:nvGrpSpPr>
        <p:grpSpPr>
          <a:xfrm>
            <a:off x="6326520" y="2627206"/>
            <a:ext cx="4519503" cy="1868404"/>
            <a:chOff x="208388" y="4661763"/>
            <a:chExt cx="4519503" cy="1868404"/>
          </a:xfrm>
        </p:grpSpPr>
        <p:grpSp>
          <p:nvGrpSpPr>
            <p:cNvPr id="34" name="Grupo 33"/>
            <p:cNvGrpSpPr/>
            <p:nvPr/>
          </p:nvGrpSpPr>
          <p:grpSpPr>
            <a:xfrm>
              <a:off x="883500" y="5414554"/>
              <a:ext cx="634130" cy="1039093"/>
              <a:chOff x="1067729" y="3520704"/>
              <a:chExt cx="845403" cy="1385288"/>
            </a:xfrm>
          </p:grpSpPr>
          <p:sp>
            <p:nvSpPr>
              <p:cNvPr id="35" name="111 Rectángulo redondeado"/>
              <p:cNvSpPr/>
              <p:nvPr/>
            </p:nvSpPr>
            <p:spPr>
              <a:xfrm>
                <a:off x="1112042" y="3540642"/>
                <a:ext cx="780378" cy="530531"/>
              </a:xfrm>
              <a:custGeom>
                <a:avLst/>
                <a:gdLst>
                  <a:gd name="connsiteX0" fmla="*/ 0 w 780378"/>
                  <a:gd name="connsiteY0" fmla="*/ 515091 h 515091"/>
                  <a:gd name="connsiteX1" fmla="*/ 132219 w 780378"/>
                  <a:gd name="connsiteY1" fmla="*/ 0 h 515091"/>
                  <a:gd name="connsiteX2" fmla="*/ 648159 w 780378"/>
                  <a:gd name="connsiteY2" fmla="*/ 0 h 515091"/>
                  <a:gd name="connsiteX3" fmla="*/ 780378 w 780378"/>
                  <a:gd name="connsiteY3" fmla="*/ 515091 h 515091"/>
                  <a:gd name="connsiteX4" fmla="*/ 0 w 780378"/>
                  <a:gd name="connsiteY4" fmla="*/ 515091 h 515091"/>
                  <a:gd name="connsiteX0" fmla="*/ 0 w 780378"/>
                  <a:gd name="connsiteY0" fmla="*/ 530531 h 530531"/>
                  <a:gd name="connsiteX1" fmla="*/ 132219 w 780378"/>
                  <a:gd name="connsiteY1" fmla="*/ 15440 h 530531"/>
                  <a:gd name="connsiteX2" fmla="*/ 259558 w 780378"/>
                  <a:gd name="connsiteY2" fmla="*/ 0 h 530531"/>
                  <a:gd name="connsiteX3" fmla="*/ 648159 w 780378"/>
                  <a:gd name="connsiteY3" fmla="*/ 15440 h 530531"/>
                  <a:gd name="connsiteX4" fmla="*/ 780378 w 780378"/>
                  <a:gd name="connsiteY4" fmla="*/ 530531 h 530531"/>
                  <a:gd name="connsiteX5" fmla="*/ 0 w 780378"/>
                  <a:gd name="connsiteY5" fmla="*/ 530531 h 530531"/>
                  <a:gd name="connsiteX0" fmla="*/ 0 w 780378"/>
                  <a:gd name="connsiteY0" fmla="*/ 530531 h 530531"/>
                  <a:gd name="connsiteX1" fmla="*/ 132219 w 780378"/>
                  <a:gd name="connsiteY1" fmla="*/ 15440 h 530531"/>
                  <a:gd name="connsiteX2" fmla="*/ 259558 w 780378"/>
                  <a:gd name="connsiteY2" fmla="*/ 0 h 530531"/>
                  <a:gd name="connsiteX3" fmla="*/ 482842 w 780378"/>
                  <a:gd name="connsiteY3" fmla="*/ 0 h 530531"/>
                  <a:gd name="connsiteX4" fmla="*/ 648159 w 780378"/>
                  <a:gd name="connsiteY4" fmla="*/ 15440 h 530531"/>
                  <a:gd name="connsiteX5" fmla="*/ 780378 w 780378"/>
                  <a:gd name="connsiteY5" fmla="*/ 530531 h 530531"/>
                  <a:gd name="connsiteX6" fmla="*/ 0 w 780378"/>
                  <a:gd name="connsiteY6" fmla="*/ 530531 h 530531"/>
                  <a:gd name="connsiteX0" fmla="*/ 0 w 780378"/>
                  <a:gd name="connsiteY0" fmla="*/ 530531 h 530531"/>
                  <a:gd name="connsiteX1" fmla="*/ 78805 w 780378"/>
                  <a:gd name="connsiteY1" fmla="*/ 159488 h 530531"/>
                  <a:gd name="connsiteX2" fmla="*/ 132219 w 780378"/>
                  <a:gd name="connsiteY2" fmla="*/ 15440 h 530531"/>
                  <a:gd name="connsiteX3" fmla="*/ 259558 w 780378"/>
                  <a:gd name="connsiteY3" fmla="*/ 0 h 530531"/>
                  <a:gd name="connsiteX4" fmla="*/ 482842 w 780378"/>
                  <a:gd name="connsiteY4" fmla="*/ 0 h 530531"/>
                  <a:gd name="connsiteX5" fmla="*/ 648159 w 780378"/>
                  <a:gd name="connsiteY5" fmla="*/ 15440 h 530531"/>
                  <a:gd name="connsiteX6" fmla="*/ 780378 w 780378"/>
                  <a:gd name="connsiteY6" fmla="*/ 530531 h 530531"/>
                  <a:gd name="connsiteX7" fmla="*/ 0 w 780378"/>
                  <a:gd name="connsiteY7" fmla="*/ 530531 h 530531"/>
                  <a:gd name="connsiteX0" fmla="*/ 0 w 780378"/>
                  <a:gd name="connsiteY0" fmla="*/ 530531 h 530531"/>
                  <a:gd name="connsiteX1" fmla="*/ 78805 w 780378"/>
                  <a:gd name="connsiteY1" fmla="*/ 159488 h 530531"/>
                  <a:gd name="connsiteX2" fmla="*/ 132219 w 780378"/>
                  <a:gd name="connsiteY2" fmla="*/ 15440 h 530531"/>
                  <a:gd name="connsiteX3" fmla="*/ 259558 w 780378"/>
                  <a:gd name="connsiteY3" fmla="*/ 0 h 530531"/>
                  <a:gd name="connsiteX4" fmla="*/ 482842 w 780378"/>
                  <a:gd name="connsiteY4" fmla="*/ 0 h 530531"/>
                  <a:gd name="connsiteX5" fmla="*/ 648159 w 780378"/>
                  <a:gd name="connsiteY5" fmla="*/ 15440 h 530531"/>
                  <a:gd name="connsiteX6" fmla="*/ 684860 w 780378"/>
                  <a:gd name="connsiteY6" fmla="*/ 159488 h 530531"/>
                  <a:gd name="connsiteX7" fmla="*/ 780378 w 780378"/>
                  <a:gd name="connsiteY7" fmla="*/ 530531 h 530531"/>
                  <a:gd name="connsiteX8" fmla="*/ 0 w 780378"/>
                  <a:gd name="connsiteY8" fmla="*/ 530531 h 530531"/>
                  <a:gd name="connsiteX0" fmla="*/ 0 w 780378"/>
                  <a:gd name="connsiteY0" fmla="*/ 530531 h 530531"/>
                  <a:gd name="connsiteX1" fmla="*/ 78805 w 780378"/>
                  <a:gd name="connsiteY1" fmla="*/ 159488 h 530531"/>
                  <a:gd name="connsiteX2" fmla="*/ 185382 w 780378"/>
                  <a:gd name="connsiteY2" fmla="*/ 26073 h 530531"/>
                  <a:gd name="connsiteX3" fmla="*/ 259558 w 780378"/>
                  <a:gd name="connsiteY3" fmla="*/ 0 h 530531"/>
                  <a:gd name="connsiteX4" fmla="*/ 482842 w 780378"/>
                  <a:gd name="connsiteY4" fmla="*/ 0 h 530531"/>
                  <a:gd name="connsiteX5" fmla="*/ 648159 w 780378"/>
                  <a:gd name="connsiteY5" fmla="*/ 15440 h 530531"/>
                  <a:gd name="connsiteX6" fmla="*/ 684860 w 780378"/>
                  <a:gd name="connsiteY6" fmla="*/ 159488 h 530531"/>
                  <a:gd name="connsiteX7" fmla="*/ 780378 w 780378"/>
                  <a:gd name="connsiteY7" fmla="*/ 530531 h 530531"/>
                  <a:gd name="connsiteX8" fmla="*/ 0 w 780378"/>
                  <a:gd name="connsiteY8" fmla="*/ 530531 h 530531"/>
                  <a:gd name="connsiteX0" fmla="*/ 0 w 780378"/>
                  <a:gd name="connsiteY0" fmla="*/ 530531 h 530531"/>
                  <a:gd name="connsiteX1" fmla="*/ 78805 w 780378"/>
                  <a:gd name="connsiteY1" fmla="*/ 159488 h 530531"/>
                  <a:gd name="connsiteX2" fmla="*/ 185382 w 780378"/>
                  <a:gd name="connsiteY2" fmla="*/ 26073 h 530531"/>
                  <a:gd name="connsiteX3" fmla="*/ 259558 w 780378"/>
                  <a:gd name="connsiteY3" fmla="*/ 0 h 530531"/>
                  <a:gd name="connsiteX4" fmla="*/ 482842 w 780378"/>
                  <a:gd name="connsiteY4" fmla="*/ 0 h 530531"/>
                  <a:gd name="connsiteX5" fmla="*/ 584364 w 780378"/>
                  <a:gd name="connsiteY5" fmla="*/ 36705 h 530531"/>
                  <a:gd name="connsiteX6" fmla="*/ 684860 w 780378"/>
                  <a:gd name="connsiteY6" fmla="*/ 159488 h 530531"/>
                  <a:gd name="connsiteX7" fmla="*/ 780378 w 780378"/>
                  <a:gd name="connsiteY7" fmla="*/ 530531 h 530531"/>
                  <a:gd name="connsiteX8" fmla="*/ 0 w 780378"/>
                  <a:gd name="connsiteY8" fmla="*/ 530531 h 530531"/>
                  <a:gd name="connsiteX0" fmla="*/ 0 w 780378"/>
                  <a:gd name="connsiteY0" fmla="*/ 530531 h 530531"/>
                  <a:gd name="connsiteX1" fmla="*/ 78805 w 780378"/>
                  <a:gd name="connsiteY1" fmla="*/ 159488 h 530531"/>
                  <a:gd name="connsiteX2" fmla="*/ 185382 w 780378"/>
                  <a:gd name="connsiteY2" fmla="*/ 26073 h 530531"/>
                  <a:gd name="connsiteX3" fmla="*/ 259558 w 780378"/>
                  <a:gd name="connsiteY3" fmla="*/ 0 h 530531"/>
                  <a:gd name="connsiteX4" fmla="*/ 482842 w 780378"/>
                  <a:gd name="connsiteY4" fmla="*/ 0 h 530531"/>
                  <a:gd name="connsiteX5" fmla="*/ 616261 w 780378"/>
                  <a:gd name="connsiteY5" fmla="*/ 47337 h 530531"/>
                  <a:gd name="connsiteX6" fmla="*/ 684860 w 780378"/>
                  <a:gd name="connsiteY6" fmla="*/ 159488 h 530531"/>
                  <a:gd name="connsiteX7" fmla="*/ 780378 w 780378"/>
                  <a:gd name="connsiteY7" fmla="*/ 530531 h 530531"/>
                  <a:gd name="connsiteX8" fmla="*/ 0 w 780378"/>
                  <a:gd name="connsiteY8" fmla="*/ 530531 h 530531"/>
                  <a:gd name="connsiteX0" fmla="*/ 0 w 780378"/>
                  <a:gd name="connsiteY0" fmla="*/ 530531 h 530531"/>
                  <a:gd name="connsiteX1" fmla="*/ 78805 w 780378"/>
                  <a:gd name="connsiteY1" fmla="*/ 159488 h 530531"/>
                  <a:gd name="connsiteX2" fmla="*/ 185382 w 780378"/>
                  <a:gd name="connsiteY2" fmla="*/ 26073 h 530531"/>
                  <a:gd name="connsiteX3" fmla="*/ 259558 w 780378"/>
                  <a:gd name="connsiteY3" fmla="*/ 0 h 530531"/>
                  <a:gd name="connsiteX4" fmla="*/ 482842 w 780378"/>
                  <a:gd name="connsiteY4" fmla="*/ 0 h 530531"/>
                  <a:gd name="connsiteX5" fmla="*/ 605628 w 780378"/>
                  <a:gd name="connsiteY5" fmla="*/ 57970 h 530531"/>
                  <a:gd name="connsiteX6" fmla="*/ 684860 w 780378"/>
                  <a:gd name="connsiteY6" fmla="*/ 159488 h 530531"/>
                  <a:gd name="connsiteX7" fmla="*/ 780378 w 780378"/>
                  <a:gd name="connsiteY7" fmla="*/ 530531 h 530531"/>
                  <a:gd name="connsiteX8" fmla="*/ 0 w 780378"/>
                  <a:gd name="connsiteY8" fmla="*/ 530531 h 530531"/>
                  <a:gd name="connsiteX0" fmla="*/ 0 w 780378"/>
                  <a:gd name="connsiteY0" fmla="*/ 530531 h 530531"/>
                  <a:gd name="connsiteX1" fmla="*/ 78805 w 780378"/>
                  <a:gd name="connsiteY1" fmla="*/ 159488 h 530531"/>
                  <a:gd name="connsiteX2" fmla="*/ 185382 w 780378"/>
                  <a:gd name="connsiteY2" fmla="*/ 47338 h 530531"/>
                  <a:gd name="connsiteX3" fmla="*/ 259558 w 780378"/>
                  <a:gd name="connsiteY3" fmla="*/ 0 h 530531"/>
                  <a:gd name="connsiteX4" fmla="*/ 482842 w 780378"/>
                  <a:gd name="connsiteY4" fmla="*/ 0 h 530531"/>
                  <a:gd name="connsiteX5" fmla="*/ 605628 w 780378"/>
                  <a:gd name="connsiteY5" fmla="*/ 57970 h 530531"/>
                  <a:gd name="connsiteX6" fmla="*/ 684860 w 780378"/>
                  <a:gd name="connsiteY6" fmla="*/ 159488 h 530531"/>
                  <a:gd name="connsiteX7" fmla="*/ 780378 w 780378"/>
                  <a:gd name="connsiteY7" fmla="*/ 530531 h 530531"/>
                  <a:gd name="connsiteX8" fmla="*/ 0 w 780378"/>
                  <a:gd name="connsiteY8" fmla="*/ 530531 h 530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80378" h="530531">
                    <a:moveTo>
                      <a:pt x="0" y="530531"/>
                    </a:moveTo>
                    <a:lnTo>
                      <a:pt x="78805" y="159488"/>
                    </a:lnTo>
                    <a:lnTo>
                      <a:pt x="185382" y="47338"/>
                    </a:lnTo>
                    <a:lnTo>
                      <a:pt x="259558" y="0"/>
                    </a:lnTo>
                    <a:lnTo>
                      <a:pt x="482842" y="0"/>
                    </a:lnTo>
                    <a:lnTo>
                      <a:pt x="605628" y="57970"/>
                    </a:lnTo>
                    <a:lnTo>
                      <a:pt x="684860" y="159488"/>
                    </a:lnTo>
                    <a:lnTo>
                      <a:pt x="780378" y="530531"/>
                    </a:lnTo>
                    <a:lnTo>
                      <a:pt x="0" y="530531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>
                  <a:solidFill>
                    <a:srgbClr val="25988E"/>
                  </a:solidFill>
                </a:endParaRPr>
              </a:p>
            </p:txBody>
          </p:sp>
          <p:grpSp>
            <p:nvGrpSpPr>
              <p:cNvPr id="37" name="Grupo 36"/>
              <p:cNvGrpSpPr/>
              <p:nvPr/>
            </p:nvGrpSpPr>
            <p:grpSpPr>
              <a:xfrm>
                <a:off x="1067729" y="3520704"/>
                <a:ext cx="845403" cy="1385288"/>
                <a:chOff x="4680182" y="2630282"/>
                <a:chExt cx="550341" cy="901793"/>
              </a:xfrm>
            </p:grpSpPr>
            <p:grpSp>
              <p:nvGrpSpPr>
                <p:cNvPr id="39" name="105 Grupo"/>
                <p:cNvGrpSpPr/>
                <p:nvPr/>
              </p:nvGrpSpPr>
              <p:grpSpPr>
                <a:xfrm>
                  <a:off x="4680182" y="2630282"/>
                  <a:ext cx="550341" cy="901793"/>
                  <a:chOff x="8708212" y="1248058"/>
                  <a:chExt cx="271931" cy="1025337"/>
                </a:xfrm>
              </p:grpSpPr>
              <p:sp>
                <p:nvSpPr>
                  <p:cNvPr id="46" name="112 Elipse"/>
                  <p:cNvSpPr/>
                  <p:nvPr/>
                </p:nvSpPr>
                <p:spPr>
                  <a:xfrm>
                    <a:off x="8738865" y="1248058"/>
                    <a:ext cx="216759" cy="4226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PE"/>
                  </a:p>
                </p:txBody>
              </p:sp>
              <p:sp>
                <p:nvSpPr>
                  <p:cNvPr id="42" name="107 Rectángulo redondeado"/>
                  <p:cNvSpPr/>
                  <p:nvPr/>
                </p:nvSpPr>
                <p:spPr>
                  <a:xfrm rot="20081632" flipH="1">
                    <a:off x="8926892" y="1696971"/>
                    <a:ext cx="53251" cy="576423"/>
                  </a:xfrm>
                  <a:prstGeom prst="roundRect">
                    <a:avLst/>
                  </a:prstGeom>
                  <a:solidFill>
                    <a:srgbClr val="BDD3FF"/>
                  </a:solidFill>
                  <a:ln w="38100">
                    <a:solidFill>
                      <a:srgbClr val="BDD3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PE">
                      <a:solidFill>
                        <a:srgbClr val="25988E"/>
                      </a:solidFill>
                    </a:endParaRPr>
                  </a:p>
                </p:txBody>
              </p:sp>
              <p:sp>
                <p:nvSpPr>
                  <p:cNvPr id="43" name="108 Rectángulo redondeado"/>
                  <p:cNvSpPr/>
                  <p:nvPr/>
                </p:nvSpPr>
                <p:spPr>
                  <a:xfrm rot="1518368">
                    <a:off x="8708212" y="1696972"/>
                    <a:ext cx="52620" cy="576423"/>
                  </a:xfrm>
                  <a:prstGeom prst="roundRect">
                    <a:avLst/>
                  </a:prstGeom>
                  <a:solidFill>
                    <a:srgbClr val="BDD3FF"/>
                  </a:solidFill>
                  <a:ln w="38100">
                    <a:solidFill>
                      <a:srgbClr val="BDD3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PE">
                      <a:solidFill>
                        <a:srgbClr val="25988E"/>
                      </a:solidFill>
                    </a:endParaRPr>
                  </a:p>
                </p:txBody>
              </p:sp>
            </p:grpSp>
            <p:sp>
              <p:nvSpPr>
                <p:cNvPr id="40" name="111 Rectángulo redondeado"/>
                <p:cNvSpPr/>
                <p:nvPr/>
              </p:nvSpPr>
              <p:spPr>
                <a:xfrm>
                  <a:off x="4730150" y="3026674"/>
                  <a:ext cx="445689" cy="478098"/>
                </a:xfrm>
                <a:custGeom>
                  <a:avLst/>
                  <a:gdLst>
                    <a:gd name="connsiteX0" fmla="*/ 0 w 541461"/>
                    <a:gd name="connsiteY0" fmla="*/ 249776 h 678224"/>
                    <a:gd name="connsiteX1" fmla="*/ 249776 w 541461"/>
                    <a:gd name="connsiteY1" fmla="*/ 0 h 678224"/>
                    <a:gd name="connsiteX2" fmla="*/ 291685 w 541461"/>
                    <a:gd name="connsiteY2" fmla="*/ 0 h 678224"/>
                    <a:gd name="connsiteX3" fmla="*/ 541461 w 541461"/>
                    <a:gd name="connsiteY3" fmla="*/ 249776 h 678224"/>
                    <a:gd name="connsiteX4" fmla="*/ 541461 w 541461"/>
                    <a:gd name="connsiteY4" fmla="*/ 428448 h 678224"/>
                    <a:gd name="connsiteX5" fmla="*/ 291685 w 541461"/>
                    <a:gd name="connsiteY5" fmla="*/ 678224 h 678224"/>
                    <a:gd name="connsiteX6" fmla="*/ 249776 w 541461"/>
                    <a:gd name="connsiteY6" fmla="*/ 678224 h 678224"/>
                    <a:gd name="connsiteX7" fmla="*/ 0 w 541461"/>
                    <a:gd name="connsiteY7" fmla="*/ 428448 h 678224"/>
                    <a:gd name="connsiteX8" fmla="*/ 0 w 541461"/>
                    <a:gd name="connsiteY8" fmla="*/ 249776 h 678224"/>
                    <a:gd name="connsiteX0" fmla="*/ 0 w 541461"/>
                    <a:gd name="connsiteY0" fmla="*/ 249776 h 678224"/>
                    <a:gd name="connsiteX1" fmla="*/ 249776 w 541461"/>
                    <a:gd name="connsiteY1" fmla="*/ 0 h 678224"/>
                    <a:gd name="connsiteX2" fmla="*/ 291685 w 541461"/>
                    <a:gd name="connsiteY2" fmla="*/ 0 h 678224"/>
                    <a:gd name="connsiteX3" fmla="*/ 541461 w 541461"/>
                    <a:gd name="connsiteY3" fmla="*/ 249776 h 678224"/>
                    <a:gd name="connsiteX4" fmla="*/ 541461 w 541461"/>
                    <a:gd name="connsiteY4" fmla="*/ 428448 h 678224"/>
                    <a:gd name="connsiteX5" fmla="*/ 291685 w 541461"/>
                    <a:gd name="connsiteY5" fmla="*/ 678224 h 678224"/>
                    <a:gd name="connsiteX6" fmla="*/ 0 w 541461"/>
                    <a:gd name="connsiteY6" fmla="*/ 428448 h 678224"/>
                    <a:gd name="connsiteX7" fmla="*/ 0 w 541461"/>
                    <a:gd name="connsiteY7" fmla="*/ 249776 h 678224"/>
                    <a:gd name="connsiteX0" fmla="*/ 0 w 541461"/>
                    <a:gd name="connsiteY0" fmla="*/ 249776 h 450782"/>
                    <a:gd name="connsiteX1" fmla="*/ 249776 w 541461"/>
                    <a:gd name="connsiteY1" fmla="*/ 0 h 450782"/>
                    <a:gd name="connsiteX2" fmla="*/ 291685 w 541461"/>
                    <a:gd name="connsiteY2" fmla="*/ 0 h 450782"/>
                    <a:gd name="connsiteX3" fmla="*/ 541461 w 541461"/>
                    <a:gd name="connsiteY3" fmla="*/ 249776 h 450782"/>
                    <a:gd name="connsiteX4" fmla="*/ 541461 w 541461"/>
                    <a:gd name="connsiteY4" fmla="*/ 428448 h 450782"/>
                    <a:gd name="connsiteX5" fmla="*/ 0 w 541461"/>
                    <a:gd name="connsiteY5" fmla="*/ 428448 h 450782"/>
                    <a:gd name="connsiteX6" fmla="*/ 0 w 541461"/>
                    <a:gd name="connsiteY6" fmla="*/ 249776 h 4507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41461" h="450782">
                      <a:moveTo>
                        <a:pt x="0" y="249776"/>
                      </a:moveTo>
                      <a:cubicBezTo>
                        <a:pt x="0" y="111829"/>
                        <a:pt x="111829" y="0"/>
                        <a:pt x="249776" y="0"/>
                      </a:cubicBezTo>
                      <a:lnTo>
                        <a:pt x="291685" y="0"/>
                      </a:lnTo>
                      <a:cubicBezTo>
                        <a:pt x="429632" y="0"/>
                        <a:pt x="541461" y="111829"/>
                        <a:pt x="541461" y="249776"/>
                      </a:cubicBezTo>
                      <a:lnTo>
                        <a:pt x="541461" y="428448"/>
                      </a:lnTo>
                      <a:cubicBezTo>
                        <a:pt x="451218" y="458227"/>
                        <a:pt x="90243" y="458227"/>
                        <a:pt x="0" y="428448"/>
                      </a:cubicBezTo>
                      <a:lnTo>
                        <a:pt x="0" y="249776"/>
                      </a:lnTo>
                      <a:close/>
                    </a:path>
                  </a:pathLst>
                </a:custGeom>
                <a:solidFill>
                  <a:srgbClr val="BDD3FF"/>
                </a:solidFill>
                <a:ln w="28575">
                  <a:solidFill>
                    <a:srgbClr val="BDD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>
                    <a:solidFill>
                      <a:srgbClr val="25988E"/>
                    </a:solidFill>
                  </a:endParaRPr>
                </a:p>
              </p:txBody>
            </p:sp>
          </p:grpSp>
        </p:grpSp>
        <p:grpSp>
          <p:nvGrpSpPr>
            <p:cNvPr id="47" name="Grupo 46"/>
            <p:cNvGrpSpPr/>
            <p:nvPr/>
          </p:nvGrpSpPr>
          <p:grpSpPr>
            <a:xfrm>
              <a:off x="3579120" y="5338903"/>
              <a:ext cx="802421" cy="1078530"/>
              <a:chOff x="5031523" y="2916137"/>
              <a:chExt cx="696394" cy="936019"/>
            </a:xfrm>
          </p:grpSpPr>
          <p:grpSp>
            <p:nvGrpSpPr>
              <p:cNvPr id="48" name="Grupo 47"/>
              <p:cNvGrpSpPr/>
              <p:nvPr/>
            </p:nvGrpSpPr>
            <p:grpSpPr>
              <a:xfrm>
                <a:off x="5031523" y="2916137"/>
                <a:ext cx="696394" cy="936019"/>
                <a:chOff x="5228168" y="2630281"/>
                <a:chExt cx="696394" cy="936019"/>
              </a:xfrm>
            </p:grpSpPr>
            <p:grpSp>
              <p:nvGrpSpPr>
                <p:cNvPr id="52" name="105 Grupo"/>
                <p:cNvGrpSpPr/>
                <p:nvPr/>
              </p:nvGrpSpPr>
              <p:grpSpPr>
                <a:xfrm>
                  <a:off x="5228168" y="2630281"/>
                  <a:ext cx="696394" cy="936019"/>
                  <a:chOff x="8978987" y="1248058"/>
                  <a:chExt cx="344098" cy="1064252"/>
                </a:xfrm>
              </p:grpSpPr>
              <p:sp>
                <p:nvSpPr>
                  <p:cNvPr id="60" name="112 Elipse"/>
                  <p:cNvSpPr/>
                  <p:nvPr/>
                </p:nvSpPr>
                <p:spPr>
                  <a:xfrm>
                    <a:off x="9047557" y="1248058"/>
                    <a:ext cx="216759" cy="422640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PE"/>
                  </a:p>
                </p:txBody>
              </p:sp>
              <p:sp>
                <p:nvSpPr>
                  <p:cNvPr id="55" name="107 Rectángulo redondeado"/>
                  <p:cNvSpPr/>
                  <p:nvPr/>
                </p:nvSpPr>
                <p:spPr>
                  <a:xfrm rot="20081632" flipH="1">
                    <a:off x="9269834" y="1735887"/>
                    <a:ext cx="53251" cy="576423"/>
                  </a:xfrm>
                  <a:prstGeom prst="roundRect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38100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PE">
                      <a:solidFill>
                        <a:srgbClr val="25988E"/>
                      </a:solidFill>
                    </a:endParaRPr>
                  </a:p>
                </p:txBody>
              </p:sp>
              <p:sp>
                <p:nvSpPr>
                  <p:cNvPr id="56" name="108 Rectángulo redondeado"/>
                  <p:cNvSpPr/>
                  <p:nvPr/>
                </p:nvSpPr>
                <p:spPr>
                  <a:xfrm rot="1518368">
                    <a:off x="8978987" y="1735296"/>
                    <a:ext cx="52620" cy="576423"/>
                  </a:xfrm>
                  <a:prstGeom prst="roundRect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38100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PE">
                      <a:solidFill>
                        <a:srgbClr val="25988E"/>
                      </a:solidFill>
                    </a:endParaRPr>
                  </a:p>
                </p:txBody>
              </p:sp>
            </p:grpSp>
            <p:sp>
              <p:nvSpPr>
                <p:cNvPr id="53" name="111 Rectángulo redondeado"/>
                <p:cNvSpPr/>
                <p:nvPr/>
              </p:nvSpPr>
              <p:spPr>
                <a:xfrm>
                  <a:off x="5288596" y="3026674"/>
                  <a:ext cx="574273" cy="478098"/>
                </a:xfrm>
                <a:custGeom>
                  <a:avLst/>
                  <a:gdLst>
                    <a:gd name="connsiteX0" fmla="*/ 0 w 541461"/>
                    <a:gd name="connsiteY0" fmla="*/ 249776 h 678224"/>
                    <a:gd name="connsiteX1" fmla="*/ 249776 w 541461"/>
                    <a:gd name="connsiteY1" fmla="*/ 0 h 678224"/>
                    <a:gd name="connsiteX2" fmla="*/ 291685 w 541461"/>
                    <a:gd name="connsiteY2" fmla="*/ 0 h 678224"/>
                    <a:gd name="connsiteX3" fmla="*/ 541461 w 541461"/>
                    <a:gd name="connsiteY3" fmla="*/ 249776 h 678224"/>
                    <a:gd name="connsiteX4" fmla="*/ 541461 w 541461"/>
                    <a:gd name="connsiteY4" fmla="*/ 428448 h 678224"/>
                    <a:gd name="connsiteX5" fmla="*/ 291685 w 541461"/>
                    <a:gd name="connsiteY5" fmla="*/ 678224 h 678224"/>
                    <a:gd name="connsiteX6" fmla="*/ 249776 w 541461"/>
                    <a:gd name="connsiteY6" fmla="*/ 678224 h 678224"/>
                    <a:gd name="connsiteX7" fmla="*/ 0 w 541461"/>
                    <a:gd name="connsiteY7" fmla="*/ 428448 h 678224"/>
                    <a:gd name="connsiteX8" fmla="*/ 0 w 541461"/>
                    <a:gd name="connsiteY8" fmla="*/ 249776 h 678224"/>
                    <a:gd name="connsiteX0" fmla="*/ 0 w 541461"/>
                    <a:gd name="connsiteY0" fmla="*/ 249776 h 678224"/>
                    <a:gd name="connsiteX1" fmla="*/ 249776 w 541461"/>
                    <a:gd name="connsiteY1" fmla="*/ 0 h 678224"/>
                    <a:gd name="connsiteX2" fmla="*/ 291685 w 541461"/>
                    <a:gd name="connsiteY2" fmla="*/ 0 h 678224"/>
                    <a:gd name="connsiteX3" fmla="*/ 541461 w 541461"/>
                    <a:gd name="connsiteY3" fmla="*/ 249776 h 678224"/>
                    <a:gd name="connsiteX4" fmla="*/ 541461 w 541461"/>
                    <a:gd name="connsiteY4" fmla="*/ 428448 h 678224"/>
                    <a:gd name="connsiteX5" fmla="*/ 291685 w 541461"/>
                    <a:gd name="connsiteY5" fmla="*/ 678224 h 678224"/>
                    <a:gd name="connsiteX6" fmla="*/ 0 w 541461"/>
                    <a:gd name="connsiteY6" fmla="*/ 428448 h 678224"/>
                    <a:gd name="connsiteX7" fmla="*/ 0 w 541461"/>
                    <a:gd name="connsiteY7" fmla="*/ 249776 h 678224"/>
                    <a:gd name="connsiteX0" fmla="*/ 0 w 541461"/>
                    <a:gd name="connsiteY0" fmla="*/ 249776 h 450782"/>
                    <a:gd name="connsiteX1" fmla="*/ 249776 w 541461"/>
                    <a:gd name="connsiteY1" fmla="*/ 0 h 450782"/>
                    <a:gd name="connsiteX2" fmla="*/ 291685 w 541461"/>
                    <a:gd name="connsiteY2" fmla="*/ 0 h 450782"/>
                    <a:gd name="connsiteX3" fmla="*/ 541461 w 541461"/>
                    <a:gd name="connsiteY3" fmla="*/ 249776 h 450782"/>
                    <a:gd name="connsiteX4" fmla="*/ 541461 w 541461"/>
                    <a:gd name="connsiteY4" fmla="*/ 428448 h 450782"/>
                    <a:gd name="connsiteX5" fmla="*/ 0 w 541461"/>
                    <a:gd name="connsiteY5" fmla="*/ 428448 h 450782"/>
                    <a:gd name="connsiteX6" fmla="*/ 0 w 541461"/>
                    <a:gd name="connsiteY6" fmla="*/ 249776 h 4507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41461" h="450782">
                      <a:moveTo>
                        <a:pt x="0" y="249776"/>
                      </a:moveTo>
                      <a:cubicBezTo>
                        <a:pt x="0" y="111829"/>
                        <a:pt x="111829" y="0"/>
                        <a:pt x="249776" y="0"/>
                      </a:cubicBezTo>
                      <a:lnTo>
                        <a:pt x="291685" y="0"/>
                      </a:lnTo>
                      <a:cubicBezTo>
                        <a:pt x="429632" y="0"/>
                        <a:pt x="541461" y="111829"/>
                        <a:pt x="541461" y="249776"/>
                      </a:cubicBezTo>
                      <a:lnTo>
                        <a:pt x="541461" y="428448"/>
                      </a:lnTo>
                      <a:cubicBezTo>
                        <a:pt x="451218" y="458227"/>
                        <a:pt x="90243" y="458227"/>
                        <a:pt x="0" y="428448"/>
                      </a:cubicBezTo>
                      <a:lnTo>
                        <a:pt x="0" y="249776"/>
                      </a:lnTo>
                      <a:close/>
                    </a:path>
                  </a:pathLst>
                </a:custGeom>
                <a:solidFill>
                  <a:schemeClr val="accent3">
                    <a:lumMod val="40000"/>
                    <a:lumOff val="60000"/>
                  </a:schemeClr>
                </a:solidFill>
                <a:ln w="28575"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>
                    <a:solidFill>
                      <a:srgbClr val="25988E"/>
                    </a:solidFill>
                  </a:endParaRPr>
                </a:p>
              </p:txBody>
            </p:sp>
          </p:grpSp>
          <p:grpSp>
            <p:nvGrpSpPr>
              <p:cNvPr id="49" name="Grupo 48"/>
              <p:cNvGrpSpPr/>
              <p:nvPr/>
            </p:nvGrpSpPr>
            <p:grpSpPr>
              <a:xfrm>
                <a:off x="5322950" y="3280566"/>
                <a:ext cx="129113" cy="391806"/>
                <a:chOff x="7361863" y="4424650"/>
                <a:chExt cx="435464" cy="1321456"/>
              </a:xfrm>
              <a:solidFill>
                <a:schemeClr val="accent3">
                  <a:lumMod val="50000"/>
                </a:schemeClr>
              </a:solidFill>
            </p:grpSpPr>
            <p:sp>
              <p:nvSpPr>
                <p:cNvPr id="50" name="Triángulo rectángulo 14"/>
                <p:cNvSpPr/>
                <p:nvPr/>
              </p:nvSpPr>
              <p:spPr>
                <a:xfrm rot="18900000">
                  <a:off x="7407514" y="4424650"/>
                  <a:ext cx="348196" cy="355719"/>
                </a:xfrm>
                <a:custGeom>
                  <a:avLst/>
                  <a:gdLst>
                    <a:gd name="connsiteX0" fmla="*/ 0 w 677645"/>
                    <a:gd name="connsiteY0" fmla="*/ 679393 h 679393"/>
                    <a:gd name="connsiteX1" fmla="*/ 0 w 677645"/>
                    <a:gd name="connsiteY1" fmla="*/ 0 h 679393"/>
                    <a:gd name="connsiteX2" fmla="*/ 677645 w 677645"/>
                    <a:gd name="connsiteY2" fmla="*/ 679393 h 679393"/>
                    <a:gd name="connsiteX3" fmla="*/ 0 w 677645"/>
                    <a:gd name="connsiteY3" fmla="*/ 679393 h 679393"/>
                    <a:gd name="connsiteX0" fmla="*/ 17960 w 695605"/>
                    <a:gd name="connsiteY0" fmla="*/ 601564 h 601564"/>
                    <a:gd name="connsiteX1" fmla="*/ 0 w 695605"/>
                    <a:gd name="connsiteY1" fmla="*/ 0 h 601564"/>
                    <a:gd name="connsiteX2" fmla="*/ 695605 w 695605"/>
                    <a:gd name="connsiteY2" fmla="*/ 601564 h 601564"/>
                    <a:gd name="connsiteX3" fmla="*/ 17960 w 695605"/>
                    <a:gd name="connsiteY3" fmla="*/ 601564 h 601564"/>
                    <a:gd name="connsiteX0" fmla="*/ 17960 w 635736"/>
                    <a:gd name="connsiteY0" fmla="*/ 601564 h 649459"/>
                    <a:gd name="connsiteX1" fmla="*/ 0 w 635736"/>
                    <a:gd name="connsiteY1" fmla="*/ 0 h 649459"/>
                    <a:gd name="connsiteX2" fmla="*/ 635736 w 635736"/>
                    <a:gd name="connsiteY2" fmla="*/ 649459 h 649459"/>
                    <a:gd name="connsiteX3" fmla="*/ 17960 w 635736"/>
                    <a:gd name="connsiteY3" fmla="*/ 601564 h 649459"/>
                    <a:gd name="connsiteX0" fmla="*/ 17960 w 635736"/>
                    <a:gd name="connsiteY0" fmla="*/ 601564 h 649459"/>
                    <a:gd name="connsiteX1" fmla="*/ 0 w 635736"/>
                    <a:gd name="connsiteY1" fmla="*/ 0 h 649459"/>
                    <a:gd name="connsiteX2" fmla="*/ 309920 w 635736"/>
                    <a:gd name="connsiteY2" fmla="*/ 312882 h 649459"/>
                    <a:gd name="connsiteX3" fmla="*/ 635736 w 635736"/>
                    <a:gd name="connsiteY3" fmla="*/ 649459 h 649459"/>
                    <a:gd name="connsiteX4" fmla="*/ 17960 w 635736"/>
                    <a:gd name="connsiteY4" fmla="*/ 601564 h 649459"/>
                    <a:gd name="connsiteX0" fmla="*/ 17960 w 635736"/>
                    <a:gd name="connsiteY0" fmla="*/ 601564 h 649459"/>
                    <a:gd name="connsiteX1" fmla="*/ 0 w 635736"/>
                    <a:gd name="connsiteY1" fmla="*/ 0 h 649459"/>
                    <a:gd name="connsiteX2" fmla="*/ 345840 w 635736"/>
                    <a:gd name="connsiteY2" fmla="*/ 288934 h 649459"/>
                    <a:gd name="connsiteX3" fmla="*/ 635736 w 635736"/>
                    <a:gd name="connsiteY3" fmla="*/ 649459 h 649459"/>
                    <a:gd name="connsiteX4" fmla="*/ 17960 w 635736"/>
                    <a:gd name="connsiteY4" fmla="*/ 601564 h 649459"/>
                    <a:gd name="connsiteX0" fmla="*/ 17960 w 635736"/>
                    <a:gd name="connsiteY0" fmla="*/ 601564 h 649459"/>
                    <a:gd name="connsiteX1" fmla="*/ 0 w 635736"/>
                    <a:gd name="connsiteY1" fmla="*/ 0 h 649459"/>
                    <a:gd name="connsiteX2" fmla="*/ 357813 w 635736"/>
                    <a:gd name="connsiteY2" fmla="*/ 264988 h 649459"/>
                    <a:gd name="connsiteX3" fmla="*/ 635736 w 635736"/>
                    <a:gd name="connsiteY3" fmla="*/ 649459 h 649459"/>
                    <a:gd name="connsiteX4" fmla="*/ 17960 w 635736"/>
                    <a:gd name="connsiteY4" fmla="*/ 601564 h 6494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35736" h="649459">
                      <a:moveTo>
                        <a:pt x="17960" y="601564"/>
                      </a:moveTo>
                      <a:lnTo>
                        <a:pt x="0" y="0"/>
                      </a:lnTo>
                      <a:lnTo>
                        <a:pt x="357813" y="264988"/>
                      </a:lnTo>
                      <a:lnTo>
                        <a:pt x="635736" y="649459"/>
                      </a:lnTo>
                      <a:lnTo>
                        <a:pt x="17960" y="601564"/>
                      </a:ln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 w="28575">
                  <a:solidFill>
                    <a:srgbClr val="5B595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51" name="Rombo 50"/>
                <p:cNvSpPr/>
                <p:nvPr/>
              </p:nvSpPr>
              <p:spPr>
                <a:xfrm>
                  <a:off x="7361863" y="4841519"/>
                  <a:ext cx="435464" cy="904587"/>
                </a:xfrm>
                <a:prstGeom prst="diamond">
                  <a:avLst/>
                </a:prstGeom>
                <a:grpFill/>
                <a:ln w="28575">
                  <a:solidFill>
                    <a:srgbClr val="5B595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</p:grpSp>
        <p:sp>
          <p:nvSpPr>
            <p:cNvPr id="33" name="Rectángulo 32"/>
            <p:cNvSpPr/>
            <p:nvPr/>
          </p:nvSpPr>
          <p:spPr>
            <a:xfrm>
              <a:off x="660714" y="6367047"/>
              <a:ext cx="3950763" cy="163120"/>
            </a:xfrm>
            <a:prstGeom prst="rect">
              <a:avLst/>
            </a:prstGeom>
            <a:solidFill>
              <a:srgbClr val="00006C"/>
            </a:solidFill>
            <a:ln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62" name="Llamada ovalada 61"/>
            <p:cNvSpPr/>
            <p:nvPr/>
          </p:nvSpPr>
          <p:spPr>
            <a:xfrm>
              <a:off x="208388" y="4737202"/>
              <a:ext cx="1219883" cy="593960"/>
            </a:xfrm>
            <a:prstGeom prst="wedgeEllipseCallout">
              <a:avLst>
                <a:gd name="adj1" fmla="val 3887"/>
                <a:gd name="adj2" fmla="val 72326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64" name="Llamada ovalada 63"/>
            <p:cNvSpPr/>
            <p:nvPr/>
          </p:nvSpPr>
          <p:spPr>
            <a:xfrm>
              <a:off x="3508008" y="4661763"/>
              <a:ext cx="1219883" cy="593960"/>
            </a:xfrm>
            <a:prstGeom prst="wedgeEllipseCallout">
              <a:avLst>
                <a:gd name="adj1" fmla="val 11064"/>
                <a:gd name="adj2" fmla="val 70689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95" name="Grupo 94"/>
          <p:cNvGrpSpPr/>
          <p:nvPr/>
        </p:nvGrpSpPr>
        <p:grpSpPr>
          <a:xfrm rot="981790">
            <a:off x="8503702" y="2233287"/>
            <a:ext cx="887955" cy="703074"/>
            <a:chOff x="8006409" y="2163643"/>
            <a:chExt cx="955522" cy="734752"/>
          </a:xfrm>
        </p:grpSpPr>
        <p:grpSp>
          <p:nvGrpSpPr>
            <p:cNvPr id="96" name="Grupo 95"/>
            <p:cNvGrpSpPr/>
            <p:nvPr/>
          </p:nvGrpSpPr>
          <p:grpSpPr>
            <a:xfrm>
              <a:off x="8006409" y="2163643"/>
              <a:ext cx="955522" cy="734752"/>
              <a:chOff x="9835194" y="3857735"/>
              <a:chExt cx="1584176" cy="1218157"/>
            </a:xfrm>
          </p:grpSpPr>
          <p:grpSp>
            <p:nvGrpSpPr>
              <p:cNvPr id="102" name="6 Grupo"/>
              <p:cNvGrpSpPr/>
              <p:nvPr/>
            </p:nvGrpSpPr>
            <p:grpSpPr>
              <a:xfrm rot="5400000">
                <a:off x="10018203" y="3674726"/>
                <a:ext cx="1218157" cy="1584176"/>
                <a:chOff x="7202859" y="2711912"/>
                <a:chExt cx="1218157" cy="1584176"/>
              </a:xfrm>
            </p:grpSpPr>
            <p:sp>
              <p:nvSpPr>
                <p:cNvPr id="115" name="Rectángulo 342"/>
                <p:cNvSpPr/>
                <p:nvPr/>
              </p:nvSpPr>
              <p:spPr>
                <a:xfrm rot="16200000">
                  <a:off x="6879769" y="3453994"/>
                  <a:ext cx="1358942" cy="108011"/>
                </a:xfrm>
                <a:prstGeom prst="roundRect">
                  <a:avLst/>
                </a:prstGeom>
                <a:solidFill>
                  <a:srgbClr val="00006C"/>
                </a:solidFill>
                <a:ln w="38100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116" name="Rectángulo 343"/>
                <p:cNvSpPr/>
                <p:nvPr/>
              </p:nvSpPr>
              <p:spPr>
                <a:xfrm>
                  <a:off x="7304892" y="2711912"/>
                  <a:ext cx="1116124" cy="1584176"/>
                </a:xfrm>
                <a:prstGeom prst="rect">
                  <a:avLst/>
                </a:prstGeom>
                <a:noFill/>
                <a:ln w="19050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117" name="80 Rectángulo redondeado"/>
                <p:cNvSpPr/>
                <p:nvPr/>
              </p:nvSpPr>
              <p:spPr>
                <a:xfrm>
                  <a:off x="7202860" y="2828528"/>
                  <a:ext cx="216024" cy="70512"/>
                </a:xfrm>
                <a:prstGeom prst="roundRect">
                  <a:avLst/>
                </a:prstGeom>
                <a:solidFill>
                  <a:srgbClr val="00006C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118" name="81 Rectángulo redondeado"/>
                <p:cNvSpPr/>
                <p:nvPr/>
              </p:nvSpPr>
              <p:spPr>
                <a:xfrm>
                  <a:off x="7202859" y="2953054"/>
                  <a:ext cx="216023" cy="70511"/>
                </a:xfrm>
                <a:prstGeom prst="roundRect">
                  <a:avLst/>
                </a:prstGeom>
                <a:solidFill>
                  <a:srgbClr val="00006C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119" name="85 Rectángulo redondeado"/>
                <p:cNvSpPr/>
                <p:nvPr/>
              </p:nvSpPr>
              <p:spPr>
                <a:xfrm>
                  <a:off x="7202860" y="3063540"/>
                  <a:ext cx="216024" cy="70512"/>
                </a:xfrm>
                <a:prstGeom prst="roundRect">
                  <a:avLst/>
                </a:prstGeom>
                <a:solidFill>
                  <a:srgbClr val="00006C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120" name="86 Rectángulo redondeado"/>
                <p:cNvSpPr/>
                <p:nvPr/>
              </p:nvSpPr>
              <p:spPr>
                <a:xfrm>
                  <a:off x="7202860" y="3896853"/>
                  <a:ext cx="216024" cy="70512"/>
                </a:xfrm>
                <a:prstGeom prst="roundRect">
                  <a:avLst/>
                </a:prstGeom>
                <a:solidFill>
                  <a:srgbClr val="00006C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121" name="87 Rectángulo redondeado"/>
                <p:cNvSpPr/>
                <p:nvPr/>
              </p:nvSpPr>
              <p:spPr>
                <a:xfrm>
                  <a:off x="7202860" y="4007209"/>
                  <a:ext cx="216024" cy="70512"/>
                </a:xfrm>
                <a:prstGeom prst="roundRect">
                  <a:avLst/>
                </a:prstGeom>
                <a:solidFill>
                  <a:srgbClr val="00006C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122" name="88 Rectángulo redondeado"/>
                <p:cNvSpPr/>
                <p:nvPr/>
              </p:nvSpPr>
              <p:spPr>
                <a:xfrm>
                  <a:off x="7202860" y="4117697"/>
                  <a:ext cx="216025" cy="70511"/>
                </a:xfrm>
                <a:prstGeom prst="roundRect">
                  <a:avLst/>
                </a:prstGeom>
                <a:solidFill>
                  <a:srgbClr val="00006C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  <p:grpSp>
            <p:nvGrpSpPr>
              <p:cNvPr id="103" name="Grupo 102"/>
              <p:cNvGrpSpPr/>
              <p:nvPr/>
            </p:nvGrpSpPr>
            <p:grpSpPr>
              <a:xfrm>
                <a:off x="10029594" y="4351045"/>
                <a:ext cx="1187522" cy="158571"/>
                <a:chOff x="10029594" y="4351045"/>
                <a:chExt cx="1187522" cy="158571"/>
              </a:xfrm>
            </p:grpSpPr>
            <p:sp>
              <p:nvSpPr>
                <p:cNvPr id="110" name="Rectángulo 342"/>
                <p:cNvSpPr/>
                <p:nvPr/>
              </p:nvSpPr>
              <p:spPr>
                <a:xfrm>
                  <a:off x="10029594" y="4351045"/>
                  <a:ext cx="177220" cy="143671"/>
                </a:xfrm>
                <a:prstGeom prst="roundRect">
                  <a:avLst/>
                </a:prstGeom>
                <a:solidFill>
                  <a:srgbClr val="00006C"/>
                </a:solidFill>
                <a:ln w="3175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111" name="Rectángulo 342"/>
                <p:cNvSpPr/>
                <p:nvPr/>
              </p:nvSpPr>
              <p:spPr>
                <a:xfrm>
                  <a:off x="10274719" y="4360417"/>
                  <a:ext cx="177220" cy="143662"/>
                </a:xfrm>
                <a:prstGeom prst="roundRect">
                  <a:avLst/>
                </a:prstGeom>
                <a:solidFill>
                  <a:srgbClr val="00006C"/>
                </a:solidFill>
                <a:ln w="3175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112" name="Rectángulo 342"/>
                <p:cNvSpPr/>
                <p:nvPr/>
              </p:nvSpPr>
              <p:spPr>
                <a:xfrm>
                  <a:off x="10519982" y="4359414"/>
                  <a:ext cx="177220" cy="143664"/>
                </a:xfrm>
                <a:prstGeom prst="roundRect">
                  <a:avLst/>
                </a:prstGeom>
                <a:solidFill>
                  <a:srgbClr val="00006C"/>
                </a:solidFill>
                <a:ln w="3175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113" name="Rectángulo 342"/>
                <p:cNvSpPr/>
                <p:nvPr/>
              </p:nvSpPr>
              <p:spPr>
                <a:xfrm>
                  <a:off x="10774539" y="4365951"/>
                  <a:ext cx="177220" cy="143665"/>
                </a:xfrm>
                <a:prstGeom prst="roundRect">
                  <a:avLst/>
                </a:prstGeom>
                <a:solidFill>
                  <a:srgbClr val="00006C"/>
                </a:solidFill>
                <a:ln w="3175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114" name="Rectángulo 342"/>
                <p:cNvSpPr/>
                <p:nvPr/>
              </p:nvSpPr>
              <p:spPr>
                <a:xfrm>
                  <a:off x="11039896" y="4365954"/>
                  <a:ext cx="177220" cy="143661"/>
                </a:xfrm>
                <a:prstGeom prst="roundRect">
                  <a:avLst/>
                </a:prstGeom>
                <a:solidFill>
                  <a:srgbClr val="00006C"/>
                </a:solidFill>
                <a:ln w="3175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  <p:grpSp>
            <p:nvGrpSpPr>
              <p:cNvPr id="104" name="Grupo 103"/>
              <p:cNvGrpSpPr/>
              <p:nvPr/>
            </p:nvGrpSpPr>
            <p:grpSpPr>
              <a:xfrm>
                <a:off x="10029594" y="4586632"/>
                <a:ext cx="1187522" cy="158580"/>
                <a:chOff x="10029594" y="4351041"/>
                <a:chExt cx="1187522" cy="158580"/>
              </a:xfrm>
            </p:grpSpPr>
            <p:sp>
              <p:nvSpPr>
                <p:cNvPr id="105" name="Rectángulo 342"/>
                <p:cNvSpPr/>
                <p:nvPr/>
              </p:nvSpPr>
              <p:spPr>
                <a:xfrm>
                  <a:off x="10029594" y="4351041"/>
                  <a:ext cx="177220" cy="143669"/>
                </a:xfrm>
                <a:prstGeom prst="roundRect">
                  <a:avLst/>
                </a:prstGeom>
                <a:solidFill>
                  <a:srgbClr val="00006C"/>
                </a:solidFill>
                <a:ln w="3175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106" name="Rectángulo 342"/>
                <p:cNvSpPr/>
                <p:nvPr/>
              </p:nvSpPr>
              <p:spPr>
                <a:xfrm>
                  <a:off x="10274719" y="4360415"/>
                  <a:ext cx="177220" cy="143671"/>
                </a:xfrm>
                <a:prstGeom prst="roundRect">
                  <a:avLst/>
                </a:prstGeom>
                <a:solidFill>
                  <a:srgbClr val="00006C"/>
                </a:solidFill>
                <a:ln w="3175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107" name="Rectángulo 342"/>
                <p:cNvSpPr/>
                <p:nvPr/>
              </p:nvSpPr>
              <p:spPr>
                <a:xfrm>
                  <a:off x="10519982" y="4359412"/>
                  <a:ext cx="177220" cy="143669"/>
                </a:xfrm>
                <a:prstGeom prst="roundRect">
                  <a:avLst/>
                </a:prstGeom>
                <a:solidFill>
                  <a:srgbClr val="00006C"/>
                </a:solidFill>
                <a:ln w="3175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108" name="Rectángulo 342"/>
                <p:cNvSpPr/>
                <p:nvPr/>
              </p:nvSpPr>
              <p:spPr>
                <a:xfrm>
                  <a:off x="10774539" y="4365952"/>
                  <a:ext cx="177220" cy="143669"/>
                </a:xfrm>
                <a:prstGeom prst="roundRect">
                  <a:avLst/>
                </a:prstGeom>
                <a:solidFill>
                  <a:srgbClr val="00006C"/>
                </a:solidFill>
                <a:ln w="3175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109" name="Rectángulo 342"/>
                <p:cNvSpPr/>
                <p:nvPr/>
              </p:nvSpPr>
              <p:spPr>
                <a:xfrm>
                  <a:off x="11039896" y="4365952"/>
                  <a:ext cx="177220" cy="143669"/>
                </a:xfrm>
                <a:prstGeom prst="roundRect">
                  <a:avLst/>
                </a:prstGeom>
                <a:solidFill>
                  <a:srgbClr val="00006C"/>
                </a:solidFill>
                <a:ln w="3175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</p:grpSp>
        <p:sp>
          <p:nvSpPr>
            <p:cNvPr id="97" name="Rectángulo 342"/>
            <p:cNvSpPr/>
            <p:nvPr/>
          </p:nvSpPr>
          <p:spPr>
            <a:xfrm>
              <a:off x="8122404" y="2740713"/>
              <a:ext cx="106893" cy="86655"/>
            </a:xfrm>
            <a:prstGeom prst="roundRect">
              <a:avLst/>
            </a:prstGeom>
            <a:solidFill>
              <a:srgbClr val="00006C"/>
            </a:solidFill>
            <a:ln w="3175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98" name="Rectángulo 342"/>
            <p:cNvSpPr/>
            <p:nvPr/>
          </p:nvSpPr>
          <p:spPr>
            <a:xfrm>
              <a:off x="8270255" y="2746366"/>
              <a:ext cx="106893" cy="86655"/>
            </a:xfrm>
            <a:prstGeom prst="roundRect">
              <a:avLst/>
            </a:prstGeom>
            <a:solidFill>
              <a:srgbClr val="00006C"/>
            </a:solidFill>
            <a:ln w="3175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99" name="Rectángulo 342"/>
            <p:cNvSpPr/>
            <p:nvPr/>
          </p:nvSpPr>
          <p:spPr>
            <a:xfrm>
              <a:off x="8418190" y="2745761"/>
              <a:ext cx="106893" cy="86655"/>
            </a:xfrm>
            <a:prstGeom prst="roundRect">
              <a:avLst/>
            </a:prstGeom>
            <a:solidFill>
              <a:srgbClr val="00006C"/>
            </a:solidFill>
            <a:ln w="3175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00" name="Rectángulo 342"/>
            <p:cNvSpPr/>
            <p:nvPr/>
          </p:nvSpPr>
          <p:spPr>
            <a:xfrm>
              <a:off x="8571730" y="2749706"/>
              <a:ext cx="106893" cy="86655"/>
            </a:xfrm>
            <a:prstGeom prst="roundRect">
              <a:avLst/>
            </a:prstGeom>
            <a:solidFill>
              <a:srgbClr val="00006C"/>
            </a:solidFill>
            <a:ln w="3175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01" name="Rectángulo 342"/>
            <p:cNvSpPr/>
            <p:nvPr/>
          </p:nvSpPr>
          <p:spPr>
            <a:xfrm>
              <a:off x="8731785" y="2749706"/>
              <a:ext cx="106893" cy="86655"/>
            </a:xfrm>
            <a:prstGeom prst="roundRect">
              <a:avLst/>
            </a:prstGeom>
            <a:solidFill>
              <a:srgbClr val="00006C"/>
            </a:solidFill>
            <a:ln w="3175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174" name="Grupo 173"/>
          <p:cNvGrpSpPr/>
          <p:nvPr/>
        </p:nvGrpSpPr>
        <p:grpSpPr>
          <a:xfrm rot="20219327">
            <a:off x="8026335" y="2935848"/>
            <a:ext cx="566071" cy="925227"/>
            <a:chOff x="5246725" y="2734941"/>
            <a:chExt cx="849275" cy="1388117"/>
          </a:xfrm>
        </p:grpSpPr>
        <p:grpSp>
          <p:nvGrpSpPr>
            <p:cNvPr id="175" name="Grupo 174"/>
            <p:cNvGrpSpPr/>
            <p:nvPr/>
          </p:nvGrpSpPr>
          <p:grpSpPr>
            <a:xfrm>
              <a:off x="5246725" y="2734941"/>
              <a:ext cx="849275" cy="1388117"/>
              <a:chOff x="-328684" y="4474572"/>
              <a:chExt cx="849275" cy="1388117"/>
            </a:xfrm>
          </p:grpSpPr>
          <p:grpSp>
            <p:nvGrpSpPr>
              <p:cNvPr id="180" name="38 Grupo"/>
              <p:cNvGrpSpPr/>
              <p:nvPr/>
            </p:nvGrpSpPr>
            <p:grpSpPr>
              <a:xfrm>
                <a:off x="-252263" y="4762033"/>
                <a:ext cx="239427" cy="550829"/>
                <a:chOff x="-2226142" y="2695426"/>
                <a:chExt cx="239427" cy="550829"/>
              </a:xfrm>
            </p:grpSpPr>
            <p:grpSp>
              <p:nvGrpSpPr>
                <p:cNvPr id="194" name="14 Grupo"/>
                <p:cNvGrpSpPr/>
                <p:nvPr/>
              </p:nvGrpSpPr>
              <p:grpSpPr>
                <a:xfrm>
                  <a:off x="-2226142" y="2773823"/>
                  <a:ext cx="140965" cy="472432"/>
                  <a:chOff x="-1874734" y="4471621"/>
                  <a:chExt cx="140965" cy="472432"/>
                </a:xfrm>
              </p:grpSpPr>
              <p:sp>
                <p:nvSpPr>
                  <p:cNvPr id="201" name="33 Rectángulo"/>
                  <p:cNvSpPr/>
                  <p:nvPr/>
                </p:nvSpPr>
                <p:spPr>
                  <a:xfrm>
                    <a:off x="-1874734" y="4471621"/>
                    <a:ext cx="140230" cy="161925"/>
                  </a:xfrm>
                  <a:prstGeom prst="rect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>
                    <a:solidFill>
                      <a:srgbClr val="00006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  <p:sp>
                <p:nvSpPr>
                  <p:cNvPr id="202" name="35 Rectángulo"/>
                  <p:cNvSpPr/>
                  <p:nvPr/>
                </p:nvSpPr>
                <p:spPr>
                  <a:xfrm>
                    <a:off x="-1873999" y="4782128"/>
                    <a:ext cx="140230" cy="161925"/>
                  </a:xfrm>
                  <a:prstGeom prst="rect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>
                    <a:solidFill>
                      <a:srgbClr val="00006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</p:grpSp>
            <p:grpSp>
              <p:nvGrpSpPr>
                <p:cNvPr id="195" name="34 Grupo"/>
                <p:cNvGrpSpPr/>
                <p:nvPr/>
              </p:nvGrpSpPr>
              <p:grpSpPr>
                <a:xfrm>
                  <a:off x="-2177859" y="2695426"/>
                  <a:ext cx="191144" cy="520580"/>
                  <a:chOff x="-2177859" y="2695426"/>
                  <a:chExt cx="191144" cy="520580"/>
                </a:xfrm>
              </p:grpSpPr>
              <p:grpSp>
                <p:nvGrpSpPr>
                  <p:cNvPr id="196" name="19 Grupo"/>
                  <p:cNvGrpSpPr/>
                  <p:nvPr/>
                </p:nvGrpSpPr>
                <p:grpSpPr>
                  <a:xfrm>
                    <a:off x="-2176807" y="3010852"/>
                    <a:ext cx="190092" cy="205154"/>
                    <a:chOff x="-1560635" y="4709746"/>
                    <a:chExt cx="190092" cy="205154"/>
                  </a:xfrm>
                </p:grpSpPr>
                <p:cxnSp>
                  <p:nvCxnSpPr>
                    <p:cNvPr id="199" name="16 Conector recto"/>
                    <p:cNvCxnSpPr/>
                    <p:nvPr/>
                  </p:nvCxnSpPr>
                  <p:spPr>
                    <a:xfrm>
                      <a:off x="-1560635" y="4809392"/>
                      <a:ext cx="39565" cy="105508"/>
                    </a:xfrm>
                    <a:prstGeom prst="line">
                      <a:avLst/>
                    </a:prstGeom>
                    <a:ln w="28575">
                      <a:solidFill>
                        <a:srgbClr val="00006C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0" name="40 Conector recto"/>
                    <p:cNvCxnSpPr/>
                    <p:nvPr/>
                  </p:nvCxnSpPr>
                  <p:spPr>
                    <a:xfrm flipH="1">
                      <a:off x="-1525874" y="4709746"/>
                      <a:ext cx="155331" cy="205154"/>
                    </a:xfrm>
                    <a:prstGeom prst="line">
                      <a:avLst/>
                    </a:prstGeom>
                    <a:ln w="28575">
                      <a:solidFill>
                        <a:srgbClr val="00006C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97" name="45 Conector recto"/>
                  <p:cNvCxnSpPr/>
                  <p:nvPr/>
                </p:nvCxnSpPr>
                <p:spPr>
                  <a:xfrm>
                    <a:off x="-2177859" y="2795072"/>
                    <a:ext cx="39565" cy="105508"/>
                  </a:xfrm>
                  <a:prstGeom prst="line">
                    <a:avLst/>
                  </a:prstGeom>
                  <a:ln w="28575">
                    <a:solidFill>
                      <a:srgbClr val="00006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48 Conector recto"/>
                  <p:cNvCxnSpPr/>
                  <p:nvPr/>
                </p:nvCxnSpPr>
                <p:spPr>
                  <a:xfrm flipH="1">
                    <a:off x="-2143098" y="2695426"/>
                    <a:ext cx="155331" cy="205154"/>
                  </a:xfrm>
                  <a:prstGeom prst="line">
                    <a:avLst/>
                  </a:prstGeom>
                  <a:ln w="28575">
                    <a:solidFill>
                      <a:srgbClr val="00006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81" name="Grupo 180"/>
              <p:cNvGrpSpPr/>
              <p:nvPr/>
            </p:nvGrpSpPr>
            <p:grpSpPr>
              <a:xfrm>
                <a:off x="-203868" y="4474572"/>
                <a:ext cx="626606" cy="217698"/>
                <a:chOff x="-181746" y="4474572"/>
                <a:chExt cx="626606" cy="217698"/>
              </a:xfrm>
            </p:grpSpPr>
            <p:sp>
              <p:nvSpPr>
                <p:cNvPr id="191" name="Redondear rectángulo de esquina del mismo lado 190"/>
                <p:cNvSpPr/>
                <p:nvPr/>
              </p:nvSpPr>
              <p:spPr>
                <a:xfrm>
                  <a:off x="-181746" y="4544335"/>
                  <a:ext cx="626606" cy="147935"/>
                </a:xfrm>
                <a:prstGeom prst="round2SameRect">
                  <a:avLst/>
                </a:prstGeom>
                <a:solidFill>
                  <a:srgbClr val="00006C"/>
                </a:solidFill>
                <a:ln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192" name="Redondear rectángulo de esquina del mismo lado 191"/>
                <p:cNvSpPr/>
                <p:nvPr/>
              </p:nvSpPr>
              <p:spPr>
                <a:xfrm>
                  <a:off x="1485" y="4474572"/>
                  <a:ext cx="256333" cy="94554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rgbClr val="00006C"/>
                </a:solidFill>
                <a:ln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193" name="Oval 111"/>
                <p:cNvSpPr/>
                <p:nvPr/>
              </p:nvSpPr>
              <p:spPr>
                <a:xfrm>
                  <a:off x="84139" y="4511057"/>
                  <a:ext cx="97751" cy="91441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  <p:grpSp>
            <p:nvGrpSpPr>
              <p:cNvPr id="182" name="Grupo 181"/>
              <p:cNvGrpSpPr/>
              <p:nvPr/>
            </p:nvGrpSpPr>
            <p:grpSpPr>
              <a:xfrm>
                <a:off x="-328684" y="4606765"/>
                <a:ext cx="849275" cy="1255924"/>
                <a:chOff x="-328684" y="4606765"/>
                <a:chExt cx="849275" cy="1255924"/>
              </a:xfrm>
            </p:grpSpPr>
            <p:grpSp>
              <p:nvGrpSpPr>
                <p:cNvPr id="183" name="Group 97"/>
                <p:cNvGrpSpPr/>
                <p:nvPr/>
              </p:nvGrpSpPr>
              <p:grpSpPr>
                <a:xfrm>
                  <a:off x="-328684" y="4606765"/>
                  <a:ext cx="849275" cy="1255924"/>
                  <a:chOff x="-1721982" y="3794272"/>
                  <a:chExt cx="2351314" cy="3342798"/>
                </a:xfrm>
              </p:grpSpPr>
              <p:sp>
                <p:nvSpPr>
                  <p:cNvPr id="185" name="Rounded Rectangle 99"/>
                  <p:cNvSpPr/>
                  <p:nvPr/>
                </p:nvSpPr>
                <p:spPr>
                  <a:xfrm>
                    <a:off x="-1721982" y="3794272"/>
                    <a:ext cx="2351314" cy="3342798"/>
                  </a:xfrm>
                  <a:prstGeom prst="roundRect">
                    <a:avLst>
                      <a:gd name="adj" fmla="val 7071"/>
                    </a:avLst>
                  </a:prstGeom>
                  <a:noFill/>
                  <a:ln w="28575">
                    <a:solidFill>
                      <a:srgbClr val="00006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PE"/>
                  </a:p>
                </p:txBody>
              </p:sp>
              <p:cxnSp>
                <p:nvCxnSpPr>
                  <p:cNvPr id="186" name="Straight Connector 106"/>
                  <p:cNvCxnSpPr/>
                  <p:nvPr/>
                </p:nvCxnSpPr>
                <p:spPr>
                  <a:xfrm>
                    <a:off x="-1488178" y="6535647"/>
                    <a:ext cx="1655213" cy="0"/>
                  </a:xfrm>
                  <a:prstGeom prst="line">
                    <a:avLst/>
                  </a:prstGeom>
                  <a:ln w="28575">
                    <a:solidFill>
                      <a:srgbClr val="00006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Straight Connector 107"/>
                  <p:cNvCxnSpPr/>
                  <p:nvPr/>
                </p:nvCxnSpPr>
                <p:spPr>
                  <a:xfrm flipH="1" flipV="1">
                    <a:off x="-872840" y="4586164"/>
                    <a:ext cx="1042217" cy="1645"/>
                  </a:xfrm>
                  <a:prstGeom prst="line">
                    <a:avLst/>
                  </a:prstGeom>
                  <a:ln w="28575">
                    <a:solidFill>
                      <a:srgbClr val="00006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Straight Connector 108"/>
                  <p:cNvCxnSpPr/>
                  <p:nvPr/>
                </p:nvCxnSpPr>
                <p:spPr>
                  <a:xfrm flipH="1" flipV="1">
                    <a:off x="-875182" y="5480046"/>
                    <a:ext cx="1042217" cy="1645"/>
                  </a:xfrm>
                  <a:prstGeom prst="line">
                    <a:avLst/>
                  </a:prstGeom>
                  <a:ln w="28575">
                    <a:solidFill>
                      <a:srgbClr val="00006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9" name="Straight Connector 109"/>
                  <p:cNvCxnSpPr/>
                  <p:nvPr/>
                </p:nvCxnSpPr>
                <p:spPr>
                  <a:xfrm flipH="1">
                    <a:off x="-1488178" y="6040497"/>
                    <a:ext cx="1660216" cy="0"/>
                  </a:xfrm>
                  <a:prstGeom prst="line">
                    <a:avLst/>
                  </a:prstGeom>
                  <a:ln w="28575">
                    <a:solidFill>
                      <a:srgbClr val="00006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Straight Connector 110"/>
                  <p:cNvCxnSpPr/>
                  <p:nvPr/>
                </p:nvCxnSpPr>
                <p:spPr>
                  <a:xfrm flipH="1">
                    <a:off x="-1495246" y="6245282"/>
                    <a:ext cx="1662281" cy="0"/>
                  </a:xfrm>
                  <a:prstGeom prst="line">
                    <a:avLst/>
                  </a:prstGeom>
                  <a:ln w="28575">
                    <a:solidFill>
                      <a:srgbClr val="00006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84" name="Straight Connector 110"/>
                <p:cNvCxnSpPr/>
                <p:nvPr/>
              </p:nvCxnSpPr>
              <p:spPr>
                <a:xfrm flipH="1">
                  <a:off x="-246789" y="5731655"/>
                  <a:ext cx="600402" cy="0"/>
                </a:xfrm>
                <a:prstGeom prst="line">
                  <a:avLst/>
                </a:prstGeom>
                <a:ln w="28575">
                  <a:solidFill>
                    <a:srgbClr val="00006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76" name="Straight Connector 107"/>
            <p:cNvCxnSpPr/>
            <p:nvPr/>
          </p:nvCxnSpPr>
          <p:spPr>
            <a:xfrm flipH="1" flipV="1">
              <a:off x="5557781" y="3221260"/>
              <a:ext cx="376440" cy="618"/>
            </a:xfrm>
            <a:prstGeom prst="line">
              <a:avLst/>
            </a:prstGeom>
            <a:ln w="28575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07"/>
            <p:cNvCxnSpPr/>
            <p:nvPr/>
          </p:nvCxnSpPr>
          <p:spPr>
            <a:xfrm flipH="1" flipV="1">
              <a:off x="5553422" y="3565251"/>
              <a:ext cx="376440" cy="618"/>
            </a:xfrm>
            <a:prstGeom prst="line">
              <a:avLst/>
            </a:prstGeom>
            <a:ln w="28575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07"/>
            <p:cNvCxnSpPr/>
            <p:nvPr/>
          </p:nvCxnSpPr>
          <p:spPr>
            <a:xfrm flipH="1" flipV="1">
              <a:off x="5566480" y="3430269"/>
              <a:ext cx="376440" cy="618"/>
            </a:xfrm>
            <a:prstGeom prst="line">
              <a:avLst/>
            </a:prstGeom>
            <a:ln w="28575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07"/>
            <p:cNvCxnSpPr/>
            <p:nvPr/>
          </p:nvCxnSpPr>
          <p:spPr>
            <a:xfrm flipH="1" flipV="1">
              <a:off x="5553422" y="3103692"/>
              <a:ext cx="376440" cy="618"/>
            </a:xfrm>
            <a:prstGeom prst="line">
              <a:avLst/>
            </a:prstGeom>
            <a:ln w="28575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7297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" y="-31018"/>
            <a:ext cx="12191999" cy="6861858"/>
            <a:chOff x="1" y="-31018"/>
            <a:chExt cx="12191999" cy="6861858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-31018"/>
              <a:ext cx="12191999" cy="6861858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65061" y="71748"/>
              <a:ext cx="1949621" cy="424692"/>
            </a:xfrm>
            <a:prstGeom prst="rect">
              <a:avLst/>
            </a:prstGeom>
          </p:spPr>
        </p:pic>
        <p:sp>
          <p:nvSpPr>
            <p:cNvPr id="13" name="CuadroTexto 12"/>
            <p:cNvSpPr txBox="1"/>
            <p:nvPr/>
          </p:nvSpPr>
          <p:spPr>
            <a:xfrm>
              <a:off x="230659" y="224590"/>
              <a:ext cx="46853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400" b="1" dirty="0" smtClean="0">
                  <a:solidFill>
                    <a:schemeClr val="bg1">
                      <a:lumMod val="50000"/>
                    </a:schemeClr>
                  </a:solidFill>
                  <a:latin typeface="Stag Book" panose="02000503060000020004" pitchFamily="50" charset="0"/>
                </a:rPr>
                <a:t>Etapa de Inducción  al cargo directivo - 2017</a:t>
              </a:r>
              <a:endParaRPr lang="es-PE" sz="1400" b="1" dirty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endParaRPr>
            </a:p>
          </p:txBody>
        </p:sp>
      </p:grpSp>
      <p:sp>
        <p:nvSpPr>
          <p:cNvPr id="5128" name="AutoShape 9" descr="Resultado de imagen para construccion participativ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PE" altLang="es-PE" sz="1800"/>
          </a:p>
        </p:txBody>
      </p:sp>
      <p:sp>
        <p:nvSpPr>
          <p:cNvPr id="7" name="Título 8"/>
          <p:cNvSpPr txBox="1">
            <a:spLocks/>
          </p:cNvSpPr>
          <p:nvPr/>
        </p:nvSpPr>
        <p:spPr bwMode="auto">
          <a:xfrm>
            <a:off x="2249488" y="1117243"/>
            <a:ext cx="7369175" cy="644687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normAutofit fontScale="975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defRPr/>
            </a:pPr>
            <a:r>
              <a:rPr lang="es-PE" sz="3200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Formulación del PAT </a:t>
            </a:r>
            <a:endParaRPr lang="es-PE" sz="32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715824" y="2811965"/>
            <a:ext cx="2222500" cy="17885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s-PE" sz="2000" i="1" dirty="0"/>
              <a:t>¿Se imaginan seguir haciendo lo mismo todos los años sin saber si ayuda al cumplimiento de sus metas? </a:t>
            </a:r>
          </a:p>
        </p:txBody>
      </p:sp>
      <p:grpSp>
        <p:nvGrpSpPr>
          <p:cNvPr id="33" name="Group 50"/>
          <p:cNvGrpSpPr/>
          <p:nvPr/>
        </p:nvGrpSpPr>
        <p:grpSpPr>
          <a:xfrm>
            <a:off x="5737270" y="3006835"/>
            <a:ext cx="717298" cy="1083497"/>
            <a:chOff x="-2257503" y="4522561"/>
            <a:chExt cx="343403" cy="518719"/>
          </a:xfrm>
        </p:grpSpPr>
        <p:grpSp>
          <p:nvGrpSpPr>
            <p:cNvPr id="34" name="80 Grupo"/>
            <p:cNvGrpSpPr/>
            <p:nvPr/>
          </p:nvGrpSpPr>
          <p:grpSpPr>
            <a:xfrm>
              <a:off x="-2257503" y="4522561"/>
              <a:ext cx="343403" cy="518719"/>
              <a:chOff x="860603" y="2725615"/>
              <a:chExt cx="343403" cy="518719"/>
            </a:xfrm>
          </p:grpSpPr>
          <p:sp>
            <p:nvSpPr>
              <p:cNvPr id="39" name="62 Rectángulo"/>
              <p:cNvSpPr/>
              <p:nvPr/>
            </p:nvSpPr>
            <p:spPr>
              <a:xfrm>
                <a:off x="860603" y="2725615"/>
                <a:ext cx="343403" cy="51871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00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0" name="63 Rectángulo"/>
              <p:cNvSpPr/>
              <p:nvPr/>
            </p:nvSpPr>
            <p:spPr>
              <a:xfrm>
                <a:off x="892348" y="2762695"/>
                <a:ext cx="117686" cy="24647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41" name="71 Conector recto"/>
              <p:cNvCxnSpPr/>
              <p:nvPr/>
            </p:nvCxnSpPr>
            <p:spPr>
              <a:xfrm>
                <a:off x="914049" y="3046169"/>
                <a:ext cx="254546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72 Conector recto"/>
              <p:cNvCxnSpPr/>
              <p:nvPr/>
            </p:nvCxnSpPr>
            <p:spPr>
              <a:xfrm>
                <a:off x="908193" y="3093065"/>
                <a:ext cx="254546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73 Conector recto"/>
              <p:cNvCxnSpPr/>
              <p:nvPr/>
            </p:nvCxnSpPr>
            <p:spPr>
              <a:xfrm>
                <a:off x="908193" y="3145817"/>
                <a:ext cx="254546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74 Conector recto"/>
              <p:cNvCxnSpPr/>
              <p:nvPr/>
            </p:nvCxnSpPr>
            <p:spPr>
              <a:xfrm>
                <a:off x="908193" y="3198569"/>
                <a:ext cx="254546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75 Conector recto"/>
              <p:cNvCxnSpPr/>
              <p:nvPr/>
            </p:nvCxnSpPr>
            <p:spPr>
              <a:xfrm>
                <a:off x="1031281" y="2829289"/>
                <a:ext cx="131229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77 Conector recto"/>
              <p:cNvCxnSpPr/>
              <p:nvPr/>
            </p:nvCxnSpPr>
            <p:spPr>
              <a:xfrm>
                <a:off x="1034217" y="2884977"/>
                <a:ext cx="131229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78 Conector recto"/>
              <p:cNvCxnSpPr/>
              <p:nvPr/>
            </p:nvCxnSpPr>
            <p:spPr>
              <a:xfrm>
                <a:off x="1037153" y="2940665"/>
                <a:ext cx="131229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79 Conector recto"/>
              <p:cNvCxnSpPr/>
              <p:nvPr/>
            </p:nvCxnSpPr>
            <p:spPr>
              <a:xfrm>
                <a:off x="1037153" y="2993417"/>
                <a:ext cx="131229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96 Grupo"/>
            <p:cNvGrpSpPr/>
            <p:nvPr/>
          </p:nvGrpSpPr>
          <p:grpSpPr>
            <a:xfrm>
              <a:off x="-2206913" y="4604179"/>
              <a:ext cx="75124" cy="200972"/>
              <a:chOff x="607130" y="3777729"/>
              <a:chExt cx="75124" cy="200972"/>
            </a:xfrm>
          </p:grpSpPr>
          <p:cxnSp>
            <p:nvCxnSpPr>
              <p:cNvPr id="36" name="85 Conector recto"/>
              <p:cNvCxnSpPr/>
              <p:nvPr/>
            </p:nvCxnSpPr>
            <p:spPr>
              <a:xfrm>
                <a:off x="646155" y="3818058"/>
                <a:ext cx="0" cy="154003"/>
              </a:xfrm>
              <a:prstGeom prst="line">
                <a:avLst/>
              </a:prstGeom>
              <a:ln w="3810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87 Conector recto"/>
              <p:cNvCxnSpPr/>
              <p:nvPr/>
            </p:nvCxnSpPr>
            <p:spPr>
              <a:xfrm>
                <a:off x="682254" y="3897701"/>
                <a:ext cx="0" cy="74360"/>
              </a:xfrm>
              <a:prstGeom prst="line">
                <a:avLst/>
              </a:prstGeom>
              <a:ln w="3810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93 Conector recto"/>
              <p:cNvCxnSpPr/>
              <p:nvPr/>
            </p:nvCxnSpPr>
            <p:spPr>
              <a:xfrm>
                <a:off x="607130" y="3777729"/>
                <a:ext cx="0" cy="200972"/>
              </a:xfrm>
              <a:prstGeom prst="line">
                <a:avLst/>
              </a:prstGeom>
              <a:ln w="3810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0" name="Grupo 89"/>
          <p:cNvGrpSpPr/>
          <p:nvPr/>
        </p:nvGrpSpPr>
        <p:grpSpPr>
          <a:xfrm rot="21003348">
            <a:off x="4073321" y="3063629"/>
            <a:ext cx="1508443" cy="2465509"/>
            <a:chOff x="5246725" y="2734941"/>
            <a:chExt cx="849275" cy="1388117"/>
          </a:xfrm>
        </p:grpSpPr>
        <p:grpSp>
          <p:nvGrpSpPr>
            <p:cNvPr id="89" name="Grupo 88"/>
            <p:cNvGrpSpPr/>
            <p:nvPr/>
          </p:nvGrpSpPr>
          <p:grpSpPr>
            <a:xfrm>
              <a:off x="5246725" y="2734941"/>
              <a:ext cx="849275" cy="1388117"/>
              <a:chOff x="-328684" y="4474572"/>
              <a:chExt cx="849275" cy="1388117"/>
            </a:xfrm>
          </p:grpSpPr>
          <p:grpSp>
            <p:nvGrpSpPr>
              <p:cNvPr id="16" name="38 Grupo"/>
              <p:cNvGrpSpPr/>
              <p:nvPr/>
            </p:nvGrpSpPr>
            <p:grpSpPr>
              <a:xfrm>
                <a:off x="-252263" y="4762033"/>
                <a:ext cx="239427" cy="550829"/>
                <a:chOff x="-2226142" y="2695426"/>
                <a:chExt cx="239427" cy="550829"/>
              </a:xfrm>
            </p:grpSpPr>
            <p:grpSp>
              <p:nvGrpSpPr>
                <p:cNvPr id="17" name="14 Grupo"/>
                <p:cNvGrpSpPr/>
                <p:nvPr/>
              </p:nvGrpSpPr>
              <p:grpSpPr>
                <a:xfrm>
                  <a:off x="-2226142" y="2773823"/>
                  <a:ext cx="140965" cy="472432"/>
                  <a:chOff x="-1874734" y="4471621"/>
                  <a:chExt cx="140965" cy="472432"/>
                </a:xfrm>
              </p:grpSpPr>
              <p:sp>
                <p:nvSpPr>
                  <p:cNvPr id="24" name="33 Rectángulo"/>
                  <p:cNvSpPr/>
                  <p:nvPr/>
                </p:nvSpPr>
                <p:spPr>
                  <a:xfrm>
                    <a:off x="-1874734" y="4471621"/>
                    <a:ext cx="140230" cy="161925"/>
                  </a:xfrm>
                  <a:prstGeom prst="rect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>
                    <a:solidFill>
                      <a:srgbClr val="00006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  <p:sp>
                <p:nvSpPr>
                  <p:cNvPr id="25" name="35 Rectángulo"/>
                  <p:cNvSpPr/>
                  <p:nvPr/>
                </p:nvSpPr>
                <p:spPr>
                  <a:xfrm>
                    <a:off x="-1873999" y="4782128"/>
                    <a:ext cx="140230" cy="161925"/>
                  </a:xfrm>
                  <a:prstGeom prst="rect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>
                    <a:solidFill>
                      <a:srgbClr val="00006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</p:grpSp>
            <p:grpSp>
              <p:nvGrpSpPr>
                <p:cNvPr id="18" name="34 Grupo"/>
                <p:cNvGrpSpPr/>
                <p:nvPr/>
              </p:nvGrpSpPr>
              <p:grpSpPr>
                <a:xfrm>
                  <a:off x="-2177859" y="2695426"/>
                  <a:ext cx="191144" cy="520580"/>
                  <a:chOff x="-2177859" y="2695426"/>
                  <a:chExt cx="191144" cy="520580"/>
                </a:xfrm>
              </p:grpSpPr>
              <p:grpSp>
                <p:nvGrpSpPr>
                  <p:cNvPr id="19" name="19 Grupo"/>
                  <p:cNvGrpSpPr/>
                  <p:nvPr/>
                </p:nvGrpSpPr>
                <p:grpSpPr>
                  <a:xfrm>
                    <a:off x="-2176807" y="3010852"/>
                    <a:ext cx="190092" cy="205154"/>
                    <a:chOff x="-1560635" y="4709746"/>
                    <a:chExt cx="190092" cy="205154"/>
                  </a:xfrm>
                </p:grpSpPr>
                <p:cxnSp>
                  <p:nvCxnSpPr>
                    <p:cNvPr id="22" name="16 Conector recto"/>
                    <p:cNvCxnSpPr/>
                    <p:nvPr/>
                  </p:nvCxnSpPr>
                  <p:spPr>
                    <a:xfrm>
                      <a:off x="-1560635" y="4809392"/>
                      <a:ext cx="39565" cy="105508"/>
                    </a:xfrm>
                    <a:prstGeom prst="line">
                      <a:avLst/>
                    </a:prstGeom>
                    <a:ln w="28575">
                      <a:solidFill>
                        <a:srgbClr val="00006C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" name="40 Conector recto"/>
                    <p:cNvCxnSpPr/>
                    <p:nvPr/>
                  </p:nvCxnSpPr>
                  <p:spPr>
                    <a:xfrm flipH="1">
                      <a:off x="-1525874" y="4709746"/>
                      <a:ext cx="155331" cy="205154"/>
                    </a:xfrm>
                    <a:prstGeom prst="line">
                      <a:avLst/>
                    </a:prstGeom>
                    <a:ln w="28575">
                      <a:solidFill>
                        <a:srgbClr val="00006C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0" name="45 Conector recto"/>
                  <p:cNvCxnSpPr/>
                  <p:nvPr/>
                </p:nvCxnSpPr>
                <p:spPr>
                  <a:xfrm>
                    <a:off x="-2177859" y="2795072"/>
                    <a:ext cx="39565" cy="105508"/>
                  </a:xfrm>
                  <a:prstGeom prst="line">
                    <a:avLst/>
                  </a:prstGeom>
                  <a:ln w="28575">
                    <a:solidFill>
                      <a:srgbClr val="00006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48 Conector recto"/>
                  <p:cNvCxnSpPr/>
                  <p:nvPr/>
                </p:nvCxnSpPr>
                <p:spPr>
                  <a:xfrm flipH="1">
                    <a:off x="-2143098" y="2695426"/>
                    <a:ext cx="155331" cy="205154"/>
                  </a:xfrm>
                  <a:prstGeom prst="line">
                    <a:avLst/>
                  </a:prstGeom>
                  <a:ln w="28575">
                    <a:solidFill>
                      <a:srgbClr val="00006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4" name="Grupo 3"/>
              <p:cNvGrpSpPr/>
              <p:nvPr/>
            </p:nvGrpSpPr>
            <p:grpSpPr>
              <a:xfrm>
                <a:off x="-203868" y="4474572"/>
                <a:ext cx="626606" cy="217698"/>
                <a:chOff x="-181746" y="4474572"/>
                <a:chExt cx="626606" cy="217698"/>
              </a:xfrm>
            </p:grpSpPr>
            <p:sp>
              <p:nvSpPr>
                <p:cNvPr id="3" name="Redondear rectángulo de esquina del mismo lado 2"/>
                <p:cNvSpPr/>
                <p:nvPr/>
              </p:nvSpPr>
              <p:spPr>
                <a:xfrm>
                  <a:off x="-181746" y="4544335"/>
                  <a:ext cx="626606" cy="147935"/>
                </a:xfrm>
                <a:prstGeom prst="round2SameRect">
                  <a:avLst/>
                </a:prstGeom>
                <a:solidFill>
                  <a:srgbClr val="00006C"/>
                </a:solidFill>
                <a:ln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81" name="Redondear rectángulo de esquina del mismo lado 80"/>
                <p:cNvSpPr/>
                <p:nvPr/>
              </p:nvSpPr>
              <p:spPr>
                <a:xfrm>
                  <a:off x="1485" y="4474572"/>
                  <a:ext cx="256333" cy="94554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rgbClr val="00006C"/>
                </a:solidFill>
                <a:ln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80" name="Oval 111"/>
                <p:cNvSpPr/>
                <p:nvPr/>
              </p:nvSpPr>
              <p:spPr>
                <a:xfrm>
                  <a:off x="84139" y="4511057"/>
                  <a:ext cx="97751" cy="91441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  <p:grpSp>
            <p:nvGrpSpPr>
              <p:cNvPr id="87" name="Grupo 86"/>
              <p:cNvGrpSpPr/>
              <p:nvPr/>
            </p:nvGrpSpPr>
            <p:grpSpPr>
              <a:xfrm>
                <a:off x="-328684" y="4606765"/>
                <a:ext cx="849275" cy="1255924"/>
                <a:chOff x="-328684" y="4606765"/>
                <a:chExt cx="849275" cy="1255924"/>
              </a:xfrm>
            </p:grpSpPr>
            <p:grpSp>
              <p:nvGrpSpPr>
                <p:cNvPr id="57" name="Group 97"/>
                <p:cNvGrpSpPr/>
                <p:nvPr/>
              </p:nvGrpSpPr>
              <p:grpSpPr>
                <a:xfrm>
                  <a:off x="-328684" y="4606765"/>
                  <a:ext cx="849275" cy="1255924"/>
                  <a:chOff x="-1721982" y="3794272"/>
                  <a:chExt cx="2351314" cy="3342798"/>
                </a:xfrm>
              </p:grpSpPr>
              <p:sp>
                <p:nvSpPr>
                  <p:cNvPr id="59" name="Rounded Rectangle 99"/>
                  <p:cNvSpPr/>
                  <p:nvPr/>
                </p:nvSpPr>
                <p:spPr>
                  <a:xfrm>
                    <a:off x="-1721982" y="3794272"/>
                    <a:ext cx="2351314" cy="3342798"/>
                  </a:xfrm>
                  <a:prstGeom prst="roundRect">
                    <a:avLst>
                      <a:gd name="adj" fmla="val 7071"/>
                    </a:avLst>
                  </a:prstGeom>
                  <a:noFill/>
                  <a:ln w="28575">
                    <a:solidFill>
                      <a:srgbClr val="00006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PE"/>
                  </a:p>
                </p:txBody>
              </p:sp>
              <p:cxnSp>
                <p:nvCxnSpPr>
                  <p:cNvPr id="66" name="Straight Connector 106"/>
                  <p:cNvCxnSpPr/>
                  <p:nvPr/>
                </p:nvCxnSpPr>
                <p:spPr>
                  <a:xfrm>
                    <a:off x="-1488178" y="6535647"/>
                    <a:ext cx="1655213" cy="0"/>
                  </a:xfrm>
                  <a:prstGeom prst="line">
                    <a:avLst/>
                  </a:prstGeom>
                  <a:ln w="28575">
                    <a:solidFill>
                      <a:srgbClr val="00006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107"/>
                  <p:cNvCxnSpPr/>
                  <p:nvPr/>
                </p:nvCxnSpPr>
                <p:spPr>
                  <a:xfrm flipH="1" flipV="1">
                    <a:off x="-872840" y="4586164"/>
                    <a:ext cx="1042217" cy="1645"/>
                  </a:xfrm>
                  <a:prstGeom prst="line">
                    <a:avLst/>
                  </a:prstGeom>
                  <a:ln w="28575">
                    <a:solidFill>
                      <a:srgbClr val="00006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108"/>
                  <p:cNvCxnSpPr/>
                  <p:nvPr/>
                </p:nvCxnSpPr>
                <p:spPr>
                  <a:xfrm flipH="1" flipV="1">
                    <a:off x="-875182" y="5480046"/>
                    <a:ext cx="1042217" cy="1645"/>
                  </a:xfrm>
                  <a:prstGeom prst="line">
                    <a:avLst/>
                  </a:prstGeom>
                  <a:ln w="28575">
                    <a:solidFill>
                      <a:srgbClr val="00006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109"/>
                  <p:cNvCxnSpPr/>
                  <p:nvPr/>
                </p:nvCxnSpPr>
                <p:spPr>
                  <a:xfrm flipH="1">
                    <a:off x="-1488178" y="6040497"/>
                    <a:ext cx="1660216" cy="0"/>
                  </a:xfrm>
                  <a:prstGeom prst="line">
                    <a:avLst/>
                  </a:prstGeom>
                  <a:ln w="28575">
                    <a:solidFill>
                      <a:srgbClr val="00006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110"/>
                  <p:cNvCxnSpPr/>
                  <p:nvPr/>
                </p:nvCxnSpPr>
                <p:spPr>
                  <a:xfrm flipH="1">
                    <a:off x="-1495246" y="6245282"/>
                    <a:ext cx="1662281" cy="0"/>
                  </a:xfrm>
                  <a:prstGeom prst="line">
                    <a:avLst/>
                  </a:prstGeom>
                  <a:ln w="28575">
                    <a:solidFill>
                      <a:srgbClr val="00006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8" name="Straight Connector 110"/>
                <p:cNvCxnSpPr/>
                <p:nvPr/>
              </p:nvCxnSpPr>
              <p:spPr>
                <a:xfrm flipH="1">
                  <a:off x="-246789" y="5731655"/>
                  <a:ext cx="600402" cy="0"/>
                </a:xfrm>
                <a:prstGeom prst="line">
                  <a:avLst/>
                </a:prstGeom>
                <a:ln w="28575">
                  <a:solidFill>
                    <a:srgbClr val="00006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91" name="Straight Connector 107"/>
            <p:cNvCxnSpPr/>
            <p:nvPr/>
          </p:nvCxnSpPr>
          <p:spPr>
            <a:xfrm flipH="1" flipV="1">
              <a:off x="5557781" y="3221260"/>
              <a:ext cx="376440" cy="618"/>
            </a:xfrm>
            <a:prstGeom prst="line">
              <a:avLst/>
            </a:prstGeom>
            <a:ln w="28575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107"/>
            <p:cNvCxnSpPr/>
            <p:nvPr/>
          </p:nvCxnSpPr>
          <p:spPr>
            <a:xfrm flipH="1" flipV="1">
              <a:off x="5553422" y="3565251"/>
              <a:ext cx="376440" cy="618"/>
            </a:xfrm>
            <a:prstGeom prst="line">
              <a:avLst/>
            </a:prstGeom>
            <a:ln w="28575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107"/>
            <p:cNvCxnSpPr/>
            <p:nvPr/>
          </p:nvCxnSpPr>
          <p:spPr>
            <a:xfrm flipH="1" flipV="1">
              <a:off x="5566480" y="3430269"/>
              <a:ext cx="376440" cy="618"/>
            </a:xfrm>
            <a:prstGeom prst="line">
              <a:avLst/>
            </a:prstGeom>
            <a:ln w="28575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107"/>
            <p:cNvCxnSpPr/>
            <p:nvPr/>
          </p:nvCxnSpPr>
          <p:spPr>
            <a:xfrm flipH="1" flipV="1">
              <a:off x="5553422" y="3103692"/>
              <a:ext cx="376440" cy="618"/>
            </a:xfrm>
            <a:prstGeom prst="line">
              <a:avLst/>
            </a:prstGeom>
            <a:ln w="28575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50"/>
          <p:cNvGrpSpPr/>
          <p:nvPr/>
        </p:nvGrpSpPr>
        <p:grpSpPr>
          <a:xfrm rot="282552">
            <a:off x="6095919" y="3407400"/>
            <a:ext cx="717298" cy="1083497"/>
            <a:chOff x="-2257503" y="4522561"/>
            <a:chExt cx="343403" cy="518719"/>
          </a:xfrm>
        </p:grpSpPr>
        <p:grpSp>
          <p:nvGrpSpPr>
            <p:cNvPr id="97" name="80 Grupo"/>
            <p:cNvGrpSpPr/>
            <p:nvPr/>
          </p:nvGrpSpPr>
          <p:grpSpPr>
            <a:xfrm>
              <a:off x="-2257503" y="4522561"/>
              <a:ext cx="343403" cy="518719"/>
              <a:chOff x="860603" y="2725615"/>
              <a:chExt cx="343403" cy="518719"/>
            </a:xfrm>
          </p:grpSpPr>
          <p:sp>
            <p:nvSpPr>
              <p:cNvPr id="102" name="62 Rectángulo"/>
              <p:cNvSpPr/>
              <p:nvPr/>
            </p:nvSpPr>
            <p:spPr>
              <a:xfrm>
                <a:off x="860603" y="2725615"/>
                <a:ext cx="343403" cy="51871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00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03" name="63 Rectángulo"/>
              <p:cNvSpPr/>
              <p:nvPr/>
            </p:nvSpPr>
            <p:spPr>
              <a:xfrm>
                <a:off x="892348" y="2762695"/>
                <a:ext cx="117686" cy="24647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104" name="71 Conector recto"/>
              <p:cNvCxnSpPr/>
              <p:nvPr/>
            </p:nvCxnSpPr>
            <p:spPr>
              <a:xfrm>
                <a:off x="914049" y="3046169"/>
                <a:ext cx="254546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72 Conector recto"/>
              <p:cNvCxnSpPr/>
              <p:nvPr/>
            </p:nvCxnSpPr>
            <p:spPr>
              <a:xfrm>
                <a:off x="908193" y="3093065"/>
                <a:ext cx="254546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73 Conector recto"/>
              <p:cNvCxnSpPr/>
              <p:nvPr/>
            </p:nvCxnSpPr>
            <p:spPr>
              <a:xfrm>
                <a:off x="908193" y="3145817"/>
                <a:ext cx="254546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74 Conector recto"/>
              <p:cNvCxnSpPr/>
              <p:nvPr/>
            </p:nvCxnSpPr>
            <p:spPr>
              <a:xfrm>
                <a:off x="908193" y="3198569"/>
                <a:ext cx="254546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75 Conector recto"/>
              <p:cNvCxnSpPr/>
              <p:nvPr/>
            </p:nvCxnSpPr>
            <p:spPr>
              <a:xfrm>
                <a:off x="1031281" y="2829289"/>
                <a:ext cx="131229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77 Conector recto"/>
              <p:cNvCxnSpPr/>
              <p:nvPr/>
            </p:nvCxnSpPr>
            <p:spPr>
              <a:xfrm>
                <a:off x="1034217" y="2884977"/>
                <a:ext cx="131229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78 Conector recto"/>
              <p:cNvCxnSpPr/>
              <p:nvPr/>
            </p:nvCxnSpPr>
            <p:spPr>
              <a:xfrm>
                <a:off x="1037153" y="2940665"/>
                <a:ext cx="131229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79 Conector recto"/>
              <p:cNvCxnSpPr/>
              <p:nvPr/>
            </p:nvCxnSpPr>
            <p:spPr>
              <a:xfrm>
                <a:off x="1037153" y="2993417"/>
                <a:ext cx="131229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8" name="96 Grupo"/>
            <p:cNvGrpSpPr/>
            <p:nvPr/>
          </p:nvGrpSpPr>
          <p:grpSpPr>
            <a:xfrm>
              <a:off x="-2206913" y="4604179"/>
              <a:ext cx="75124" cy="200972"/>
              <a:chOff x="607130" y="3777729"/>
              <a:chExt cx="75124" cy="200972"/>
            </a:xfrm>
          </p:grpSpPr>
          <p:cxnSp>
            <p:nvCxnSpPr>
              <p:cNvPr id="99" name="85 Conector recto"/>
              <p:cNvCxnSpPr/>
              <p:nvPr/>
            </p:nvCxnSpPr>
            <p:spPr>
              <a:xfrm>
                <a:off x="646155" y="3818058"/>
                <a:ext cx="0" cy="154003"/>
              </a:xfrm>
              <a:prstGeom prst="line">
                <a:avLst/>
              </a:prstGeom>
              <a:ln w="3810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87 Conector recto"/>
              <p:cNvCxnSpPr/>
              <p:nvPr/>
            </p:nvCxnSpPr>
            <p:spPr>
              <a:xfrm>
                <a:off x="682254" y="3897701"/>
                <a:ext cx="0" cy="74360"/>
              </a:xfrm>
              <a:prstGeom prst="line">
                <a:avLst/>
              </a:prstGeom>
              <a:ln w="3810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93 Conector recto"/>
              <p:cNvCxnSpPr/>
              <p:nvPr/>
            </p:nvCxnSpPr>
            <p:spPr>
              <a:xfrm>
                <a:off x="607130" y="3777729"/>
                <a:ext cx="0" cy="200972"/>
              </a:xfrm>
              <a:prstGeom prst="line">
                <a:avLst/>
              </a:prstGeom>
              <a:ln w="3810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2" name="Group 50"/>
          <p:cNvGrpSpPr/>
          <p:nvPr/>
        </p:nvGrpSpPr>
        <p:grpSpPr>
          <a:xfrm rot="869861">
            <a:off x="6509446" y="3768957"/>
            <a:ext cx="717298" cy="1083497"/>
            <a:chOff x="-2257503" y="4522561"/>
            <a:chExt cx="343403" cy="518719"/>
          </a:xfrm>
        </p:grpSpPr>
        <p:grpSp>
          <p:nvGrpSpPr>
            <p:cNvPr id="113" name="80 Grupo"/>
            <p:cNvGrpSpPr/>
            <p:nvPr/>
          </p:nvGrpSpPr>
          <p:grpSpPr>
            <a:xfrm>
              <a:off x="-2257503" y="4522561"/>
              <a:ext cx="343403" cy="518719"/>
              <a:chOff x="860603" y="2725615"/>
              <a:chExt cx="343403" cy="518719"/>
            </a:xfrm>
          </p:grpSpPr>
          <p:sp>
            <p:nvSpPr>
              <p:cNvPr id="118" name="62 Rectángulo"/>
              <p:cNvSpPr/>
              <p:nvPr/>
            </p:nvSpPr>
            <p:spPr>
              <a:xfrm>
                <a:off x="860603" y="2725615"/>
                <a:ext cx="343403" cy="51871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00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19" name="63 Rectángulo"/>
              <p:cNvSpPr/>
              <p:nvPr/>
            </p:nvSpPr>
            <p:spPr>
              <a:xfrm>
                <a:off x="892348" y="2762695"/>
                <a:ext cx="117686" cy="24647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120" name="71 Conector recto"/>
              <p:cNvCxnSpPr/>
              <p:nvPr/>
            </p:nvCxnSpPr>
            <p:spPr>
              <a:xfrm>
                <a:off x="914049" y="3046169"/>
                <a:ext cx="254546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72 Conector recto"/>
              <p:cNvCxnSpPr/>
              <p:nvPr/>
            </p:nvCxnSpPr>
            <p:spPr>
              <a:xfrm>
                <a:off x="908193" y="3093065"/>
                <a:ext cx="254546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73 Conector recto"/>
              <p:cNvCxnSpPr/>
              <p:nvPr/>
            </p:nvCxnSpPr>
            <p:spPr>
              <a:xfrm>
                <a:off x="908193" y="3145817"/>
                <a:ext cx="254546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74 Conector recto"/>
              <p:cNvCxnSpPr/>
              <p:nvPr/>
            </p:nvCxnSpPr>
            <p:spPr>
              <a:xfrm>
                <a:off x="908193" y="3198569"/>
                <a:ext cx="254546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75 Conector recto"/>
              <p:cNvCxnSpPr/>
              <p:nvPr/>
            </p:nvCxnSpPr>
            <p:spPr>
              <a:xfrm>
                <a:off x="1031281" y="2829289"/>
                <a:ext cx="131229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77 Conector recto"/>
              <p:cNvCxnSpPr/>
              <p:nvPr/>
            </p:nvCxnSpPr>
            <p:spPr>
              <a:xfrm>
                <a:off x="1034217" y="2884977"/>
                <a:ext cx="131229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78 Conector recto"/>
              <p:cNvCxnSpPr/>
              <p:nvPr/>
            </p:nvCxnSpPr>
            <p:spPr>
              <a:xfrm>
                <a:off x="1037153" y="2940665"/>
                <a:ext cx="131229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79 Conector recto"/>
              <p:cNvCxnSpPr/>
              <p:nvPr/>
            </p:nvCxnSpPr>
            <p:spPr>
              <a:xfrm>
                <a:off x="1037153" y="2993417"/>
                <a:ext cx="131229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96 Grupo"/>
            <p:cNvGrpSpPr/>
            <p:nvPr/>
          </p:nvGrpSpPr>
          <p:grpSpPr>
            <a:xfrm>
              <a:off x="-2206913" y="4604179"/>
              <a:ext cx="75124" cy="200972"/>
              <a:chOff x="607130" y="3777729"/>
              <a:chExt cx="75124" cy="200972"/>
            </a:xfrm>
          </p:grpSpPr>
          <p:cxnSp>
            <p:nvCxnSpPr>
              <p:cNvPr id="115" name="85 Conector recto"/>
              <p:cNvCxnSpPr/>
              <p:nvPr/>
            </p:nvCxnSpPr>
            <p:spPr>
              <a:xfrm>
                <a:off x="646155" y="3818058"/>
                <a:ext cx="0" cy="154003"/>
              </a:xfrm>
              <a:prstGeom prst="line">
                <a:avLst/>
              </a:prstGeom>
              <a:ln w="3810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87 Conector recto"/>
              <p:cNvCxnSpPr/>
              <p:nvPr/>
            </p:nvCxnSpPr>
            <p:spPr>
              <a:xfrm>
                <a:off x="682254" y="3897701"/>
                <a:ext cx="0" cy="74360"/>
              </a:xfrm>
              <a:prstGeom prst="line">
                <a:avLst/>
              </a:prstGeom>
              <a:ln w="3810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93 Conector recto"/>
              <p:cNvCxnSpPr/>
              <p:nvPr/>
            </p:nvCxnSpPr>
            <p:spPr>
              <a:xfrm>
                <a:off x="607130" y="3777729"/>
                <a:ext cx="0" cy="200972"/>
              </a:xfrm>
              <a:prstGeom prst="line">
                <a:avLst/>
              </a:prstGeom>
              <a:ln w="3810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8" name="Grupo 127"/>
          <p:cNvGrpSpPr/>
          <p:nvPr/>
        </p:nvGrpSpPr>
        <p:grpSpPr>
          <a:xfrm>
            <a:off x="701709" y="1905788"/>
            <a:ext cx="3662062" cy="430887"/>
            <a:chOff x="366055" y="2522554"/>
            <a:chExt cx="3607628" cy="430887"/>
          </a:xfrm>
        </p:grpSpPr>
        <p:sp>
          <p:nvSpPr>
            <p:cNvPr id="129" name="Rectángulo 128"/>
            <p:cNvSpPr/>
            <p:nvPr/>
          </p:nvSpPr>
          <p:spPr>
            <a:xfrm>
              <a:off x="389972" y="2630032"/>
              <a:ext cx="3476684" cy="276130"/>
            </a:xfrm>
            <a:prstGeom prst="rect">
              <a:avLst/>
            </a:prstGeom>
            <a:solidFill>
              <a:srgbClr val="0000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30" name="Rectángulo 129"/>
            <p:cNvSpPr/>
            <p:nvPr/>
          </p:nvSpPr>
          <p:spPr>
            <a:xfrm>
              <a:off x="366055" y="2522554"/>
              <a:ext cx="360762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PE" sz="2200" i="1" dirty="0" smtClean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Seguimiento y ajuste continuo</a:t>
              </a:r>
              <a:endParaRPr lang="es-PE" sz="2200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5" name="Grupo 94"/>
          <p:cNvGrpSpPr/>
          <p:nvPr/>
        </p:nvGrpSpPr>
        <p:grpSpPr>
          <a:xfrm>
            <a:off x="8052077" y="2813013"/>
            <a:ext cx="3245187" cy="2085083"/>
            <a:chOff x="8052077" y="2813013"/>
            <a:chExt cx="3245187" cy="2085083"/>
          </a:xfrm>
        </p:grpSpPr>
        <p:sp>
          <p:nvSpPr>
            <p:cNvPr id="131" name="Rectángulo redondeado 130"/>
            <p:cNvSpPr/>
            <p:nvPr/>
          </p:nvSpPr>
          <p:spPr>
            <a:xfrm rot="10800000">
              <a:off x="8393022" y="2813013"/>
              <a:ext cx="1685043" cy="242982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32" name="Rectángulo redondeado 131"/>
            <p:cNvSpPr/>
            <p:nvPr/>
          </p:nvSpPr>
          <p:spPr>
            <a:xfrm rot="10800000">
              <a:off x="9253513" y="3169820"/>
              <a:ext cx="2043751" cy="242982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33" name="Rectángulo redondeado 132"/>
            <p:cNvSpPr/>
            <p:nvPr/>
          </p:nvSpPr>
          <p:spPr>
            <a:xfrm rot="10800000">
              <a:off x="8052078" y="3555850"/>
              <a:ext cx="1443311" cy="242982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34" name="Rectángulo redondeado 133"/>
            <p:cNvSpPr/>
            <p:nvPr/>
          </p:nvSpPr>
          <p:spPr>
            <a:xfrm rot="10800000">
              <a:off x="8052077" y="4298686"/>
              <a:ext cx="1062425" cy="242982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35" name="Rectángulo redondeado 134"/>
            <p:cNvSpPr/>
            <p:nvPr/>
          </p:nvSpPr>
          <p:spPr>
            <a:xfrm rot="10800000">
              <a:off x="8079587" y="4655114"/>
              <a:ext cx="1062425" cy="242982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9" name="Rectángulo 8"/>
          <p:cNvSpPr/>
          <p:nvPr/>
        </p:nvSpPr>
        <p:spPr>
          <a:xfrm>
            <a:off x="8021037" y="2763853"/>
            <a:ext cx="3350820" cy="2161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PE" dirty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es-PE" sz="2400" dirty="0">
                <a:solidFill>
                  <a:schemeClr val="tx1"/>
                </a:solidFill>
              </a:rPr>
              <a:t>Al </a:t>
            </a:r>
            <a:r>
              <a:rPr lang="es-PE" sz="2400" b="1" dirty="0">
                <a:solidFill>
                  <a:srgbClr val="00006C"/>
                </a:solidFill>
              </a:rPr>
              <a:t>final del año </a:t>
            </a:r>
            <a:r>
              <a:rPr lang="es-PE" sz="2400" dirty="0">
                <a:solidFill>
                  <a:schemeClr val="tx1"/>
                </a:solidFill>
              </a:rPr>
              <a:t>se tendrá que </a:t>
            </a:r>
            <a:r>
              <a:rPr lang="es-PE" sz="2400" b="1" dirty="0">
                <a:solidFill>
                  <a:srgbClr val="00006C"/>
                </a:solidFill>
              </a:rPr>
              <a:t>evaluar los resultados </a:t>
            </a:r>
            <a:r>
              <a:rPr lang="es-PE" sz="2400" dirty="0">
                <a:solidFill>
                  <a:schemeClr val="tx1"/>
                </a:solidFill>
              </a:rPr>
              <a:t>para saber qué prácticas se podrán </a:t>
            </a:r>
            <a:r>
              <a:rPr lang="es-PE" sz="2400" b="1" dirty="0">
                <a:solidFill>
                  <a:srgbClr val="00006C"/>
                </a:solidFill>
              </a:rPr>
              <a:t>replicar</a:t>
            </a:r>
            <a:r>
              <a:rPr lang="es-PE" sz="2400" dirty="0">
                <a:solidFill>
                  <a:srgbClr val="00006C"/>
                </a:solidFill>
              </a:rPr>
              <a:t> </a:t>
            </a:r>
            <a:r>
              <a:rPr lang="es-PE" sz="2400" dirty="0">
                <a:solidFill>
                  <a:schemeClr val="tx1"/>
                </a:solidFill>
              </a:rPr>
              <a:t>y cuáles deberán </a:t>
            </a:r>
            <a:r>
              <a:rPr lang="es-PE" sz="2400" b="1" dirty="0" smtClean="0">
                <a:solidFill>
                  <a:srgbClr val="00006C"/>
                </a:solidFill>
              </a:rPr>
              <a:t>cambiar</a:t>
            </a:r>
            <a:r>
              <a:rPr lang="es-PE" sz="2400" dirty="0" smtClean="0">
                <a:solidFill>
                  <a:schemeClr val="tx1"/>
                </a:solidFill>
              </a:rPr>
              <a:t>.</a:t>
            </a:r>
            <a:endParaRPr lang="es-PE" sz="24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38452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" y="-31018"/>
            <a:ext cx="12191999" cy="6861858"/>
            <a:chOff x="1" y="-31018"/>
            <a:chExt cx="12191999" cy="6861858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-31018"/>
              <a:ext cx="12191999" cy="6861858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65061" y="71748"/>
              <a:ext cx="1949621" cy="424692"/>
            </a:xfrm>
            <a:prstGeom prst="rect">
              <a:avLst/>
            </a:prstGeom>
          </p:spPr>
        </p:pic>
        <p:sp>
          <p:nvSpPr>
            <p:cNvPr id="13" name="CuadroTexto 12"/>
            <p:cNvSpPr txBox="1"/>
            <p:nvPr/>
          </p:nvSpPr>
          <p:spPr>
            <a:xfrm>
              <a:off x="230659" y="224590"/>
              <a:ext cx="46853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400" b="1" dirty="0" smtClean="0">
                  <a:solidFill>
                    <a:schemeClr val="bg1">
                      <a:lumMod val="50000"/>
                    </a:schemeClr>
                  </a:solidFill>
                  <a:latin typeface="Stag Book" panose="02000503060000020004" pitchFamily="50" charset="0"/>
                </a:rPr>
                <a:t>Etapa de Inducción  al cargo directivo - 2017</a:t>
              </a:r>
              <a:endParaRPr lang="es-PE" sz="1400" b="1" dirty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endParaRPr>
            </a:p>
          </p:txBody>
        </p:sp>
      </p:grpSp>
      <p:sp>
        <p:nvSpPr>
          <p:cNvPr id="5128" name="AutoShape 9" descr="Resultado de imagen para construccion participativ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PE" altLang="es-PE" sz="1800"/>
          </a:p>
        </p:txBody>
      </p:sp>
      <p:sp>
        <p:nvSpPr>
          <p:cNvPr id="7" name="Título 8"/>
          <p:cNvSpPr txBox="1">
            <a:spLocks/>
          </p:cNvSpPr>
          <p:nvPr/>
        </p:nvSpPr>
        <p:spPr bwMode="auto">
          <a:xfrm>
            <a:off x="2249488" y="1117243"/>
            <a:ext cx="7369175" cy="644687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normAutofit fontScale="975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defRPr/>
            </a:pPr>
            <a:r>
              <a:rPr lang="es-PE" sz="3200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Reajuste del PAT </a:t>
            </a:r>
            <a:endParaRPr lang="es-PE" sz="32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3" name="Flecha derecha 2"/>
          <p:cNvSpPr/>
          <p:nvPr/>
        </p:nvSpPr>
        <p:spPr>
          <a:xfrm>
            <a:off x="2094271" y="2222090"/>
            <a:ext cx="8137255" cy="3811446"/>
          </a:xfrm>
          <a:prstGeom prst="rightArrow">
            <a:avLst>
              <a:gd name="adj1" fmla="val 46266"/>
              <a:gd name="adj2" fmla="val 50000"/>
            </a:avLst>
          </a:prstGeom>
          <a:solidFill>
            <a:srgbClr val="00006C"/>
          </a:solidFill>
          <a:ln w="38100">
            <a:solidFill>
              <a:srgbClr val="0000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grpSp>
        <p:nvGrpSpPr>
          <p:cNvPr id="6" name="Grupo 5"/>
          <p:cNvGrpSpPr/>
          <p:nvPr/>
        </p:nvGrpSpPr>
        <p:grpSpPr>
          <a:xfrm>
            <a:off x="1527866" y="3438136"/>
            <a:ext cx="1988215" cy="1250059"/>
            <a:chOff x="524977" y="2367999"/>
            <a:chExt cx="1988215" cy="1250059"/>
          </a:xfrm>
        </p:grpSpPr>
        <p:sp>
          <p:nvSpPr>
            <p:cNvPr id="5" name="Rectángulo redondeado 4"/>
            <p:cNvSpPr/>
            <p:nvPr/>
          </p:nvSpPr>
          <p:spPr>
            <a:xfrm>
              <a:off x="524977" y="2367999"/>
              <a:ext cx="1889893" cy="1250059"/>
            </a:xfrm>
            <a:prstGeom prst="roundRect">
              <a:avLst/>
            </a:prstGeom>
            <a:solidFill>
              <a:srgbClr val="92D05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4" name="CuadroTexto 3"/>
            <p:cNvSpPr txBox="1"/>
            <p:nvPr/>
          </p:nvSpPr>
          <p:spPr>
            <a:xfrm>
              <a:off x="524977" y="2397233"/>
              <a:ext cx="198821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2400" dirty="0" smtClean="0"/>
                <a:t>Paso 1:</a:t>
              </a:r>
            </a:p>
            <a:p>
              <a:r>
                <a:rPr lang="es-PE" sz="2400" dirty="0" smtClean="0"/>
                <a:t>Actualizamos el diagnóstico</a:t>
              </a:r>
              <a:endParaRPr lang="es-PE" sz="2400" dirty="0"/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4167996" y="3467370"/>
            <a:ext cx="2360790" cy="1250059"/>
            <a:chOff x="524977" y="2367999"/>
            <a:chExt cx="2360790" cy="1250059"/>
          </a:xfrm>
        </p:grpSpPr>
        <p:sp>
          <p:nvSpPr>
            <p:cNvPr id="15" name="Rectángulo redondeado 14"/>
            <p:cNvSpPr/>
            <p:nvPr/>
          </p:nvSpPr>
          <p:spPr>
            <a:xfrm>
              <a:off x="524977" y="2367999"/>
              <a:ext cx="2360790" cy="125005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6" name="CuadroTexto 15"/>
            <p:cNvSpPr txBox="1"/>
            <p:nvPr/>
          </p:nvSpPr>
          <p:spPr>
            <a:xfrm>
              <a:off x="524977" y="2397233"/>
              <a:ext cx="236078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2400" dirty="0" smtClean="0"/>
                <a:t>Paso 2:</a:t>
              </a:r>
            </a:p>
            <a:p>
              <a:r>
                <a:rPr lang="es-PE" sz="2400" dirty="0" smtClean="0"/>
                <a:t>Reajustamos los objetivos y metas</a:t>
              </a:r>
              <a:endParaRPr lang="es-PE" sz="2400" dirty="0"/>
            </a:p>
          </p:txBody>
        </p:sp>
      </p:grpSp>
      <p:grpSp>
        <p:nvGrpSpPr>
          <p:cNvPr id="17" name="Grupo 16"/>
          <p:cNvGrpSpPr/>
          <p:nvPr/>
        </p:nvGrpSpPr>
        <p:grpSpPr>
          <a:xfrm>
            <a:off x="7369562" y="3467370"/>
            <a:ext cx="3632735" cy="1250059"/>
            <a:chOff x="524977" y="2367999"/>
            <a:chExt cx="2412008" cy="1250059"/>
          </a:xfrm>
        </p:grpSpPr>
        <p:sp>
          <p:nvSpPr>
            <p:cNvPr id="18" name="Rectángulo redondeado 17"/>
            <p:cNvSpPr/>
            <p:nvPr/>
          </p:nvSpPr>
          <p:spPr>
            <a:xfrm>
              <a:off x="524977" y="2367999"/>
              <a:ext cx="2360790" cy="1250059"/>
            </a:xfrm>
            <a:prstGeom prst="roundRect">
              <a:avLst/>
            </a:prstGeom>
            <a:solidFill>
              <a:srgbClr val="AA72D4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9" name="CuadroTexto 18"/>
            <p:cNvSpPr txBox="1"/>
            <p:nvPr/>
          </p:nvSpPr>
          <p:spPr>
            <a:xfrm>
              <a:off x="524977" y="2397233"/>
              <a:ext cx="241200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2400" dirty="0" smtClean="0"/>
                <a:t>Paso 3:</a:t>
              </a:r>
            </a:p>
            <a:p>
              <a:r>
                <a:rPr lang="es-PE" sz="2400" dirty="0" smtClean="0"/>
                <a:t>Replanteamos la planificación de actividades</a:t>
              </a:r>
              <a:endParaRPr lang="es-PE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7784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" y="-31018"/>
            <a:ext cx="12191999" cy="6861858"/>
            <a:chOff x="1" y="-31018"/>
            <a:chExt cx="12191999" cy="6861858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-31018"/>
              <a:ext cx="12191999" cy="6861858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65061" y="71748"/>
              <a:ext cx="1949621" cy="424692"/>
            </a:xfrm>
            <a:prstGeom prst="rect">
              <a:avLst/>
            </a:prstGeom>
          </p:spPr>
        </p:pic>
        <p:sp>
          <p:nvSpPr>
            <p:cNvPr id="13" name="CuadroTexto 12"/>
            <p:cNvSpPr txBox="1"/>
            <p:nvPr/>
          </p:nvSpPr>
          <p:spPr>
            <a:xfrm>
              <a:off x="230659" y="224590"/>
              <a:ext cx="46853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400" b="1" dirty="0" smtClean="0">
                  <a:solidFill>
                    <a:schemeClr val="bg1">
                      <a:lumMod val="50000"/>
                    </a:schemeClr>
                  </a:solidFill>
                  <a:latin typeface="Stag Book" panose="02000503060000020004" pitchFamily="50" charset="0"/>
                </a:rPr>
                <a:t>Etapa de Inducción  al cargo directivo - 2017</a:t>
              </a:r>
              <a:endParaRPr lang="es-PE" sz="1400" b="1" dirty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endParaRPr>
            </a:p>
          </p:txBody>
        </p:sp>
      </p:grpSp>
      <p:sp>
        <p:nvSpPr>
          <p:cNvPr id="10" name="Título 8"/>
          <p:cNvSpPr txBox="1">
            <a:spLocks/>
          </p:cNvSpPr>
          <p:nvPr/>
        </p:nvSpPr>
        <p:spPr bwMode="auto">
          <a:xfrm>
            <a:off x="1460626" y="2302775"/>
            <a:ext cx="9270750" cy="1716964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normAutofit fontScale="975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defRPr/>
            </a:pPr>
            <a:r>
              <a:rPr lang="es-PE" sz="3200" dirty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CONSISTENCIA ENTRE METAS-DIAGNÓSTICO Y ACTIVIDADES</a:t>
            </a:r>
          </a:p>
        </p:txBody>
      </p:sp>
      <p:sp>
        <p:nvSpPr>
          <p:cNvPr id="5128" name="AutoShape 9" descr="Resultado de imagen para construccion participativ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PE" altLang="es-PE" sz="1800"/>
          </a:p>
        </p:txBody>
      </p:sp>
    </p:spTree>
    <p:extLst>
      <p:ext uri="{BB962C8B-B14F-4D97-AF65-F5344CB8AC3E}">
        <p14:creationId xmlns:p14="http://schemas.microsoft.com/office/powerpoint/2010/main" val="284353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" y="-31018"/>
            <a:ext cx="12191999" cy="6861858"/>
            <a:chOff x="1" y="-31018"/>
            <a:chExt cx="12191999" cy="6861858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-31018"/>
              <a:ext cx="12191999" cy="6861858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65061" y="71748"/>
              <a:ext cx="1949621" cy="424692"/>
            </a:xfrm>
            <a:prstGeom prst="rect">
              <a:avLst/>
            </a:prstGeom>
          </p:spPr>
        </p:pic>
        <p:sp>
          <p:nvSpPr>
            <p:cNvPr id="13" name="CuadroTexto 12"/>
            <p:cNvSpPr txBox="1"/>
            <p:nvPr/>
          </p:nvSpPr>
          <p:spPr>
            <a:xfrm>
              <a:off x="230659" y="224590"/>
              <a:ext cx="46853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400" b="1" dirty="0" smtClean="0">
                  <a:solidFill>
                    <a:schemeClr val="bg1">
                      <a:lumMod val="50000"/>
                    </a:schemeClr>
                  </a:solidFill>
                  <a:latin typeface="Stag Book" panose="02000503060000020004" pitchFamily="50" charset="0"/>
                </a:rPr>
                <a:t>Etapa de Inducción  al cargo directivo - 2017</a:t>
              </a:r>
              <a:endParaRPr lang="es-PE" sz="1400" b="1" dirty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endParaRPr>
            </a:p>
          </p:txBody>
        </p:sp>
      </p:grpSp>
      <p:sp>
        <p:nvSpPr>
          <p:cNvPr id="5128" name="AutoShape 9" descr="Resultado de imagen para construccion participativ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PE" altLang="es-PE" sz="1800"/>
          </a:p>
        </p:txBody>
      </p:sp>
      <p:sp>
        <p:nvSpPr>
          <p:cNvPr id="7" name="Título 8"/>
          <p:cNvSpPr txBox="1">
            <a:spLocks/>
          </p:cNvSpPr>
          <p:nvPr/>
        </p:nvSpPr>
        <p:spPr bwMode="auto">
          <a:xfrm>
            <a:off x="1294644" y="1117243"/>
            <a:ext cx="9714367" cy="824431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lnSpc>
                <a:spcPct val="100000"/>
              </a:lnSpc>
              <a:defRPr/>
            </a:pPr>
            <a:r>
              <a:rPr lang="es-PE" sz="2900" dirty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¿Cómo establecer la consistencia entre actividades y diagnóstico? 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1376363" y="2224088"/>
            <a:ext cx="4600575" cy="3698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s-PE" sz="2200" dirty="0" smtClean="0"/>
              <a:t>El </a:t>
            </a:r>
            <a:r>
              <a:rPr lang="es-PE" sz="2200" dirty="0"/>
              <a:t>diagnóstico de la institución educativa, ha permitido responder a preguntas tales como:</a:t>
            </a:r>
          </a:p>
          <a:p>
            <a:pPr marL="342900" indent="-342900" algn="just">
              <a:buFont typeface="Wingdings" panose="05000000000000000000" pitchFamily="2" charset="2"/>
              <a:buChar char="§"/>
              <a:defRPr/>
            </a:pPr>
            <a:r>
              <a:rPr lang="es-PE" sz="2000" dirty="0"/>
              <a:t> ¿Logré mi meta el año anterior?</a:t>
            </a:r>
          </a:p>
          <a:p>
            <a:pPr algn="just">
              <a:defRPr/>
            </a:pPr>
            <a:endParaRPr lang="es-PE" sz="2000" dirty="0"/>
          </a:p>
          <a:p>
            <a:pPr marL="342900" indent="-342900" algn="just">
              <a:buFont typeface="Wingdings" panose="05000000000000000000" pitchFamily="2" charset="2"/>
              <a:buChar char="§"/>
              <a:defRPr/>
            </a:pPr>
            <a:r>
              <a:rPr lang="es-PE" sz="2000" dirty="0"/>
              <a:t> ¿Qué fortalezas tuve y qué aspectos críticos me impidieron realizarlas? </a:t>
            </a:r>
          </a:p>
          <a:p>
            <a:pPr algn="just">
              <a:defRPr/>
            </a:pPr>
            <a:endParaRPr lang="es-PE" sz="2000" dirty="0"/>
          </a:p>
          <a:p>
            <a:pPr marL="342900" indent="-342900" algn="just">
              <a:buFont typeface="Wingdings" panose="05000000000000000000" pitchFamily="2" charset="2"/>
              <a:buChar char="§"/>
              <a:defRPr/>
            </a:pPr>
            <a:r>
              <a:rPr lang="es-PE" sz="2000" dirty="0"/>
              <a:t>¿Qué alternativas de solución me pueden ayudar a resolver los factores críticos y aprovechar las fortalezas de la I.E.?  </a:t>
            </a:r>
          </a:p>
          <a:p>
            <a:pPr algn="ctr">
              <a:defRPr/>
            </a:pPr>
            <a:endParaRPr lang="es-PE" dirty="0"/>
          </a:p>
        </p:txBody>
      </p:sp>
      <p:grpSp>
        <p:nvGrpSpPr>
          <p:cNvPr id="37" name="Grupo 36"/>
          <p:cNvGrpSpPr/>
          <p:nvPr/>
        </p:nvGrpSpPr>
        <p:grpSpPr>
          <a:xfrm>
            <a:off x="7353300" y="3197007"/>
            <a:ext cx="3112127" cy="2440205"/>
            <a:chOff x="8219218" y="3527822"/>
            <a:chExt cx="3112127" cy="2440205"/>
          </a:xfrm>
        </p:grpSpPr>
        <p:sp>
          <p:nvSpPr>
            <p:cNvPr id="6" name="Forma libre 5"/>
            <p:cNvSpPr/>
            <p:nvPr/>
          </p:nvSpPr>
          <p:spPr>
            <a:xfrm>
              <a:off x="9547123" y="3559257"/>
              <a:ext cx="432619" cy="19685"/>
            </a:xfrm>
            <a:custGeom>
              <a:avLst/>
              <a:gdLst>
                <a:gd name="connsiteX0" fmla="*/ 432619 w 432619"/>
                <a:gd name="connsiteY0" fmla="*/ 20 h 19685"/>
                <a:gd name="connsiteX1" fmla="*/ 373625 w 432619"/>
                <a:gd name="connsiteY1" fmla="*/ 9853 h 19685"/>
                <a:gd name="connsiteX2" fmla="*/ 324464 w 432619"/>
                <a:gd name="connsiteY2" fmla="*/ 19685 h 19685"/>
                <a:gd name="connsiteX3" fmla="*/ 88490 w 432619"/>
                <a:gd name="connsiteY3" fmla="*/ 9853 h 19685"/>
                <a:gd name="connsiteX4" fmla="*/ 0 w 432619"/>
                <a:gd name="connsiteY4" fmla="*/ 20 h 19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2619" h="19685">
                  <a:moveTo>
                    <a:pt x="432619" y="20"/>
                  </a:moveTo>
                  <a:lnTo>
                    <a:pt x="373625" y="9853"/>
                  </a:lnTo>
                  <a:cubicBezTo>
                    <a:pt x="357183" y="12843"/>
                    <a:pt x="341176" y="19685"/>
                    <a:pt x="324464" y="19685"/>
                  </a:cubicBezTo>
                  <a:cubicBezTo>
                    <a:pt x="245738" y="19685"/>
                    <a:pt x="167148" y="13130"/>
                    <a:pt x="88490" y="9853"/>
                  </a:cubicBezTo>
                  <a:cubicBezTo>
                    <a:pt x="13175" y="-907"/>
                    <a:pt x="42839" y="20"/>
                    <a:pt x="0" y="20"/>
                  </a:cubicBezTo>
                </a:path>
              </a:pathLst>
            </a:custGeom>
            <a:noFill/>
            <a:ln w="5715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9" name="Forma libre 18"/>
            <p:cNvSpPr/>
            <p:nvPr/>
          </p:nvSpPr>
          <p:spPr>
            <a:xfrm rot="10612939">
              <a:off x="8868159" y="3527822"/>
              <a:ext cx="432619" cy="19685"/>
            </a:xfrm>
            <a:custGeom>
              <a:avLst/>
              <a:gdLst>
                <a:gd name="connsiteX0" fmla="*/ 432619 w 432619"/>
                <a:gd name="connsiteY0" fmla="*/ 20 h 19685"/>
                <a:gd name="connsiteX1" fmla="*/ 373625 w 432619"/>
                <a:gd name="connsiteY1" fmla="*/ 9853 h 19685"/>
                <a:gd name="connsiteX2" fmla="*/ 324464 w 432619"/>
                <a:gd name="connsiteY2" fmla="*/ 19685 h 19685"/>
                <a:gd name="connsiteX3" fmla="*/ 88490 w 432619"/>
                <a:gd name="connsiteY3" fmla="*/ 9853 h 19685"/>
                <a:gd name="connsiteX4" fmla="*/ 0 w 432619"/>
                <a:gd name="connsiteY4" fmla="*/ 20 h 19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2619" h="19685">
                  <a:moveTo>
                    <a:pt x="432619" y="20"/>
                  </a:moveTo>
                  <a:lnTo>
                    <a:pt x="373625" y="9853"/>
                  </a:lnTo>
                  <a:cubicBezTo>
                    <a:pt x="357183" y="12843"/>
                    <a:pt x="341176" y="19685"/>
                    <a:pt x="324464" y="19685"/>
                  </a:cubicBezTo>
                  <a:cubicBezTo>
                    <a:pt x="245738" y="19685"/>
                    <a:pt x="167148" y="13130"/>
                    <a:pt x="88490" y="9853"/>
                  </a:cubicBezTo>
                  <a:cubicBezTo>
                    <a:pt x="13175" y="-907"/>
                    <a:pt x="42839" y="20"/>
                    <a:pt x="0" y="20"/>
                  </a:cubicBezTo>
                </a:path>
              </a:pathLst>
            </a:custGeom>
            <a:noFill/>
            <a:ln w="5715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0" name="Forma libre 19"/>
            <p:cNvSpPr/>
            <p:nvPr/>
          </p:nvSpPr>
          <p:spPr>
            <a:xfrm rot="9202311">
              <a:off x="8332300" y="3674847"/>
              <a:ext cx="432619" cy="19685"/>
            </a:xfrm>
            <a:custGeom>
              <a:avLst/>
              <a:gdLst>
                <a:gd name="connsiteX0" fmla="*/ 432619 w 432619"/>
                <a:gd name="connsiteY0" fmla="*/ 20 h 19685"/>
                <a:gd name="connsiteX1" fmla="*/ 373625 w 432619"/>
                <a:gd name="connsiteY1" fmla="*/ 9853 h 19685"/>
                <a:gd name="connsiteX2" fmla="*/ 324464 w 432619"/>
                <a:gd name="connsiteY2" fmla="*/ 19685 h 19685"/>
                <a:gd name="connsiteX3" fmla="*/ 88490 w 432619"/>
                <a:gd name="connsiteY3" fmla="*/ 9853 h 19685"/>
                <a:gd name="connsiteX4" fmla="*/ 0 w 432619"/>
                <a:gd name="connsiteY4" fmla="*/ 20 h 19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2619" h="19685">
                  <a:moveTo>
                    <a:pt x="432619" y="20"/>
                  </a:moveTo>
                  <a:lnTo>
                    <a:pt x="373625" y="9853"/>
                  </a:lnTo>
                  <a:cubicBezTo>
                    <a:pt x="357183" y="12843"/>
                    <a:pt x="341176" y="19685"/>
                    <a:pt x="324464" y="19685"/>
                  </a:cubicBezTo>
                  <a:cubicBezTo>
                    <a:pt x="245738" y="19685"/>
                    <a:pt x="167148" y="13130"/>
                    <a:pt x="88490" y="9853"/>
                  </a:cubicBezTo>
                  <a:cubicBezTo>
                    <a:pt x="13175" y="-907"/>
                    <a:pt x="42839" y="20"/>
                    <a:pt x="0" y="20"/>
                  </a:cubicBezTo>
                </a:path>
              </a:pathLst>
            </a:custGeom>
            <a:noFill/>
            <a:ln w="5715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1" name="Forma libre 20"/>
            <p:cNvSpPr/>
            <p:nvPr/>
          </p:nvSpPr>
          <p:spPr>
            <a:xfrm rot="5800026">
              <a:off x="8012751" y="4063682"/>
              <a:ext cx="432619" cy="19685"/>
            </a:xfrm>
            <a:custGeom>
              <a:avLst/>
              <a:gdLst>
                <a:gd name="connsiteX0" fmla="*/ 432619 w 432619"/>
                <a:gd name="connsiteY0" fmla="*/ 20 h 19685"/>
                <a:gd name="connsiteX1" fmla="*/ 373625 w 432619"/>
                <a:gd name="connsiteY1" fmla="*/ 9853 h 19685"/>
                <a:gd name="connsiteX2" fmla="*/ 324464 w 432619"/>
                <a:gd name="connsiteY2" fmla="*/ 19685 h 19685"/>
                <a:gd name="connsiteX3" fmla="*/ 88490 w 432619"/>
                <a:gd name="connsiteY3" fmla="*/ 9853 h 19685"/>
                <a:gd name="connsiteX4" fmla="*/ 0 w 432619"/>
                <a:gd name="connsiteY4" fmla="*/ 20 h 19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2619" h="19685">
                  <a:moveTo>
                    <a:pt x="432619" y="20"/>
                  </a:moveTo>
                  <a:lnTo>
                    <a:pt x="373625" y="9853"/>
                  </a:lnTo>
                  <a:cubicBezTo>
                    <a:pt x="357183" y="12843"/>
                    <a:pt x="341176" y="19685"/>
                    <a:pt x="324464" y="19685"/>
                  </a:cubicBezTo>
                  <a:cubicBezTo>
                    <a:pt x="245738" y="19685"/>
                    <a:pt x="167148" y="13130"/>
                    <a:pt x="88490" y="9853"/>
                  </a:cubicBezTo>
                  <a:cubicBezTo>
                    <a:pt x="13175" y="-907"/>
                    <a:pt x="42839" y="20"/>
                    <a:pt x="0" y="20"/>
                  </a:cubicBezTo>
                </a:path>
              </a:pathLst>
            </a:custGeom>
            <a:noFill/>
            <a:ln w="5715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2" name="Forma libre 21"/>
            <p:cNvSpPr/>
            <p:nvPr/>
          </p:nvSpPr>
          <p:spPr>
            <a:xfrm rot="2797222">
              <a:off x="8176579" y="4557095"/>
              <a:ext cx="432619" cy="19685"/>
            </a:xfrm>
            <a:custGeom>
              <a:avLst/>
              <a:gdLst>
                <a:gd name="connsiteX0" fmla="*/ 432619 w 432619"/>
                <a:gd name="connsiteY0" fmla="*/ 20 h 19685"/>
                <a:gd name="connsiteX1" fmla="*/ 373625 w 432619"/>
                <a:gd name="connsiteY1" fmla="*/ 9853 h 19685"/>
                <a:gd name="connsiteX2" fmla="*/ 324464 w 432619"/>
                <a:gd name="connsiteY2" fmla="*/ 19685 h 19685"/>
                <a:gd name="connsiteX3" fmla="*/ 88490 w 432619"/>
                <a:gd name="connsiteY3" fmla="*/ 9853 h 19685"/>
                <a:gd name="connsiteX4" fmla="*/ 0 w 432619"/>
                <a:gd name="connsiteY4" fmla="*/ 20 h 19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2619" h="19685">
                  <a:moveTo>
                    <a:pt x="432619" y="20"/>
                  </a:moveTo>
                  <a:lnTo>
                    <a:pt x="373625" y="9853"/>
                  </a:lnTo>
                  <a:cubicBezTo>
                    <a:pt x="357183" y="12843"/>
                    <a:pt x="341176" y="19685"/>
                    <a:pt x="324464" y="19685"/>
                  </a:cubicBezTo>
                  <a:cubicBezTo>
                    <a:pt x="245738" y="19685"/>
                    <a:pt x="167148" y="13130"/>
                    <a:pt x="88490" y="9853"/>
                  </a:cubicBezTo>
                  <a:cubicBezTo>
                    <a:pt x="13175" y="-907"/>
                    <a:pt x="42839" y="20"/>
                    <a:pt x="0" y="20"/>
                  </a:cubicBezTo>
                </a:path>
              </a:pathLst>
            </a:custGeom>
            <a:noFill/>
            <a:ln w="5715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3" name="Forma libre 22"/>
            <p:cNvSpPr/>
            <p:nvPr/>
          </p:nvSpPr>
          <p:spPr>
            <a:xfrm rot="410830">
              <a:off x="8651631" y="4768067"/>
              <a:ext cx="432619" cy="19685"/>
            </a:xfrm>
            <a:custGeom>
              <a:avLst/>
              <a:gdLst>
                <a:gd name="connsiteX0" fmla="*/ 432619 w 432619"/>
                <a:gd name="connsiteY0" fmla="*/ 20 h 19685"/>
                <a:gd name="connsiteX1" fmla="*/ 373625 w 432619"/>
                <a:gd name="connsiteY1" fmla="*/ 9853 h 19685"/>
                <a:gd name="connsiteX2" fmla="*/ 324464 w 432619"/>
                <a:gd name="connsiteY2" fmla="*/ 19685 h 19685"/>
                <a:gd name="connsiteX3" fmla="*/ 88490 w 432619"/>
                <a:gd name="connsiteY3" fmla="*/ 9853 h 19685"/>
                <a:gd name="connsiteX4" fmla="*/ 0 w 432619"/>
                <a:gd name="connsiteY4" fmla="*/ 20 h 19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2619" h="19685">
                  <a:moveTo>
                    <a:pt x="432619" y="20"/>
                  </a:moveTo>
                  <a:lnTo>
                    <a:pt x="373625" y="9853"/>
                  </a:lnTo>
                  <a:cubicBezTo>
                    <a:pt x="357183" y="12843"/>
                    <a:pt x="341176" y="19685"/>
                    <a:pt x="324464" y="19685"/>
                  </a:cubicBezTo>
                  <a:cubicBezTo>
                    <a:pt x="245738" y="19685"/>
                    <a:pt x="167148" y="13130"/>
                    <a:pt x="88490" y="9853"/>
                  </a:cubicBezTo>
                  <a:cubicBezTo>
                    <a:pt x="13175" y="-907"/>
                    <a:pt x="42839" y="20"/>
                    <a:pt x="0" y="20"/>
                  </a:cubicBezTo>
                </a:path>
              </a:pathLst>
            </a:custGeom>
            <a:noFill/>
            <a:ln w="5715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4" name="Forma libre 23"/>
            <p:cNvSpPr/>
            <p:nvPr/>
          </p:nvSpPr>
          <p:spPr>
            <a:xfrm rot="10317119">
              <a:off x="9270747" y="4732504"/>
              <a:ext cx="432619" cy="19685"/>
            </a:xfrm>
            <a:custGeom>
              <a:avLst/>
              <a:gdLst>
                <a:gd name="connsiteX0" fmla="*/ 432619 w 432619"/>
                <a:gd name="connsiteY0" fmla="*/ 20 h 19685"/>
                <a:gd name="connsiteX1" fmla="*/ 373625 w 432619"/>
                <a:gd name="connsiteY1" fmla="*/ 9853 h 19685"/>
                <a:gd name="connsiteX2" fmla="*/ 324464 w 432619"/>
                <a:gd name="connsiteY2" fmla="*/ 19685 h 19685"/>
                <a:gd name="connsiteX3" fmla="*/ 88490 w 432619"/>
                <a:gd name="connsiteY3" fmla="*/ 9853 h 19685"/>
                <a:gd name="connsiteX4" fmla="*/ 0 w 432619"/>
                <a:gd name="connsiteY4" fmla="*/ 20 h 19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2619" h="19685">
                  <a:moveTo>
                    <a:pt x="432619" y="20"/>
                  </a:moveTo>
                  <a:lnTo>
                    <a:pt x="373625" y="9853"/>
                  </a:lnTo>
                  <a:cubicBezTo>
                    <a:pt x="357183" y="12843"/>
                    <a:pt x="341176" y="19685"/>
                    <a:pt x="324464" y="19685"/>
                  </a:cubicBezTo>
                  <a:cubicBezTo>
                    <a:pt x="245738" y="19685"/>
                    <a:pt x="167148" y="13130"/>
                    <a:pt x="88490" y="9853"/>
                  </a:cubicBezTo>
                  <a:cubicBezTo>
                    <a:pt x="13175" y="-907"/>
                    <a:pt x="42839" y="20"/>
                    <a:pt x="0" y="20"/>
                  </a:cubicBezTo>
                </a:path>
              </a:pathLst>
            </a:custGeom>
            <a:noFill/>
            <a:ln w="5715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5" name="Forma libre 24"/>
            <p:cNvSpPr/>
            <p:nvPr/>
          </p:nvSpPr>
          <p:spPr>
            <a:xfrm rot="11039000">
              <a:off x="9853204" y="4732503"/>
              <a:ext cx="432619" cy="19685"/>
            </a:xfrm>
            <a:custGeom>
              <a:avLst/>
              <a:gdLst>
                <a:gd name="connsiteX0" fmla="*/ 432619 w 432619"/>
                <a:gd name="connsiteY0" fmla="*/ 20 h 19685"/>
                <a:gd name="connsiteX1" fmla="*/ 373625 w 432619"/>
                <a:gd name="connsiteY1" fmla="*/ 9853 h 19685"/>
                <a:gd name="connsiteX2" fmla="*/ 324464 w 432619"/>
                <a:gd name="connsiteY2" fmla="*/ 19685 h 19685"/>
                <a:gd name="connsiteX3" fmla="*/ 88490 w 432619"/>
                <a:gd name="connsiteY3" fmla="*/ 9853 h 19685"/>
                <a:gd name="connsiteX4" fmla="*/ 0 w 432619"/>
                <a:gd name="connsiteY4" fmla="*/ 20 h 19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2619" h="19685">
                  <a:moveTo>
                    <a:pt x="432619" y="20"/>
                  </a:moveTo>
                  <a:lnTo>
                    <a:pt x="373625" y="9853"/>
                  </a:lnTo>
                  <a:cubicBezTo>
                    <a:pt x="357183" y="12843"/>
                    <a:pt x="341176" y="19685"/>
                    <a:pt x="324464" y="19685"/>
                  </a:cubicBezTo>
                  <a:cubicBezTo>
                    <a:pt x="245738" y="19685"/>
                    <a:pt x="167148" y="13130"/>
                    <a:pt x="88490" y="9853"/>
                  </a:cubicBezTo>
                  <a:cubicBezTo>
                    <a:pt x="13175" y="-907"/>
                    <a:pt x="42839" y="20"/>
                    <a:pt x="0" y="20"/>
                  </a:cubicBezTo>
                </a:path>
              </a:pathLst>
            </a:custGeom>
            <a:noFill/>
            <a:ln w="5715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6" name="Forma libre 25"/>
            <p:cNvSpPr/>
            <p:nvPr/>
          </p:nvSpPr>
          <p:spPr>
            <a:xfrm rot="11898844">
              <a:off x="10410923" y="4880943"/>
              <a:ext cx="432619" cy="19685"/>
            </a:xfrm>
            <a:custGeom>
              <a:avLst/>
              <a:gdLst>
                <a:gd name="connsiteX0" fmla="*/ 432619 w 432619"/>
                <a:gd name="connsiteY0" fmla="*/ 20 h 19685"/>
                <a:gd name="connsiteX1" fmla="*/ 373625 w 432619"/>
                <a:gd name="connsiteY1" fmla="*/ 9853 h 19685"/>
                <a:gd name="connsiteX2" fmla="*/ 324464 w 432619"/>
                <a:gd name="connsiteY2" fmla="*/ 19685 h 19685"/>
                <a:gd name="connsiteX3" fmla="*/ 88490 w 432619"/>
                <a:gd name="connsiteY3" fmla="*/ 9853 h 19685"/>
                <a:gd name="connsiteX4" fmla="*/ 0 w 432619"/>
                <a:gd name="connsiteY4" fmla="*/ 20 h 19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2619" h="19685">
                  <a:moveTo>
                    <a:pt x="432619" y="20"/>
                  </a:moveTo>
                  <a:lnTo>
                    <a:pt x="373625" y="9853"/>
                  </a:lnTo>
                  <a:cubicBezTo>
                    <a:pt x="357183" y="12843"/>
                    <a:pt x="341176" y="19685"/>
                    <a:pt x="324464" y="19685"/>
                  </a:cubicBezTo>
                  <a:cubicBezTo>
                    <a:pt x="245738" y="19685"/>
                    <a:pt x="167148" y="13130"/>
                    <a:pt x="88490" y="9853"/>
                  </a:cubicBezTo>
                  <a:cubicBezTo>
                    <a:pt x="13175" y="-907"/>
                    <a:pt x="42839" y="20"/>
                    <a:pt x="0" y="20"/>
                  </a:cubicBezTo>
                </a:path>
              </a:pathLst>
            </a:custGeom>
            <a:noFill/>
            <a:ln w="5715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7" name="Forma libre 26"/>
            <p:cNvSpPr/>
            <p:nvPr/>
          </p:nvSpPr>
          <p:spPr>
            <a:xfrm rot="13116650">
              <a:off x="10898726" y="5193168"/>
              <a:ext cx="432619" cy="19685"/>
            </a:xfrm>
            <a:custGeom>
              <a:avLst/>
              <a:gdLst>
                <a:gd name="connsiteX0" fmla="*/ 432619 w 432619"/>
                <a:gd name="connsiteY0" fmla="*/ 20 h 19685"/>
                <a:gd name="connsiteX1" fmla="*/ 373625 w 432619"/>
                <a:gd name="connsiteY1" fmla="*/ 9853 h 19685"/>
                <a:gd name="connsiteX2" fmla="*/ 324464 w 432619"/>
                <a:gd name="connsiteY2" fmla="*/ 19685 h 19685"/>
                <a:gd name="connsiteX3" fmla="*/ 88490 w 432619"/>
                <a:gd name="connsiteY3" fmla="*/ 9853 h 19685"/>
                <a:gd name="connsiteX4" fmla="*/ 0 w 432619"/>
                <a:gd name="connsiteY4" fmla="*/ 20 h 19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2619" h="19685">
                  <a:moveTo>
                    <a:pt x="432619" y="20"/>
                  </a:moveTo>
                  <a:lnTo>
                    <a:pt x="373625" y="9853"/>
                  </a:lnTo>
                  <a:cubicBezTo>
                    <a:pt x="357183" y="12843"/>
                    <a:pt x="341176" y="19685"/>
                    <a:pt x="324464" y="19685"/>
                  </a:cubicBezTo>
                  <a:cubicBezTo>
                    <a:pt x="245738" y="19685"/>
                    <a:pt x="167148" y="13130"/>
                    <a:pt x="88490" y="9853"/>
                  </a:cubicBezTo>
                  <a:cubicBezTo>
                    <a:pt x="13175" y="-907"/>
                    <a:pt x="42839" y="20"/>
                    <a:pt x="0" y="20"/>
                  </a:cubicBezTo>
                </a:path>
              </a:pathLst>
            </a:custGeom>
            <a:noFill/>
            <a:ln w="5715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8" name="Forma libre 27"/>
            <p:cNvSpPr/>
            <p:nvPr/>
          </p:nvSpPr>
          <p:spPr>
            <a:xfrm rot="17185037">
              <a:off x="11086380" y="5648535"/>
              <a:ext cx="432619" cy="45719"/>
            </a:xfrm>
            <a:custGeom>
              <a:avLst/>
              <a:gdLst>
                <a:gd name="connsiteX0" fmla="*/ 432619 w 432619"/>
                <a:gd name="connsiteY0" fmla="*/ 20 h 19685"/>
                <a:gd name="connsiteX1" fmla="*/ 373625 w 432619"/>
                <a:gd name="connsiteY1" fmla="*/ 9853 h 19685"/>
                <a:gd name="connsiteX2" fmla="*/ 324464 w 432619"/>
                <a:gd name="connsiteY2" fmla="*/ 19685 h 19685"/>
                <a:gd name="connsiteX3" fmla="*/ 88490 w 432619"/>
                <a:gd name="connsiteY3" fmla="*/ 9853 h 19685"/>
                <a:gd name="connsiteX4" fmla="*/ 0 w 432619"/>
                <a:gd name="connsiteY4" fmla="*/ 20 h 19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2619" h="19685">
                  <a:moveTo>
                    <a:pt x="432619" y="20"/>
                  </a:moveTo>
                  <a:lnTo>
                    <a:pt x="373625" y="9853"/>
                  </a:lnTo>
                  <a:cubicBezTo>
                    <a:pt x="357183" y="12843"/>
                    <a:pt x="341176" y="19685"/>
                    <a:pt x="324464" y="19685"/>
                  </a:cubicBezTo>
                  <a:cubicBezTo>
                    <a:pt x="245738" y="19685"/>
                    <a:pt x="167148" y="13130"/>
                    <a:pt x="88490" y="9853"/>
                  </a:cubicBezTo>
                  <a:cubicBezTo>
                    <a:pt x="13175" y="-907"/>
                    <a:pt x="42839" y="20"/>
                    <a:pt x="0" y="20"/>
                  </a:cubicBezTo>
                </a:path>
              </a:pathLst>
            </a:custGeom>
            <a:noFill/>
            <a:ln w="5715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9" name="Forma libre 28"/>
            <p:cNvSpPr/>
            <p:nvPr/>
          </p:nvSpPr>
          <p:spPr>
            <a:xfrm>
              <a:off x="10723559" y="5948342"/>
              <a:ext cx="432619" cy="19685"/>
            </a:xfrm>
            <a:custGeom>
              <a:avLst/>
              <a:gdLst>
                <a:gd name="connsiteX0" fmla="*/ 432619 w 432619"/>
                <a:gd name="connsiteY0" fmla="*/ 20 h 19685"/>
                <a:gd name="connsiteX1" fmla="*/ 373625 w 432619"/>
                <a:gd name="connsiteY1" fmla="*/ 9853 h 19685"/>
                <a:gd name="connsiteX2" fmla="*/ 324464 w 432619"/>
                <a:gd name="connsiteY2" fmla="*/ 19685 h 19685"/>
                <a:gd name="connsiteX3" fmla="*/ 88490 w 432619"/>
                <a:gd name="connsiteY3" fmla="*/ 9853 h 19685"/>
                <a:gd name="connsiteX4" fmla="*/ 0 w 432619"/>
                <a:gd name="connsiteY4" fmla="*/ 20 h 19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2619" h="19685">
                  <a:moveTo>
                    <a:pt x="432619" y="20"/>
                  </a:moveTo>
                  <a:lnTo>
                    <a:pt x="373625" y="9853"/>
                  </a:lnTo>
                  <a:cubicBezTo>
                    <a:pt x="357183" y="12843"/>
                    <a:pt x="341176" y="19685"/>
                    <a:pt x="324464" y="19685"/>
                  </a:cubicBezTo>
                  <a:cubicBezTo>
                    <a:pt x="245738" y="19685"/>
                    <a:pt x="167148" y="13130"/>
                    <a:pt x="88490" y="9853"/>
                  </a:cubicBezTo>
                  <a:cubicBezTo>
                    <a:pt x="13175" y="-907"/>
                    <a:pt x="42839" y="20"/>
                    <a:pt x="0" y="20"/>
                  </a:cubicBezTo>
                </a:path>
              </a:pathLst>
            </a:custGeom>
            <a:noFill/>
            <a:ln w="5715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30" name="Forma libre 29"/>
            <p:cNvSpPr/>
            <p:nvPr/>
          </p:nvSpPr>
          <p:spPr>
            <a:xfrm rot="868344">
              <a:off x="10194135" y="5873644"/>
              <a:ext cx="432619" cy="19685"/>
            </a:xfrm>
            <a:custGeom>
              <a:avLst/>
              <a:gdLst>
                <a:gd name="connsiteX0" fmla="*/ 432619 w 432619"/>
                <a:gd name="connsiteY0" fmla="*/ 20 h 19685"/>
                <a:gd name="connsiteX1" fmla="*/ 373625 w 432619"/>
                <a:gd name="connsiteY1" fmla="*/ 9853 h 19685"/>
                <a:gd name="connsiteX2" fmla="*/ 324464 w 432619"/>
                <a:gd name="connsiteY2" fmla="*/ 19685 h 19685"/>
                <a:gd name="connsiteX3" fmla="*/ 88490 w 432619"/>
                <a:gd name="connsiteY3" fmla="*/ 9853 h 19685"/>
                <a:gd name="connsiteX4" fmla="*/ 0 w 432619"/>
                <a:gd name="connsiteY4" fmla="*/ 20 h 19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2619" h="19685">
                  <a:moveTo>
                    <a:pt x="432619" y="20"/>
                  </a:moveTo>
                  <a:lnTo>
                    <a:pt x="373625" y="9853"/>
                  </a:lnTo>
                  <a:cubicBezTo>
                    <a:pt x="357183" y="12843"/>
                    <a:pt x="341176" y="19685"/>
                    <a:pt x="324464" y="19685"/>
                  </a:cubicBezTo>
                  <a:cubicBezTo>
                    <a:pt x="245738" y="19685"/>
                    <a:pt x="167148" y="13130"/>
                    <a:pt x="88490" y="9853"/>
                  </a:cubicBezTo>
                  <a:cubicBezTo>
                    <a:pt x="13175" y="-907"/>
                    <a:pt x="42839" y="20"/>
                    <a:pt x="0" y="20"/>
                  </a:cubicBezTo>
                </a:path>
              </a:pathLst>
            </a:custGeom>
            <a:noFill/>
            <a:ln w="5715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8945984" y="4880208"/>
            <a:ext cx="452337" cy="452337"/>
            <a:chOff x="638248" y="3029777"/>
            <a:chExt cx="452337" cy="452337"/>
          </a:xfrm>
        </p:grpSpPr>
        <p:sp>
          <p:nvSpPr>
            <p:cNvPr id="31" name="Lágrima 15"/>
            <p:cNvSpPr/>
            <p:nvPr/>
          </p:nvSpPr>
          <p:spPr>
            <a:xfrm rot="8098483">
              <a:off x="638248" y="3029777"/>
              <a:ext cx="452337" cy="452337"/>
            </a:xfrm>
            <a:custGeom>
              <a:avLst/>
              <a:gdLst>
                <a:gd name="connsiteX0" fmla="*/ 0 w 800451"/>
                <a:gd name="connsiteY0" fmla="*/ 400226 h 800451"/>
                <a:gd name="connsiteX1" fmla="*/ 400226 w 800451"/>
                <a:gd name="connsiteY1" fmla="*/ 0 h 800451"/>
                <a:gd name="connsiteX2" fmla="*/ 800451 w 800451"/>
                <a:gd name="connsiteY2" fmla="*/ 0 h 800451"/>
                <a:gd name="connsiteX3" fmla="*/ 800451 w 800451"/>
                <a:gd name="connsiteY3" fmla="*/ 400226 h 800451"/>
                <a:gd name="connsiteX4" fmla="*/ 400225 w 800451"/>
                <a:gd name="connsiteY4" fmla="*/ 800452 h 800451"/>
                <a:gd name="connsiteX5" fmla="*/ -1 w 800451"/>
                <a:gd name="connsiteY5" fmla="*/ 400226 h 800451"/>
                <a:gd name="connsiteX6" fmla="*/ 0 w 800451"/>
                <a:gd name="connsiteY6" fmla="*/ 400226 h 800451"/>
                <a:gd name="connsiteX0" fmla="*/ 1 w 800452"/>
                <a:gd name="connsiteY0" fmla="*/ 400226 h 800452"/>
                <a:gd name="connsiteX1" fmla="*/ 467549 w 800452"/>
                <a:gd name="connsiteY1" fmla="*/ 67382 h 800452"/>
                <a:gd name="connsiteX2" fmla="*/ 800452 w 800452"/>
                <a:gd name="connsiteY2" fmla="*/ 0 h 800452"/>
                <a:gd name="connsiteX3" fmla="*/ 800452 w 800452"/>
                <a:gd name="connsiteY3" fmla="*/ 400226 h 800452"/>
                <a:gd name="connsiteX4" fmla="*/ 400226 w 800452"/>
                <a:gd name="connsiteY4" fmla="*/ 800452 h 800452"/>
                <a:gd name="connsiteX5" fmla="*/ 0 w 800452"/>
                <a:gd name="connsiteY5" fmla="*/ 400226 h 800452"/>
                <a:gd name="connsiteX6" fmla="*/ 1 w 800452"/>
                <a:gd name="connsiteY6" fmla="*/ 400226 h 800452"/>
                <a:gd name="connsiteX0" fmla="*/ 1 w 800452"/>
                <a:gd name="connsiteY0" fmla="*/ 400226 h 800452"/>
                <a:gd name="connsiteX1" fmla="*/ 467549 w 800452"/>
                <a:gd name="connsiteY1" fmla="*/ 67382 h 800452"/>
                <a:gd name="connsiteX2" fmla="*/ 800452 w 800452"/>
                <a:gd name="connsiteY2" fmla="*/ 0 h 800452"/>
                <a:gd name="connsiteX3" fmla="*/ 739856 w 800452"/>
                <a:gd name="connsiteY3" fmla="*/ 353053 h 800452"/>
                <a:gd name="connsiteX4" fmla="*/ 400226 w 800452"/>
                <a:gd name="connsiteY4" fmla="*/ 800452 h 800452"/>
                <a:gd name="connsiteX5" fmla="*/ 0 w 800452"/>
                <a:gd name="connsiteY5" fmla="*/ 400226 h 800452"/>
                <a:gd name="connsiteX6" fmla="*/ 1 w 800452"/>
                <a:gd name="connsiteY6" fmla="*/ 400226 h 800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452" h="800452">
                  <a:moveTo>
                    <a:pt x="1" y="400226"/>
                  </a:moveTo>
                  <a:cubicBezTo>
                    <a:pt x="1" y="179187"/>
                    <a:pt x="246510" y="67382"/>
                    <a:pt x="467549" y="67382"/>
                  </a:cubicBezTo>
                  <a:lnTo>
                    <a:pt x="800452" y="0"/>
                  </a:lnTo>
                  <a:lnTo>
                    <a:pt x="739856" y="353053"/>
                  </a:lnTo>
                  <a:cubicBezTo>
                    <a:pt x="739856" y="574092"/>
                    <a:pt x="621265" y="800452"/>
                    <a:pt x="400226" y="800452"/>
                  </a:cubicBezTo>
                  <a:cubicBezTo>
                    <a:pt x="179187" y="800452"/>
                    <a:pt x="0" y="621265"/>
                    <a:pt x="0" y="400226"/>
                  </a:cubicBezTo>
                  <a:lnTo>
                    <a:pt x="1" y="400226"/>
                  </a:lnTo>
                  <a:close/>
                </a:path>
              </a:pathLst>
            </a:custGeom>
            <a:noFill/>
            <a:ln w="1905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32" name="123 Elipse"/>
            <p:cNvSpPr/>
            <p:nvPr/>
          </p:nvSpPr>
          <p:spPr>
            <a:xfrm>
              <a:off x="722937" y="3075292"/>
              <a:ext cx="273306" cy="261634"/>
            </a:xfrm>
            <a:prstGeom prst="ellipse">
              <a:avLst/>
            </a:prstGeom>
            <a:solidFill>
              <a:srgbClr val="00006C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33" name="Grupo 32"/>
          <p:cNvGrpSpPr/>
          <p:nvPr/>
        </p:nvGrpSpPr>
        <p:grpSpPr>
          <a:xfrm>
            <a:off x="9113824" y="2629153"/>
            <a:ext cx="452337" cy="452337"/>
            <a:chOff x="10598141" y="2673436"/>
            <a:chExt cx="452337" cy="452337"/>
          </a:xfrm>
        </p:grpSpPr>
        <p:grpSp>
          <p:nvGrpSpPr>
            <p:cNvPr id="34" name="Grupo 33"/>
            <p:cNvGrpSpPr/>
            <p:nvPr/>
          </p:nvGrpSpPr>
          <p:grpSpPr>
            <a:xfrm>
              <a:off x="10598141" y="2673436"/>
              <a:ext cx="452337" cy="452337"/>
              <a:chOff x="638248" y="3029777"/>
              <a:chExt cx="452337" cy="452337"/>
            </a:xfrm>
          </p:grpSpPr>
          <p:sp>
            <p:nvSpPr>
              <p:cNvPr id="35" name="Lágrima 15"/>
              <p:cNvSpPr/>
              <p:nvPr/>
            </p:nvSpPr>
            <p:spPr>
              <a:xfrm rot="8098483">
                <a:off x="638248" y="3029777"/>
                <a:ext cx="452337" cy="452337"/>
              </a:xfrm>
              <a:custGeom>
                <a:avLst/>
                <a:gdLst>
                  <a:gd name="connsiteX0" fmla="*/ 0 w 800451"/>
                  <a:gd name="connsiteY0" fmla="*/ 400226 h 800451"/>
                  <a:gd name="connsiteX1" fmla="*/ 400226 w 800451"/>
                  <a:gd name="connsiteY1" fmla="*/ 0 h 800451"/>
                  <a:gd name="connsiteX2" fmla="*/ 800451 w 800451"/>
                  <a:gd name="connsiteY2" fmla="*/ 0 h 800451"/>
                  <a:gd name="connsiteX3" fmla="*/ 800451 w 800451"/>
                  <a:gd name="connsiteY3" fmla="*/ 400226 h 800451"/>
                  <a:gd name="connsiteX4" fmla="*/ 400225 w 800451"/>
                  <a:gd name="connsiteY4" fmla="*/ 800452 h 800451"/>
                  <a:gd name="connsiteX5" fmla="*/ -1 w 800451"/>
                  <a:gd name="connsiteY5" fmla="*/ 400226 h 800451"/>
                  <a:gd name="connsiteX6" fmla="*/ 0 w 800451"/>
                  <a:gd name="connsiteY6" fmla="*/ 400226 h 800451"/>
                  <a:gd name="connsiteX0" fmla="*/ 1 w 800452"/>
                  <a:gd name="connsiteY0" fmla="*/ 400226 h 800452"/>
                  <a:gd name="connsiteX1" fmla="*/ 467549 w 800452"/>
                  <a:gd name="connsiteY1" fmla="*/ 67382 h 800452"/>
                  <a:gd name="connsiteX2" fmla="*/ 800452 w 800452"/>
                  <a:gd name="connsiteY2" fmla="*/ 0 h 800452"/>
                  <a:gd name="connsiteX3" fmla="*/ 800452 w 800452"/>
                  <a:gd name="connsiteY3" fmla="*/ 400226 h 800452"/>
                  <a:gd name="connsiteX4" fmla="*/ 400226 w 800452"/>
                  <a:gd name="connsiteY4" fmla="*/ 800452 h 800452"/>
                  <a:gd name="connsiteX5" fmla="*/ 0 w 800452"/>
                  <a:gd name="connsiteY5" fmla="*/ 400226 h 800452"/>
                  <a:gd name="connsiteX6" fmla="*/ 1 w 800452"/>
                  <a:gd name="connsiteY6" fmla="*/ 400226 h 800452"/>
                  <a:gd name="connsiteX0" fmla="*/ 1 w 800452"/>
                  <a:gd name="connsiteY0" fmla="*/ 400226 h 800452"/>
                  <a:gd name="connsiteX1" fmla="*/ 467549 w 800452"/>
                  <a:gd name="connsiteY1" fmla="*/ 67382 h 800452"/>
                  <a:gd name="connsiteX2" fmla="*/ 800452 w 800452"/>
                  <a:gd name="connsiteY2" fmla="*/ 0 h 800452"/>
                  <a:gd name="connsiteX3" fmla="*/ 739856 w 800452"/>
                  <a:gd name="connsiteY3" fmla="*/ 353053 h 800452"/>
                  <a:gd name="connsiteX4" fmla="*/ 400226 w 800452"/>
                  <a:gd name="connsiteY4" fmla="*/ 800452 h 800452"/>
                  <a:gd name="connsiteX5" fmla="*/ 0 w 800452"/>
                  <a:gd name="connsiteY5" fmla="*/ 400226 h 800452"/>
                  <a:gd name="connsiteX6" fmla="*/ 1 w 800452"/>
                  <a:gd name="connsiteY6" fmla="*/ 400226 h 8004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00452" h="800452">
                    <a:moveTo>
                      <a:pt x="1" y="400226"/>
                    </a:moveTo>
                    <a:cubicBezTo>
                      <a:pt x="1" y="179187"/>
                      <a:pt x="246510" y="67382"/>
                      <a:pt x="467549" y="67382"/>
                    </a:cubicBezTo>
                    <a:lnTo>
                      <a:pt x="800452" y="0"/>
                    </a:lnTo>
                    <a:lnTo>
                      <a:pt x="739856" y="353053"/>
                    </a:lnTo>
                    <a:cubicBezTo>
                      <a:pt x="739856" y="574092"/>
                      <a:pt x="621265" y="800452"/>
                      <a:pt x="400226" y="800452"/>
                    </a:cubicBezTo>
                    <a:cubicBezTo>
                      <a:pt x="179187" y="800452"/>
                      <a:pt x="0" y="621265"/>
                      <a:pt x="0" y="400226"/>
                    </a:cubicBezTo>
                    <a:lnTo>
                      <a:pt x="1" y="400226"/>
                    </a:lnTo>
                    <a:close/>
                  </a:path>
                </a:pathLst>
              </a:custGeom>
              <a:noFill/>
              <a:ln w="19050">
                <a:solidFill>
                  <a:srgbClr val="0000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36" name="123 Elipse"/>
              <p:cNvSpPr/>
              <p:nvPr/>
            </p:nvSpPr>
            <p:spPr>
              <a:xfrm>
                <a:off x="722937" y="3075292"/>
                <a:ext cx="273306" cy="261634"/>
              </a:xfrm>
              <a:prstGeom prst="ellipse">
                <a:avLst/>
              </a:prstGeom>
              <a:solidFill>
                <a:srgbClr val="00006C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</p:grpSp>
        <p:sp>
          <p:nvSpPr>
            <p:cNvPr id="3" name="Estrella de 5 puntas 2"/>
            <p:cNvSpPr/>
            <p:nvPr/>
          </p:nvSpPr>
          <p:spPr>
            <a:xfrm>
              <a:off x="10723810" y="2728783"/>
              <a:ext cx="195333" cy="195333"/>
            </a:xfrm>
            <a:prstGeom prst="star5">
              <a:avLst>
                <a:gd name="adj" fmla="val 28328"/>
                <a:gd name="hf" fmla="val 105146"/>
                <a:gd name="vf" fmla="val 110557"/>
              </a:avLst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</p:spTree>
    <p:extLst>
      <p:ext uri="{BB962C8B-B14F-4D97-AF65-F5344CB8AC3E}">
        <p14:creationId xmlns:p14="http://schemas.microsoft.com/office/powerpoint/2010/main" val="101857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" y="-31018"/>
            <a:ext cx="12191999" cy="6861858"/>
            <a:chOff x="1" y="-31018"/>
            <a:chExt cx="12191999" cy="6861858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-31018"/>
              <a:ext cx="12191999" cy="6861858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65061" y="71748"/>
              <a:ext cx="1949621" cy="424692"/>
            </a:xfrm>
            <a:prstGeom prst="rect">
              <a:avLst/>
            </a:prstGeom>
          </p:spPr>
        </p:pic>
        <p:sp>
          <p:nvSpPr>
            <p:cNvPr id="13" name="CuadroTexto 12"/>
            <p:cNvSpPr txBox="1"/>
            <p:nvPr/>
          </p:nvSpPr>
          <p:spPr>
            <a:xfrm>
              <a:off x="230659" y="224590"/>
              <a:ext cx="46853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400" b="1" dirty="0" smtClean="0">
                  <a:solidFill>
                    <a:schemeClr val="bg1">
                      <a:lumMod val="50000"/>
                    </a:schemeClr>
                  </a:solidFill>
                  <a:latin typeface="Stag Book" panose="02000503060000020004" pitchFamily="50" charset="0"/>
                </a:rPr>
                <a:t>Etapa de Inducción  al cargo directivo - 2017</a:t>
              </a:r>
              <a:endParaRPr lang="es-PE" sz="1400" b="1" dirty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endParaRPr>
            </a:p>
          </p:txBody>
        </p:sp>
      </p:grpSp>
      <p:sp>
        <p:nvSpPr>
          <p:cNvPr id="5128" name="AutoShape 9" descr="Resultado de imagen para construccion participativ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PE" altLang="es-PE" sz="1800"/>
          </a:p>
        </p:txBody>
      </p:sp>
      <p:sp>
        <p:nvSpPr>
          <p:cNvPr id="14" name="Título 8"/>
          <p:cNvSpPr txBox="1">
            <a:spLocks/>
          </p:cNvSpPr>
          <p:nvPr/>
        </p:nvSpPr>
        <p:spPr bwMode="auto">
          <a:xfrm>
            <a:off x="1846910" y="1117245"/>
            <a:ext cx="8528363" cy="644685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defRPr/>
            </a:pPr>
            <a:r>
              <a:rPr lang="es-PE" sz="2900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Consistencia </a:t>
            </a:r>
            <a:r>
              <a:rPr lang="es-PE" sz="2900" dirty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entre actividades y diagnóstico</a:t>
            </a:r>
          </a:p>
        </p:txBody>
      </p:sp>
      <p:grpSp>
        <p:nvGrpSpPr>
          <p:cNvPr id="19" name="Grupo 18"/>
          <p:cNvGrpSpPr/>
          <p:nvPr/>
        </p:nvGrpSpPr>
        <p:grpSpPr>
          <a:xfrm>
            <a:off x="1012890" y="2944892"/>
            <a:ext cx="309592" cy="553998"/>
            <a:chOff x="-2821495" y="1683784"/>
            <a:chExt cx="385010" cy="688955"/>
          </a:xfrm>
        </p:grpSpPr>
        <p:sp>
          <p:nvSpPr>
            <p:cNvPr id="20" name="Elipse 19"/>
            <p:cNvSpPr/>
            <p:nvPr/>
          </p:nvSpPr>
          <p:spPr>
            <a:xfrm>
              <a:off x="-2743200" y="1785236"/>
              <a:ext cx="300237" cy="300237"/>
            </a:xfrm>
            <a:prstGeom prst="ellipse">
              <a:avLst/>
            </a:prstGeom>
            <a:noFill/>
            <a:ln w="1905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s</a:t>
              </a:r>
              <a:endParaRPr lang="es-PE" dirty="0"/>
            </a:p>
          </p:txBody>
        </p:sp>
        <p:sp>
          <p:nvSpPr>
            <p:cNvPr id="21" name="CuadroTexto 20"/>
            <p:cNvSpPr txBox="1"/>
            <p:nvPr/>
          </p:nvSpPr>
          <p:spPr>
            <a:xfrm>
              <a:off x="-2821495" y="1683784"/>
              <a:ext cx="385010" cy="68895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PE" sz="3000" dirty="0" smtClean="0">
                  <a:solidFill>
                    <a:srgbClr val="00006C"/>
                  </a:solidFill>
                </a:rPr>
                <a:t>*</a:t>
              </a:r>
              <a:endParaRPr lang="es-PE" sz="3000" dirty="0">
                <a:solidFill>
                  <a:srgbClr val="00006C"/>
                </a:solidFill>
              </a:endParaRPr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1007681" y="4358325"/>
            <a:ext cx="309592" cy="553998"/>
            <a:chOff x="-2821495" y="1683784"/>
            <a:chExt cx="385010" cy="688955"/>
          </a:xfrm>
        </p:grpSpPr>
        <p:sp>
          <p:nvSpPr>
            <p:cNvPr id="23" name="Elipse 22"/>
            <p:cNvSpPr/>
            <p:nvPr/>
          </p:nvSpPr>
          <p:spPr>
            <a:xfrm>
              <a:off x="-2743200" y="1785236"/>
              <a:ext cx="300237" cy="300237"/>
            </a:xfrm>
            <a:prstGeom prst="ellipse">
              <a:avLst/>
            </a:prstGeom>
            <a:noFill/>
            <a:ln w="1905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s</a:t>
              </a:r>
              <a:endParaRPr lang="es-PE" dirty="0"/>
            </a:p>
          </p:txBody>
        </p:sp>
        <p:sp>
          <p:nvSpPr>
            <p:cNvPr id="24" name="CuadroTexto 23"/>
            <p:cNvSpPr txBox="1"/>
            <p:nvPr/>
          </p:nvSpPr>
          <p:spPr>
            <a:xfrm>
              <a:off x="-2821495" y="1683784"/>
              <a:ext cx="385010" cy="68895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PE" sz="3000" dirty="0" smtClean="0">
                  <a:solidFill>
                    <a:srgbClr val="00006C"/>
                  </a:solidFill>
                </a:rPr>
                <a:t>*</a:t>
              </a:r>
              <a:endParaRPr lang="es-PE" sz="3000" dirty="0">
                <a:solidFill>
                  <a:srgbClr val="00006C"/>
                </a:solidFill>
              </a:endParaRPr>
            </a:p>
          </p:txBody>
        </p:sp>
      </p:grpSp>
      <p:grpSp>
        <p:nvGrpSpPr>
          <p:cNvPr id="5" name="Grupo 4"/>
          <p:cNvGrpSpPr/>
          <p:nvPr/>
        </p:nvGrpSpPr>
        <p:grpSpPr>
          <a:xfrm>
            <a:off x="1807580" y="2994608"/>
            <a:ext cx="5586276" cy="996452"/>
            <a:chOff x="1807580" y="2984776"/>
            <a:chExt cx="5586276" cy="996452"/>
          </a:xfrm>
        </p:grpSpPr>
        <p:sp>
          <p:nvSpPr>
            <p:cNvPr id="25" name="Rectángulo redondeado 24"/>
            <p:cNvSpPr/>
            <p:nvPr/>
          </p:nvSpPr>
          <p:spPr>
            <a:xfrm rot="10800000">
              <a:off x="1807580" y="3716593"/>
              <a:ext cx="1279749" cy="264635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6" name="Rectángulo redondeado 25"/>
            <p:cNvSpPr/>
            <p:nvPr/>
          </p:nvSpPr>
          <p:spPr>
            <a:xfrm rot="10800000">
              <a:off x="3257837" y="2984776"/>
              <a:ext cx="1530472" cy="264635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7" name="Rectángulo redondeado 26"/>
            <p:cNvSpPr/>
            <p:nvPr/>
          </p:nvSpPr>
          <p:spPr>
            <a:xfrm rot="10800000">
              <a:off x="5295907" y="2984777"/>
              <a:ext cx="1301538" cy="264635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8" name="Rectángulo redondeado 27"/>
            <p:cNvSpPr/>
            <p:nvPr/>
          </p:nvSpPr>
          <p:spPr>
            <a:xfrm rot="10800000">
              <a:off x="4645138" y="3356739"/>
              <a:ext cx="1050813" cy="264635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9" name="Rectángulo redondeado 28"/>
            <p:cNvSpPr/>
            <p:nvPr/>
          </p:nvSpPr>
          <p:spPr>
            <a:xfrm rot="10800000">
              <a:off x="6007509" y="3344361"/>
              <a:ext cx="1386347" cy="264635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6" name="Grupo 5"/>
          <p:cNvGrpSpPr/>
          <p:nvPr/>
        </p:nvGrpSpPr>
        <p:grpSpPr>
          <a:xfrm>
            <a:off x="1876406" y="5162621"/>
            <a:ext cx="5153372" cy="606345"/>
            <a:chOff x="1876406" y="5162621"/>
            <a:chExt cx="5153372" cy="606345"/>
          </a:xfrm>
        </p:grpSpPr>
        <p:sp>
          <p:nvSpPr>
            <p:cNvPr id="30" name="Rectángulo redondeado 29"/>
            <p:cNvSpPr/>
            <p:nvPr/>
          </p:nvSpPr>
          <p:spPr>
            <a:xfrm rot="10800000">
              <a:off x="3696639" y="5162621"/>
              <a:ext cx="1999312" cy="264635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31" name="Rectángulo redondeado 30"/>
            <p:cNvSpPr/>
            <p:nvPr/>
          </p:nvSpPr>
          <p:spPr>
            <a:xfrm rot="10800000">
              <a:off x="1876406" y="5162621"/>
              <a:ext cx="1083103" cy="264635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32" name="Rectángulo redondeado 31"/>
            <p:cNvSpPr/>
            <p:nvPr/>
          </p:nvSpPr>
          <p:spPr>
            <a:xfrm rot="10800000">
              <a:off x="5427405" y="5504331"/>
              <a:ext cx="1602373" cy="264635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3" name="Rectángulo 2"/>
          <p:cNvSpPr/>
          <p:nvPr/>
        </p:nvSpPr>
        <p:spPr>
          <a:xfrm>
            <a:off x="1346867" y="287078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s-PE" sz="2400" dirty="0"/>
              <a:t>Asegurar que </a:t>
            </a:r>
            <a:r>
              <a:rPr lang="es-PE" sz="2400" b="1" dirty="0">
                <a:solidFill>
                  <a:srgbClr val="00006C"/>
                </a:solidFill>
              </a:rPr>
              <a:t>aprovechan</a:t>
            </a:r>
            <a:r>
              <a:rPr lang="es-PE" sz="2400" dirty="0"/>
              <a:t> las </a:t>
            </a:r>
            <a:r>
              <a:rPr lang="es-PE" sz="2400" b="1" dirty="0">
                <a:solidFill>
                  <a:srgbClr val="00006C"/>
                </a:solidFill>
              </a:rPr>
              <a:t>fortalezas</a:t>
            </a:r>
            <a:r>
              <a:rPr lang="es-PE" sz="2400" dirty="0"/>
              <a:t> de la institución educativa y/o </a:t>
            </a:r>
            <a:r>
              <a:rPr lang="es-PE" sz="2400" b="1" dirty="0">
                <a:solidFill>
                  <a:srgbClr val="00006C"/>
                </a:solidFill>
              </a:rPr>
              <a:t>ayudan</a:t>
            </a:r>
            <a:r>
              <a:rPr lang="es-PE" sz="2400" dirty="0"/>
              <a:t> a </a:t>
            </a:r>
            <a:r>
              <a:rPr lang="es-PE" sz="2400" b="1" dirty="0">
                <a:solidFill>
                  <a:srgbClr val="00006C"/>
                </a:solidFill>
              </a:rPr>
              <a:t>solucionar</a:t>
            </a:r>
            <a:r>
              <a:rPr lang="es-PE" sz="2400" dirty="0">
                <a:solidFill>
                  <a:srgbClr val="00006C"/>
                </a:solidFill>
              </a:rPr>
              <a:t> </a:t>
            </a:r>
            <a:r>
              <a:rPr lang="es-PE" sz="2400" dirty="0"/>
              <a:t>un </a:t>
            </a:r>
            <a:r>
              <a:rPr lang="es-PE" sz="2400" b="1" dirty="0">
                <a:solidFill>
                  <a:srgbClr val="00006C"/>
                </a:solidFill>
              </a:rPr>
              <a:t>problema</a:t>
            </a:r>
            <a:r>
              <a:rPr lang="es-PE" sz="2400" dirty="0"/>
              <a:t> crítico. 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346867" y="4309166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s-PE" sz="2400" dirty="0"/>
              <a:t>Si la actividad no aprovecha una fortaleza existente en la institución educativa, es decir, si se </a:t>
            </a:r>
            <a:r>
              <a:rPr lang="es-PE" sz="2400" b="1" dirty="0">
                <a:solidFill>
                  <a:srgbClr val="00006C"/>
                </a:solidFill>
              </a:rPr>
              <a:t>necesita</a:t>
            </a:r>
            <a:r>
              <a:rPr lang="es-PE" sz="2400" dirty="0">
                <a:solidFill>
                  <a:srgbClr val="00006C"/>
                </a:solidFill>
              </a:rPr>
              <a:t> </a:t>
            </a:r>
            <a:r>
              <a:rPr lang="es-PE" sz="2400" dirty="0"/>
              <a:t>un </a:t>
            </a:r>
            <a:r>
              <a:rPr lang="es-PE" sz="2400" b="1" dirty="0">
                <a:solidFill>
                  <a:srgbClr val="00006C"/>
                </a:solidFill>
              </a:rPr>
              <a:t>apoyo</a:t>
            </a:r>
            <a:r>
              <a:rPr lang="es-PE" sz="2400" dirty="0">
                <a:solidFill>
                  <a:srgbClr val="00006C"/>
                </a:solidFill>
              </a:rPr>
              <a:t> </a:t>
            </a:r>
            <a:r>
              <a:rPr lang="es-PE" sz="2400" b="1" dirty="0">
                <a:solidFill>
                  <a:srgbClr val="00006C"/>
                </a:solidFill>
              </a:rPr>
              <a:t>externo</a:t>
            </a:r>
            <a:r>
              <a:rPr lang="es-PE" sz="2400" dirty="0">
                <a:solidFill>
                  <a:srgbClr val="00006C"/>
                </a:solidFill>
              </a:rPr>
              <a:t> </a:t>
            </a:r>
            <a:r>
              <a:rPr lang="es-PE" sz="2400" dirty="0"/>
              <a:t>para poder realizarla entonces es necesario </a:t>
            </a:r>
            <a:r>
              <a:rPr lang="es-PE" sz="2400" b="1" dirty="0" smtClean="0">
                <a:solidFill>
                  <a:srgbClr val="00006C"/>
                </a:solidFill>
              </a:rPr>
              <a:t>identificarlo</a:t>
            </a:r>
            <a:r>
              <a:rPr lang="es-PE" sz="2400" dirty="0" smtClean="0"/>
              <a:t>.</a:t>
            </a:r>
            <a:endParaRPr lang="es-PE" sz="2400" dirty="0"/>
          </a:p>
        </p:txBody>
      </p:sp>
      <p:sp>
        <p:nvSpPr>
          <p:cNvPr id="33" name="Rectángulo redondeado 32"/>
          <p:cNvSpPr/>
          <p:nvPr/>
        </p:nvSpPr>
        <p:spPr>
          <a:xfrm rot="10800000">
            <a:off x="4344300" y="2300748"/>
            <a:ext cx="2951234" cy="308362"/>
          </a:xfrm>
          <a:prstGeom prst="roundRect">
            <a:avLst/>
          </a:prstGeom>
          <a:solidFill>
            <a:srgbClr val="BD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7" name="Rectángulo 16"/>
          <p:cNvSpPr/>
          <p:nvPr/>
        </p:nvSpPr>
        <p:spPr>
          <a:xfrm>
            <a:off x="979718" y="2179659"/>
            <a:ext cx="6532127" cy="505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s-PE" sz="2400" dirty="0"/>
              <a:t>Realiza una revisión de las </a:t>
            </a:r>
            <a:r>
              <a:rPr lang="es-PE" sz="2400" b="1" dirty="0">
                <a:solidFill>
                  <a:srgbClr val="00006C"/>
                </a:solidFill>
              </a:rPr>
              <a:t>actividades </a:t>
            </a:r>
            <a:r>
              <a:rPr lang="es-PE" sz="2400" b="1" dirty="0" smtClean="0">
                <a:solidFill>
                  <a:srgbClr val="00006C"/>
                </a:solidFill>
              </a:rPr>
              <a:t>propuestas</a:t>
            </a:r>
            <a:r>
              <a:rPr lang="es-PE" sz="2400" dirty="0" smtClean="0"/>
              <a:t>:</a:t>
            </a:r>
          </a:p>
        </p:txBody>
      </p:sp>
      <p:sp>
        <p:nvSpPr>
          <p:cNvPr id="34" name="Trapecio 33"/>
          <p:cNvSpPr/>
          <p:nvPr/>
        </p:nvSpPr>
        <p:spPr>
          <a:xfrm>
            <a:off x="7803697" y="4912684"/>
            <a:ext cx="1459579" cy="591648"/>
          </a:xfrm>
          <a:prstGeom prst="trapezoid">
            <a:avLst>
              <a:gd name="adj" fmla="val 36546"/>
            </a:avLst>
          </a:prstGeom>
          <a:noFill/>
          <a:ln w="19050">
            <a:solidFill>
              <a:srgbClr val="0000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grpSp>
        <p:nvGrpSpPr>
          <p:cNvPr id="35" name="Grupo 34"/>
          <p:cNvGrpSpPr/>
          <p:nvPr/>
        </p:nvGrpSpPr>
        <p:grpSpPr>
          <a:xfrm>
            <a:off x="7976733" y="3967367"/>
            <a:ext cx="1097321" cy="1097321"/>
            <a:chOff x="638248" y="3029777"/>
            <a:chExt cx="452337" cy="452337"/>
          </a:xfrm>
        </p:grpSpPr>
        <p:sp>
          <p:nvSpPr>
            <p:cNvPr id="36" name="Lágrima 15"/>
            <p:cNvSpPr/>
            <p:nvPr/>
          </p:nvSpPr>
          <p:spPr>
            <a:xfrm rot="8098483">
              <a:off x="638248" y="3029777"/>
              <a:ext cx="452337" cy="452337"/>
            </a:xfrm>
            <a:custGeom>
              <a:avLst/>
              <a:gdLst>
                <a:gd name="connsiteX0" fmla="*/ 0 w 800451"/>
                <a:gd name="connsiteY0" fmla="*/ 400226 h 800451"/>
                <a:gd name="connsiteX1" fmla="*/ 400226 w 800451"/>
                <a:gd name="connsiteY1" fmla="*/ 0 h 800451"/>
                <a:gd name="connsiteX2" fmla="*/ 800451 w 800451"/>
                <a:gd name="connsiteY2" fmla="*/ 0 h 800451"/>
                <a:gd name="connsiteX3" fmla="*/ 800451 w 800451"/>
                <a:gd name="connsiteY3" fmla="*/ 400226 h 800451"/>
                <a:gd name="connsiteX4" fmla="*/ 400225 w 800451"/>
                <a:gd name="connsiteY4" fmla="*/ 800452 h 800451"/>
                <a:gd name="connsiteX5" fmla="*/ -1 w 800451"/>
                <a:gd name="connsiteY5" fmla="*/ 400226 h 800451"/>
                <a:gd name="connsiteX6" fmla="*/ 0 w 800451"/>
                <a:gd name="connsiteY6" fmla="*/ 400226 h 800451"/>
                <a:gd name="connsiteX0" fmla="*/ 1 w 800452"/>
                <a:gd name="connsiteY0" fmla="*/ 400226 h 800452"/>
                <a:gd name="connsiteX1" fmla="*/ 467549 w 800452"/>
                <a:gd name="connsiteY1" fmla="*/ 67382 h 800452"/>
                <a:gd name="connsiteX2" fmla="*/ 800452 w 800452"/>
                <a:gd name="connsiteY2" fmla="*/ 0 h 800452"/>
                <a:gd name="connsiteX3" fmla="*/ 800452 w 800452"/>
                <a:gd name="connsiteY3" fmla="*/ 400226 h 800452"/>
                <a:gd name="connsiteX4" fmla="*/ 400226 w 800452"/>
                <a:gd name="connsiteY4" fmla="*/ 800452 h 800452"/>
                <a:gd name="connsiteX5" fmla="*/ 0 w 800452"/>
                <a:gd name="connsiteY5" fmla="*/ 400226 h 800452"/>
                <a:gd name="connsiteX6" fmla="*/ 1 w 800452"/>
                <a:gd name="connsiteY6" fmla="*/ 400226 h 800452"/>
                <a:gd name="connsiteX0" fmla="*/ 1 w 800452"/>
                <a:gd name="connsiteY0" fmla="*/ 400226 h 800452"/>
                <a:gd name="connsiteX1" fmla="*/ 467549 w 800452"/>
                <a:gd name="connsiteY1" fmla="*/ 67382 h 800452"/>
                <a:gd name="connsiteX2" fmla="*/ 800452 w 800452"/>
                <a:gd name="connsiteY2" fmla="*/ 0 h 800452"/>
                <a:gd name="connsiteX3" fmla="*/ 739856 w 800452"/>
                <a:gd name="connsiteY3" fmla="*/ 353053 h 800452"/>
                <a:gd name="connsiteX4" fmla="*/ 400226 w 800452"/>
                <a:gd name="connsiteY4" fmla="*/ 800452 h 800452"/>
                <a:gd name="connsiteX5" fmla="*/ 0 w 800452"/>
                <a:gd name="connsiteY5" fmla="*/ 400226 h 800452"/>
                <a:gd name="connsiteX6" fmla="*/ 1 w 800452"/>
                <a:gd name="connsiteY6" fmla="*/ 400226 h 800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452" h="800452">
                  <a:moveTo>
                    <a:pt x="1" y="400226"/>
                  </a:moveTo>
                  <a:cubicBezTo>
                    <a:pt x="1" y="179187"/>
                    <a:pt x="246510" y="67382"/>
                    <a:pt x="467549" y="67382"/>
                  </a:cubicBezTo>
                  <a:lnTo>
                    <a:pt x="800452" y="0"/>
                  </a:lnTo>
                  <a:lnTo>
                    <a:pt x="739856" y="353053"/>
                  </a:lnTo>
                  <a:cubicBezTo>
                    <a:pt x="739856" y="574092"/>
                    <a:pt x="621265" y="800452"/>
                    <a:pt x="400226" y="800452"/>
                  </a:cubicBezTo>
                  <a:cubicBezTo>
                    <a:pt x="179187" y="800452"/>
                    <a:pt x="0" y="621265"/>
                    <a:pt x="0" y="400226"/>
                  </a:cubicBezTo>
                  <a:lnTo>
                    <a:pt x="1" y="400226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37" name="123 Elipse"/>
            <p:cNvSpPr/>
            <p:nvPr/>
          </p:nvSpPr>
          <p:spPr>
            <a:xfrm>
              <a:off x="722937" y="3075292"/>
              <a:ext cx="273306" cy="261634"/>
            </a:xfrm>
            <a:prstGeom prst="ellipse">
              <a:avLst/>
            </a:prstGeom>
            <a:solidFill>
              <a:srgbClr val="00006C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38" name="Grupo 37"/>
          <p:cNvGrpSpPr/>
          <p:nvPr/>
        </p:nvGrpSpPr>
        <p:grpSpPr>
          <a:xfrm>
            <a:off x="8254954" y="2835393"/>
            <a:ext cx="487294" cy="604705"/>
            <a:chOff x="6845199" y="4797152"/>
            <a:chExt cx="1008112" cy="1251011"/>
          </a:xfrm>
        </p:grpSpPr>
        <p:sp>
          <p:nvSpPr>
            <p:cNvPr id="39" name="Esquina doblada 38"/>
            <p:cNvSpPr/>
            <p:nvPr/>
          </p:nvSpPr>
          <p:spPr>
            <a:xfrm>
              <a:off x="6845199" y="4797152"/>
              <a:ext cx="1008112" cy="1251011"/>
            </a:xfrm>
            <a:prstGeom prst="foldedCorner">
              <a:avLst/>
            </a:prstGeom>
            <a:noFill/>
            <a:ln w="1905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cxnSp>
          <p:nvCxnSpPr>
            <p:cNvPr id="40" name="Conector recto 39"/>
            <p:cNvCxnSpPr/>
            <p:nvPr/>
          </p:nvCxnSpPr>
          <p:spPr>
            <a:xfrm>
              <a:off x="6955698" y="5014927"/>
              <a:ext cx="787113" cy="0"/>
            </a:xfrm>
            <a:prstGeom prst="line">
              <a:avLst/>
            </a:prstGeom>
            <a:ln w="19050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cto 40"/>
            <p:cNvCxnSpPr/>
            <p:nvPr/>
          </p:nvCxnSpPr>
          <p:spPr>
            <a:xfrm>
              <a:off x="6948264" y="5167327"/>
              <a:ext cx="787113" cy="0"/>
            </a:xfrm>
            <a:prstGeom prst="line">
              <a:avLst/>
            </a:prstGeom>
            <a:ln w="19050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cto 41"/>
            <p:cNvCxnSpPr/>
            <p:nvPr/>
          </p:nvCxnSpPr>
          <p:spPr>
            <a:xfrm>
              <a:off x="6948264" y="5301208"/>
              <a:ext cx="787113" cy="0"/>
            </a:xfrm>
            <a:prstGeom prst="line">
              <a:avLst/>
            </a:prstGeom>
            <a:ln w="19050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cto 42"/>
            <p:cNvCxnSpPr/>
            <p:nvPr/>
          </p:nvCxnSpPr>
          <p:spPr>
            <a:xfrm>
              <a:off x="6948264" y="5453608"/>
              <a:ext cx="787113" cy="0"/>
            </a:xfrm>
            <a:prstGeom prst="line">
              <a:avLst/>
            </a:prstGeom>
            <a:ln w="19050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 recto 43"/>
            <p:cNvCxnSpPr/>
            <p:nvPr/>
          </p:nvCxnSpPr>
          <p:spPr>
            <a:xfrm>
              <a:off x="6948264" y="5589240"/>
              <a:ext cx="787113" cy="0"/>
            </a:xfrm>
            <a:prstGeom prst="line">
              <a:avLst/>
            </a:prstGeom>
            <a:ln w="19050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cto 44"/>
            <p:cNvCxnSpPr/>
            <p:nvPr/>
          </p:nvCxnSpPr>
          <p:spPr>
            <a:xfrm>
              <a:off x="6948264" y="5741640"/>
              <a:ext cx="787113" cy="0"/>
            </a:xfrm>
            <a:prstGeom prst="line">
              <a:avLst/>
            </a:prstGeom>
            <a:ln w="19050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45"/>
            <p:cNvCxnSpPr/>
            <p:nvPr/>
          </p:nvCxnSpPr>
          <p:spPr>
            <a:xfrm>
              <a:off x="6955698" y="5878616"/>
              <a:ext cx="446390" cy="0"/>
            </a:xfrm>
            <a:prstGeom prst="line">
              <a:avLst/>
            </a:prstGeom>
            <a:ln w="19050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upo 46"/>
          <p:cNvGrpSpPr/>
          <p:nvPr/>
        </p:nvGrpSpPr>
        <p:grpSpPr>
          <a:xfrm rot="20989390">
            <a:off x="8589533" y="2998425"/>
            <a:ext cx="487294" cy="604705"/>
            <a:chOff x="6845199" y="4797152"/>
            <a:chExt cx="1008112" cy="1251011"/>
          </a:xfrm>
        </p:grpSpPr>
        <p:sp>
          <p:nvSpPr>
            <p:cNvPr id="48" name="Esquina doblada 47"/>
            <p:cNvSpPr/>
            <p:nvPr/>
          </p:nvSpPr>
          <p:spPr>
            <a:xfrm>
              <a:off x="6845199" y="4797152"/>
              <a:ext cx="1008112" cy="1251011"/>
            </a:xfrm>
            <a:prstGeom prst="foldedCorner">
              <a:avLst/>
            </a:prstGeom>
            <a:solidFill>
              <a:schemeClr val="bg1"/>
            </a:solidFill>
            <a:ln w="1905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cxnSp>
          <p:nvCxnSpPr>
            <p:cNvPr id="49" name="Conector recto 48"/>
            <p:cNvCxnSpPr/>
            <p:nvPr/>
          </p:nvCxnSpPr>
          <p:spPr>
            <a:xfrm>
              <a:off x="6955698" y="5014927"/>
              <a:ext cx="787113" cy="0"/>
            </a:xfrm>
            <a:prstGeom prst="line">
              <a:avLst/>
            </a:prstGeom>
            <a:ln w="19050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cto 49"/>
            <p:cNvCxnSpPr/>
            <p:nvPr/>
          </p:nvCxnSpPr>
          <p:spPr>
            <a:xfrm>
              <a:off x="6948264" y="5167327"/>
              <a:ext cx="787113" cy="0"/>
            </a:xfrm>
            <a:prstGeom prst="line">
              <a:avLst/>
            </a:prstGeom>
            <a:ln w="19050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 recto 50"/>
            <p:cNvCxnSpPr/>
            <p:nvPr/>
          </p:nvCxnSpPr>
          <p:spPr>
            <a:xfrm>
              <a:off x="6948264" y="5301208"/>
              <a:ext cx="787113" cy="0"/>
            </a:xfrm>
            <a:prstGeom prst="line">
              <a:avLst/>
            </a:prstGeom>
            <a:ln w="19050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/>
            <p:cNvCxnSpPr/>
            <p:nvPr/>
          </p:nvCxnSpPr>
          <p:spPr>
            <a:xfrm>
              <a:off x="6948264" y="5453608"/>
              <a:ext cx="787113" cy="0"/>
            </a:xfrm>
            <a:prstGeom prst="line">
              <a:avLst/>
            </a:prstGeom>
            <a:ln w="19050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cto 52"/>
            <p:cNvCxnSpPr/>
            <p:nvPr/>
          </p:nvCxnSpPr>
          <p:spPr>
            <a:xfrm>
              <a:off x="6948264" y="5589240"/>
              <a:ext cx="787113" cy="0"/>
            </a:xfrm>
            <a:prstGeom prst="line">
              <a:avLst/>
            </a:prstGeom>
            <a:ln w="19050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recto 53"/>
            <p:cNvCxnSpPr/>
            <p:nvPr/>
          </p:nvCxnSpPr>
          <p:spPr>
            <a:xfrm>
              <a:off x="6948264" y="5741640"/>
              <a:ext cx="787113" cy="0"/>
            </a:xfrm>
            <a:prstGeom prst="line">
              <a:avLst/>
            </a:prstGeom>
            <a:ln w="19050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54"/>
            <p:cNvCxnSpPr/>
            <p:nvPr/>
          </p:nvCxnSpPr>
          <p:spPr>
            <a:xfrm>
              <a:off x="6955698" y="5878616"/>
              <a:ext cx="446390" cy="0"/>
            </a:xfrm>
            <a:prstGeom prst="line">
              <a:avLst/>
            </a:prstGeom>
            <a:ln w="19050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upo 55"/>
          <p:cNvGrpSpPr/>
          <p:nvPr/>
        </p:nvGrpSpPr>
        <p:grpSpPr>
          <a:xfrm rot="19673493">
            <a:off x="8583561" y="2948480"/>
            <a:ext cx="1149317" cy="1365455"/>
            <a:chOff x="6529719" y="4729029"/>
            <a:chExt cx="1149317" cy="1365455"/>
          </a:xfrm>
        </p:grpSpPr>
        <p:sp>
          <p:nvSpPr>
            <p:cNvPr id="57" name="Arco 56"/>
            <p:cNvSpPr/>
            <p:nvPr/>
          </p:nvSpPr>
          <p:spPr>
            <a:xfrm rot="13533525" flipH="1">
              <a:off x="6261774" y="4996974"/>
              <a:ext cx="1365455" cy="829566"/>
            </a:xfrm>
            <a:prstGeom prst="arc">
              <a:avLst>
                <a:gd name="adj1" fmla="val 18884952"/>
                <a:gd name="adj2" fmla="val 0"/>
              </a:avLst>
            </a:prstGeom>
            <a:ln w="53975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58" name="Triángulo isósceles 57"/>
            <p:cNvSpPr/>
            <p:nvPr/>
          </p:nvSpPr>
          <p:spPr>
            <a:xfrm rot="4316996" flipH="1">
              <a:off x="7376137" y="5737919"/>
              <a:ext cx="293109" cy="312689"/>
            </a:xfrm>
            <a:prstGeom prst="triangle">
              <a:avLst/>
            </a:prstGeom>
            <a:solidFill>
              <a:srgbClr val="00006C"/>
            </a:solidFill>
            <a:ln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59" name="Group 50"/>
          <p:cNvGrpSpPr/>
          <p:nvPr/>
        </p:nvGrpSpPr>
        <p:grpSpPr>
          <a:xfrm rot="869861">
            <a:off x="10539027" y="3345585"/>
            <a:ext cx="530564" cy="801431"/>
            <a:chOff x="-2257503" y="4522561"/>
            <a:chExt cx="343403" cy="518719"/>
          </a:xfrm>
        </p:grpSpPr>
        <p:grpSp>
          <p:nvGrpSpPr>
            <p:cNvPr id="60" name="80 Grupo"/>
            <p:cNvGrpSpPr/>
            <p:nvPr/>
          </p:nvGrpSpPr>
          <p:grpSpPr>
            <a:xfrm>
              <a:off x="-2257503" y="4522561"/>
              <a:ext cx="343403" cy="518719"/>
              <a:chOff x="860603" y="2725615"/>
              <a:chExt cx="343403" cy="518719"/>
            </a:xfrm>
          </p:grpSpPr>
          <p:sp>
            <p:nvSpPr>
              <p:cNvPr id="65" name="62 Rectángulo"/>
              <p:cNvSpPr/>
              <p:nvPr/>
            </p:nvSpPr>
            <p:spPr>
              <a:xfrm>
                <a:off x="860603" y="2725615"/>
                <a:ext cx="343403" cy="51871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00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66" name="63 Rectángulo"/>
              <p:cNvSpPr/>
              <p:nvPr/>
            </p:nvSpPr>
            <p:spPr>
              <a:xfrm>
                <a:off x="892348" y="2762695"/>
                <a:ext cx="117686" cy="24647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67" name="71 Conector recto"/>
              <p:cNvCxnSpPr/>
              <p:nvPr/>
            </p:nvCxnSpPr>
            <p:spPr>
              <a:xfrm>
                <a:off x="914049" y="3046169"/>
                <a:ext cx="254546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72 Conector recto"/>
              <p:cNvCxnSpPr/>
              <p:nvPr/>
            </p:nvCxnSpPr>
            <p:spPr>
              <a:xfrm>
                <a:off x="908193" y="3093065"/>
                <a:ext cx="254546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73 Conector recto"/>
              <p:cNvCxnSpPr/>
              <p:nvPr/>
            </p:nvCxnSpPr>
            <p:spPr>
              <a:xfrm>
                <a:off x="908193" y="3145817"/>
                <a:ext cx="254546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74 Conector recto"/>
              <p:cNvCxnSpPr/>
              <p:nvPr/>
            </p:nvCxnSpPr>
            <p:spPr>
              <a:xfrm>
                <a:off x="908193" y="3198569"/>
                <a:ext cx="254546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75 Conector recto"/>
              <p:cNvCxnSpPr/>
              <p:nvPr/>
            </p:nvCxnSpPr>
            <p:spPr>
              <a:xfrm>
                <a:off x="1031281" y="2829289"/>
                <a:ext cx="131229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77 Conector recto"/>
              <p:cNvCxnSpPr/>
              <p:nvPr/>
            </p:nvCxnSpPr>
            <p:spPr>
              <a:xfrm>
                <a:off x="1034217" y="2884977"/>
                <a:ext cx="131229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78 Conector recto"/>
              <p:cNvCxnSpPr/>
              <p:nvPr/>
            </p:nvCxnSpPr>
            <p:spPr>
              <a:xfrm>
                <a:off x="1037153" y="2940665"/>
                <a:ext cx="131229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79 Conector recto"/>
              <p:cNvCxnSpPr/>
              <p:nvPr/>
            </p:nvCxnSpPr>
            <p:spPr>
              <a:xfrm>
                <a:off x="1037153" y="2993417"/>
                <a:ext cx="131229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96 Grupo"/>
            <p:cNvGrpSpPr/>
            <p:nvPr/>
          </p:nvGrpSpPr>
          <p:grpSpPr>
            <a:xfrm>
              <a:off x="-2206913" y="4604179"/>
              <a:ext cx="75124" cy="200972"/>
              <a:chOff x="607130" y="3777729"/>
              <a:chExt cx="75124" cy="200972"/>
            </a:xfrm>
          </p:grpSpPr>
          <p:cxnSp>
            <p:nvCxnSpPr>
              <p:cNvPr id="62" name="85 Conector recto"/>
              <p:cNvCxnSpPr/>
              <p:nvPr/>
            </p:nvCxnSpPr>
            <p:spPr>
              <a:xfrm>
                <a:off x="646155" y="3818058"/>
                <a:ext cx="0" cy="154003"/>
              </a:xfrm>
              <a:prstGeom prst="line">
                <a:avLst/>
              </a:prstGeom>
              <a:ln w="3810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87 Conector recto"/>
              <p:cNvCxnSpPr/>
              <p:nvPr/>
            </p:nvCxnSpPr>
            <p:spPr>
              <a:xfrm>
                <a:off x="682254" y="3897701"/>
                <a:ext cx="0" cy="74360"/>
              </a:xfrm>
              <a:prstGeom prst="line">
                <a:avLst/>
              </a:prstGeom>
              <a:ln w="3810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93 Conector recto"/>
              <p:cNvCxnSpPr/>
              <p:nvPr/>
            </p:nvCxnSpPr>
            <p:spPr>
              <a:xfrm>
                <a:off x="607130" y="3777729"/>
                <a:ext cx="0" cy="200972"/>
              </a:xfrm>
              <a:prstGeom prst="line">
                <a:avLst/>
              </a:prstGeom>
              <a:ln w="3810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5" name="Grupo 74"/>
          <p:cNvGrpSpPr/>
          <p:nvPr/>
        </p:nvGrpSpPr>
        <p:grpSpPr>
          <a:xfrm>
            <a:off x="9389184" y="2624562"/>
            <a:ext cx="1022326" cy="809468"/>
            <a:chOff x="8006409" y="2163643"/>
            <a:chExt cx="955522" cy="734752"/>
          </a:xfrm>
        </p:grpSpPr>
        <p:grpSp>
          <p:nvGrpSpPr>
            <p:cNvPr id="76" name="Grupo 75"/>
            <p:cNvGrpSpPr/>
            <p:nvPr/>
          </p:nvGrpSpPr>
          <p:grpSpPr>
            <a:xfrm>
              <a:off x="8006409" y="2163643"/>
              <a:ext cx="955522" cy="734752"/>
              <a:chOff x="9835194" y="3857735"/>
              <a:chExt cx="1584176" cy="1218157"/>
            </a:xfrm>
          </p:grpSpPr>
          <p:grpSp>
            <p:nvGrpSpPr>
              <p:cNvPr id="82" name="6 Grupo"/>
              <p:cNvGrpSpPr/>
              <p:nvPr/>
            </p:nvGrpSpPr>
            <p:grpSpPr>
              <a:xfrm rot="5400000">
                <a:off x="10018203" y="3674726"/>
                <a:ext cx="1218157" cy="1584176"/>
                <a:chOff x="7202859" y="2711912"/>
                <a:chExt cx="1218157" cy="1584176"/>
              </a:xfrm>
            </p:grpSpPr>
            <p:sp>
              <p:nvSpPr>
                <p:cNvPr id="95" name="Rectángulo 342"/>
                <p:cNvSpPr/>
                <p:nvPr/>
              </p:nvSpPr>
              <p:spPr>
                <a:xfrm rot="16200000">
                  <a:off x="6879769" y="3453994"/>
                  <a:ext cx="1358942" cy="108011"/>
                </a:xfrm>
                <a:prstGeom prst="roundRect">
                  <a:avLst/>
                </a:prstGeom>
                <a:solidFill>
                  <a:srgbClr val="00006C"/>
                </a:solidFill>
                <a:ln w="38100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96" name="Rectángulo 343"/>
                <p:cNvSpPr/>
                <p:nvPr/>
              </p:nvSpPr>
              <p:spPr>
                <a:xfrm>
                  <a:off x="7304892" y="2711912"/>
                  <a:ext cx="1116124" cy="1584176"/>
                </a:xfrm>
                <a:prstGeom prst="rect">
                  <a:avLst/>
                </a:prstGeom>
                <a:noFill/>
                <a:ln w="19050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97" name="80 Rectángulo redondeado"/>
                <p:cNvSpPr/>
                <p:nvPr/>
              </p:nvSpPr>
              <p:spPr>
                <a:xfrm>
                  <a:off x="7202860" y="2828528"/>
                  <a:ext cx="216024" cy="70512"/>
                </a:xfrm>
                <a:prstGeom prst="roundRect">
                  <a:avLst/>
                </a:prstGeom>
                <a:solidFill>
                  <a:srgbClr val="00006C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98" name="81 Rectángulo redondeado"/>
                <p:cNvSpPr/>
                <p:nvPr/>
              </p:nvSpPr>
              <p:spPr>
                <a:xfrm>
                  <a:off x="7202859" y="2953054"/>
                  <a:ext cx="216023" cy="70511"/>
                </a:xfrm>
                <a:prstGeom prst="roundRect">
                  <a:avLst/>
                </a:prstGeom>
                <a:solidFill>
                  <a:srgbClr val="00006C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99" name="85 Rectángulo redondeado"/>
                <p:cNvSpPr/>
                <p:nvPr/>
              </p:nvSpPr>
              <p:spPr>
                <a:xfrm>
                  <a:off x="7202860" y="3063540"/>
                  <a:ext cx="216024" cy="70512"/>
                </a:xfrm>
                <a:prstGeom prst="roundRect">
                  <a:avLst/>
                </a:prstGeom>
                <a:solidFill>
                  <a:srgbClr val="00006C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100" name="86 Rectángulo redondeado"/>
                <p:cNvSpPr/>
                <p:nvPr/>
              </p:nvSpPr>
              <p:spPr>
                <a:xfrm>
                  <a:off x="7202860" y="3896853"/>
                  <a:ext cx="216024" cy="70512"/>
                </a:xfrm>
                <a:prstGeom prst="roundRect">
                  <a:avLst/>
                </a:prstGeom>
                <a:solidFill>
                  <a:srgbClr val="00006C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101" name="87 Rectángulo redondeado"/>
                <p:cNvSpPr/>
                <p:nvPr/>
              </p:nvSpPr>
              <p:spPr>
                <a:xfrm>
                  <a:off x="7202860" y="4007209"/>
                  <a:ext cx="216024" cy="70512"/>
                </a:xfrm>
                <a:prstGeom prst="roundRect">
                  <a:avLst/>
                </a:prstGeom>
                <a:solidFill>
                  <a:srgbClr val="00006C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102" name="88 Rectángulo redondeado"/>
                <p:cNvSpPr/>
                <p:nvPr/>
              </p:nvSpPr>
              <p:spPr>
                <a:xfrm>
                  <a:off x="7202860" y="4117697"/>
                  <a:ext cx="216025" cy="70511"/>
                </a:xfrm>
                <a:prstGeom prst="roundRect">
                  <a:avLst/>
                </a:prstGeom>
                <a:solidFill>
                  <a:srgbClr val="00006C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  <p:grpSp>
            <p:nvGrpSpPr>
              <p:cNvPr id="83" name="Grupo 82"/>
              <p:cNvGrpSpPr/>
              <p:nvPr/>
            </p:nvGrpSpPr>
            <p:grpSpPr>
              <a:xfrm>
                <a:off x="10029594" y="4351045"/>
                <a:ext cx="1187522" cy="158571"/>
                <a:chOff x="10029594" y="4351045"/>
                <a:chExt cx="1187522" cy="158571"/>
              </a:xfrm>
            </p:grpSpPr>
            <p:sp>
              <p:nvSpPr>
                <p:cNvPr id="90" name="Rectángulo 342"/>
                <p:cNvSpPr/>
                <p:nvPr/>
              </p:nvSpPr>
              <p:spPr>
                <a:xfrm>
                  <a:off x="10029594" y="4351045"/>
                  <a:ext cx="177220" cy="143671"/>
                </a:xfrm>
                <a:prstGeom prst="roundRect">
                  <a:avLst/>
                </a:prstGeom>
                <a:solidFill>
                  <a:srgbClr val="00006C"/>
                </a:solidFill>
                <a:ln w="3175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91" name="Rectángulo 342"/>
                <p:cNvSpPr/>
                <p:nvPr/>
              </p:nvSpPr>
              <p:spPr>
                <a:xfrm>
                  <a:off x="10274719" y="4360417"/>
                  <a:ext cx="177220" cy="143662"/>
                </a:xfrm>
                <a:prstGeom prst="roundRect">
                  <a:avLst/>
                </a:prstGeom>
                <a:solidFill>
                  <a:srgbClr val="00006C"/>
                </a:solidFill>
                <a:ln w="3175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92" name="Rectángulo 342"/>
                <p:cNvSpPr/>
                <p:nvPr/>
              </p:nvSpPr>
              <p:spPr>
                <a:xfrm>
                  <a:off x="10519982" y="4359414"/>
                  <a:ext cx="177220" cy="143664"/>
                </a:xfrm>
                <a:prstGeom prst="roundRect">
                  <a:avLst/>
                </a:prstGeom>
                <a:solidFill>
                  <a:srgbClr val="00006C"/>
                </a:solidFill>
                <a:ln w="3175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93" name="Rectángulo 342"/>
                <p:cNvSpPr/>
                <p:nvPr/>
              </p:nvSpPr>
              <p:spPr>
                <a:xfrm>
                  <a:off x="10774539" y="4365951"/>
                  <a:ext cx="177220" cy="143665"/>
                </a:xfrm>
                <a:prstGeom prst="roundRect">
                  <a:avLst/>
                </a:prstGeom>
                <a:solidFill>
                  <a:srgbClr val="00006C"/>
                </a:solidFill>
                <a:ln w="3175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94" name="Rectángulo 342"/>
                <p:cNvSpPr/>
                <p:nvPr/>
              </p:nvSpPr>
              <p:spPr>
                <a:xfrm>
                  <a:off x="11039896" y="4365954"/>
                  <a:ext cx="177220" cy="143661"/>
                </a:xfrm>
                <a:prstGeom prst="roundRect">
                  <a:avLst/>
                </a:prstGeom>
                <a:solidFill>
                  <a:srgbClr val="00006C"/>
                </a:solidFill>
                <a:ln w="3175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  <p:grpSp>
            <p:nvGrpSpPr>
              <p:cNvPr id="84" name="Grupo 83"/>
              <p:cNvGrpSpPr/>
              <p:nvPr/>
            </p:nvGrpSpPr>
            <p:grpSpPr>
              <a:xfrm>
                <a:off x="10029594" y="4586632"/>
                <a:ext cx="1187522" cy="158580"/>
                <a:chOff x="10029594" y="4351041"/>
                <a:chExt cx="1187522" cy="158580"/>
              </a:xfrm>
            </p:grpSpPr>
            <p:sp>
              <p:nvSpPr>
                <p:cNvPr id="85" name="Rectángulo 342"/>
                <p:cNvSpPr/>
                <p:nvPr/>
              </p:nvSpPr>
              <p:spPr>
                <a:xfrm>
                  <a:off x="10029594" y="4351041"/>
                  <a:ext cx="177220" cy="143669"/>
                </a:xfrm>
                <a:prstGeom prst="roundRect">
                  <a:avLst/>
                </a:prstGeom>
                <a:solidFill>
                  <a:srgbClr val="00006C"/>
                </a:solidFill>
                <a:ln w="3175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86" name="Rectángulo 342"/>
                <p:cNvSpPr/>
                <p:nvPr/>
              </p:nvSpPr>
              <p:spPr>
                <a:xfrm>
                  <a:off x="10274719" y="4360415"/>
                  <a:ext cx="177220" cy="143671"/>
                </a:xfrm>
                <a:prstGeom prst="roundRect">
                  <a:avLst/>
                </a:prstGeom>
                <a:solidFill>
                  <a:srgbClr val="00006C"/>
                </a:solidFill>
                <a:ln w="3175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87" name="Rectángulo 342"/>
                <p:cNvSpPr/>
                <p:nvPr/>
              </p:nvSpPr>
              <p:spPr>
                <a:xfrm>
                  <a:off x="10519982" y="4359412"/>
                  <a:ext cx="177220" cy="143669"/>
                </a:xfrm>
                <a:prstGeom prst="roundRect">
                  <a:avLst/>
                </a:prstGeom>
                <a:solidFill>
                  <a:srgbClr val="00006C"/>
                </a:solidFill>
                <a:ln w="3175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88" name="Rectángulo 342"/>
                <p:cNvSpPr/>
                <p:nvPr/>
              </p:nvSpPr>
              <p:spPr>
                <a:xfrm>
                  <a:off x="10774539" y="4365952"/>
                  <a:ext cx="177220" cy="143669"/>
                </a:xfrm>
                <a:prstGeom prst="roundRect">
                  <a:avLst/>
                </a:prstGeom>
                <a:solidFill>
                  <a:srgbClr val="00006C"/>
                </a:solidFill>
                <a:ln w="3175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89" name="Rectángulo 342"/>
                <p:cNvSpPr/>
                <p:nvPr/>
              </p:nvSpPr>
              <p:spPr>
                <a:xfrm>
                  <a:off x="11039896" y="4365952"/>
                  <a:ext cx="177220" cy="143669"/>
                </a:xfrm>
                <a:prstGeom prst="roundRect">
                  <a:avLst/>
                </a:prstGeom>
                <a:solidFill>
                  <a:srgbClr val="00006C"/>
                </a:solidFill>
                <a:ln w="3175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</p:grpSp>
        <p:sp>
          <p:nvSpPr>
            <p:cNvPr id="77" name="Rectángulo 342"/>
            <p:cNvSpPr/>
            <p:nvPr/>
          </p:nvSpPr>
          <p:spPr>
            <a:xfrm>
              <a:off x="8122404" y="2740713"/>
              <a:ext cx="106893" cy="86655"/>
            </a:xfrm>
            <a:prstGeom prst="roundRect">
              <a:avLst/>
            </a:prstGeom>
            <a:solidFill>
              <a:srgbClr val="00006C"/>
            </a:solidFill>
            <a:ln w="3175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78" name="Rectángulo 342"/>
            <p:cNvSpPr/>
            <p:nvPr/>
          </p:nvSpPr>
          <p:spPr>
            <a:xfrm>
              <a:off x="8270255" y="2746366"/>
              <a:ext cx="106893" cy="86655"/>
            </a:xfrm>
            <a:prstGeom prst="roundRect">
              <a:avLst/>
            </a:prstGeom>
            <a:solidFill>
              <a:srgbClr val="00006C"/>
            </a:solidFill>
            <a:ln w="3175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79" name="Rectángulo 342"/>
            <p:cNvSpPr/>
            <p:nvPr/>
          </p:nvSpPr>
          <p:spPr>
            <a:xfrm>
              <a:off x="8418190" y="2745761"/>
              <a:ext cx="106893" cy="86655"/>
            </a:xfrm>
            <a:prstGeom prst="roundRect">
              <a:avLst/>
            </a:prstGeom>
            <a:solidFill>
              <a:srgbClr val="00006C"/>
            </a:solidFill>
            <a:ln w="3175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80" name="Rectángulo 342"/>
            <p:cNvSpPr/>
            <p:nvPr/>
          </p:nvSpPr>
          <p:spPr>
            <a:xfrm>
              <a:off x="8571730" y="2749706"/>
              <a:ext cx="106893" cy="86655"/>
            </a:xfrm>
            <a:prstGeom prst="roundRect">
              <a:avLst/>
            </a:prstGeom>
            <a:solidFill>
              <a:srgbClr val="00006C"/>
            </a:solidFill>
            <a:ln w="3175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81" name="Rectángulo 342"/>
            <p:cNvSpPr/>
            <p:nvPr/>
          </p:nvSpPr>
          <p:spPr>
            <a:xfrm>
              <a:off x="8731785" y="2749706"/>
              <a:ext cx="106893" cy="86655"/>
            </a:xfrm>
            <a:prstGeom prst="roundRect">
              <a:avLst/>
            </a:prstGeom>
            <a:solidFill>
              <a:srgbClr val="00006C"/>
            </a:solidFill>
            <a:ln w="3175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</p:spTree>
    <p:extLst>
      <p:ext uri="{BB962C8B-B14F-4D97-AF65-F5344CB8AC3E}">
        <p14:creationId xmlns:p14="http://schemas.microsoft.com/office/powerpoint/2010/main" val="229092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" y="-31018"/>
            <a:ext cx="12191999" cy="6861858"/>
            <a:chOff x="1" y="-31018"/>
            <a:chExt cx="12191999" cy="6861858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-31018"/>
              <a:ext cx="12191999" cy="6861858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65061" y="71748"/>
              <a:ext cx="1949621" cy="424692"/>
            </a:xfrm>
            <a:prstGeom prst="rect">
              <a:avLst/>
            </a:prstGeom>
          </p:spPr>
        </p:pic>
        <p:sp>
          <p:nvSpPr>
            <p:cNvPr id="13" name="CuadroTexto 12"/>
            <p:cNvSpPr txBox="1"/>
            <p:nvPr/>
          </p:nvSpPr>
          <p:spPr>
            <a:xfrm>
              <a:off x="230659" y="224590"/>
              <a:ext cx="46853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400" b="1" dirty="0" smtClean="0">
                  <a:solidFill>
                    <a:schemeClr val="bg1">
                      <a:lumMod val="50000"/>
                    </a:schemeClr>
                  </a:solidFill>
                  <a:latin typeface="Stag Book" panose="02000503060000020004" pitchFamily="50" charset="0"/>
                </a:rPr>
                <a:t>Etapa de Inducción  al cargo directivo - 2017</a:t>
              </a:r>
              <a:endParaRPr lang="es-PE" sz="1400" b="1" dirty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endParaRPr>
            </a:p>
          </p:txBody>
        </p:sp>
      </p:grpSp>
      <p:sp>
        <p:nvSpPr>
          <p:cNvPr id="10" name="Título 8"/>
          <p:cNvSpPr txBox="1">
            <a:spLocks/>
          </p:cNvSpPr>
          <p:nvPr/>
        </p:nvSpPr>
        <p:spPr bwMode="auto">
          <a:xfrm>
            <a:off x="1460626" y="2302775"/>
            <a:ext cx="9270750" cy="2097210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normAutofit fontScale="975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defRPr/>
            </a:pPr>
            <a:r>
              <a:rPr lang="es-PE" sz="3200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ESTRATEGIAS </a:t>
            </a:r>
            <a:r>
              <a:rPr lang="es-PE" sz="3200" dirty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DE CONSTRUCCIÓN PARTICIPATIVA Y COMUNICACIÓN DE METAS EN LAS INSTITUCIONES EDUCATIVAS</a:t>
            </a:r>
          </a:p>
        </p:txBody>
      </p:sp>
      <p:sp>
        <p:nvSpPr>
          <p:cNvPr id="5128" name="AutoShape 9" descr="Resultado de imagen para construccion participativ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PE" altLang="es-PE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" y="-31018"/>
            <a:ext cx="12191999" cy="6861858"/>
            <a:chOff x="1" y="-31018"/>
            <a:chExt cx="12191999" cy="6861858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-31018"/>
              <a:ext cx="12191999" cy="6861858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65061" y="71748"/>
              <a:ext cx="1949621" cy="424692"/>
            </a:xfrm>
            <a:prstGeom prst="rect">
              <a:avLst/>
            </a:prstGeom>
          </p:spPr>
        </p:pic>
        <p:sp>
          <p:nvSpPr>
            <p:cNvPr id="13" name="CuadroTexto 12"/>
            <p:cNvSpPr txBox="1"/>
            <p:nvPr/>
          </p:nvSpPr>
          <p:spPr>
            <a:xfrm>
              <a:off x="230659" y="224590"/>
              <a:ext cx="46853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400" b="1" dirty="0" smtClean="0">
                  <a:solidFill>
                    <a:schemeClr val="bg1">
                      <a:lumMod val="50000"/>
                    </a:schemeClr>
                  </a:solidFill>
                  <a:latin typeface="Stag Book" panose="02000503060000020004" pitchFamily="50" charset="0"/>
                </a:rPr>
                <a:t>Etapa de Inducción  al cargo directivo - 2017</a:t>
              </a:r>
              <a:endParaRPr lang="es-PE" sz="1400" b="1" dirty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endParaRPr>
            </a:p>
          </p:txBody>
        </p:sp>
      </p:grpSp>
      <p:sp>
        <p:nvSpPr>
          <p:cNvPr id="5128" name="AutoShape 9" descr="Resultado de imagen para construccion participativ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PE" altLang="es-PE" sz="1800"/>
          </a:p>
        </p:txBody>
      </p:sp>
      <p:sp>
        <p:nvSpPr>
          <p:cNvPr id="10" name="Rectángulo 9"/>
          <p:cNvSpPr/>
          <p:nvPr/>
        </p:nvSpPr>
        <p:spPr>
          <a:xfrm>
            <a:off x="815924" y="2140564"/>
            <a:ext cx="4846637" cy="3894138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s-PE" sz="2000" dirty="0"/>
              <a:t>Uno de los problemas más frecuentes en las </a:t>
            </a:r>
            <a:r>
              <a:rPr lang="es-PE" sz="2000" dirty="0" smtClean="0"/>
              <a:t>IE </a:t>
            </a:r>
            <a:r>
              <a:rPr lang="es-PE" sz="2000" dirty="0"/>
              <a:t>es que hay un grupo de actividades que no están en el plan de trabajo, no son prioritarias, pero toman un tiempo importante del directivo y los docentes</a:t>
            </a:r>
            <a:r>
              <a:rPr lang="es-PE" sz="2000" dirty="0" smtClean="0"/>
              <a:t>.</a:t>
            </a:r>
          </a:p>
          <a:p>
            <a:pPr algn="just">
              <a:defRPr/>
            </a:pPr>
            <a:endParaRPr lang="es-PE" sz="2000" dirty="0" smtClean="0"/>
          </a:p>
          <a:p>
            <a:pPr algn="just">
              <a:defRPr/>
            </a:pPr>
            <a:r>
              <a:rPr lang="es-PE" sz="2000" dirty="0" smtClean="0"/>
              <a:t>Entonces</a:t>
            </a:r>
            <a:r>
              <a:rPr lang="es-PE" sz="2000" dirty="0"/>
              <a:t>, cuando </a:t>
            </a:r>
            <a:r>
              <a:rPr lang="es-PE" sz="2000" b="1" dirty="0">
                <a:solidFill>
                  <a:srgbClr val="00006C"/>
                </a:solidFill>
              </a:rPr>
              <a:t>evaluamos a fin de año </a:t>
            </a:r>
            <a:r>
              <a:rPr lang="es-PE" sz="2000" dirty="0"/>
              <a:t>nos damos con la mala noticia de que no hemos realizado las actividades planificadas porque hemos tenido que dedicarnos a otras acciones y por lo tanto no hemos logrado la meta </a:t>
            </a:r>
            <a:r>
              <a:rPr lang="es-PE" sz="2000" dirty="0" smtClean="0"/>
              <a:t>esperada.</a:t>
            </a:r>
            <a:endParaRPr lang="es-PE" sz="2000" dirty="0"/>
          </a:p>
        </p:txBody>
      </p:sp>
      <p:sp>
        <p:nvSpPr>
          <p:cNvPr id="16" name="Título 8"/>
          <p:cNvSpPr txBox="1">
            <a:spLocks/>
          </p:cNvSpPr>
          <p:nvPr/>
        </p:nvSpPr>
        <p:spPr bwMode="auto">
          <a:xfrm>
            <a:off x="1765426" y="1117241"/>
            <a:ext cx="8664166" cy="640295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normAutofit fontScale="975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defRPr/>
            </a:pPr>
            <a:r>
              <a:rPr lang="es-PE" sz="2900" dirty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¿Cómo priorizar las actividades de la </a:t>
            </a:r>
            <a:r>
              <a:rPr lang="es-PE" sz="2900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IE?</a:t>
            </a:r>
            <a:endParaRPr lang="es-PE" sz="29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grpSp>
        <p:nvGrpSpPr>
          <p:cNvPr id="19" name="Grupo 18"/>
          <p:cNvGrpSpPr/>
          <p:nvPr/>
        </p:nvGrpSpPr>
        <p:grpSpPr>
          <a:xfrm>
            <a:off x="7626243" y="3537888"/>
            <a:ext cx="3210096" cy="1235524"/>
            <a:chOff x="8121249" y="4732503"/>
            <a:chExt cx="3210096" cy="1235524"/>
          </a:xfrm>
        </p:grpSpPr>
        <p:sp>
          <p:nvSpPr>
            <p:cNvPr id="24" name="Forma libre 23"/>
            <p:cNvSpPr/>
            <p:nvPr/>
          </p:nvSpPr>
          <p:spPr>
            <a:xfrm rot="9876132">
              <a:off x="8121249" y="4774581"/>
              <a:ext cx="432619" cy="19685"/>
            </a:xfrm>
            <a:custGeom>
              <a:avLst/>
              <a:gdLst>
                <a:gd name="connsiteX0" fmla="*/ 432619 w 432619"/>
                <a:gd name="connsiteY0" fmla="*/ 20 h 19685"/>
                <a:gd name="connsiteX1" fmla="*/ 373625 w 432619"/>
                <a:gd name="connsiteY1" fmla="*/ 9853 h 19685"/>
                <a:gd name="connsiteX2" fmla="*/ 324464 w 432619"/>
                <a:gd name="connsiteY2" fmla="*/ 19685 h 19685"/>
                <a:gd name="connsiteX3" fmla="*/ 88490 w 432619"/>
                <a:gd name="connsiteY3" fmla="*/ 9853 h 19685"/>
                <a:gd name="connsiteX4" fmla="*/ 0 w 432619"/>
                <a:gd name="connsiteY4" fmla="*/ 20 h 19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2619" h="19685">
                  <a:moveTo>
                    <a:pt x="432619" y="20"/>
                  </a:moveTo>
                  <a:lnTo>
                    <a:pt x="373625" y="9853"/>
                  </a:lnTo>
                  <a:cubicBezTo>
                    <a:pt x="357183" y="12843"/>
                    <a:pt x="341176" y="19685"/>
                    <a:pt x="324464" y="19685"/>
                  </a:cubicBezTo>
                  <a:cubicBezTo>
                    <a:pt x="245738" y="19685"/>
                    <a:pt x="167148" y="13130"/>
                    <a:pt x="88490" y="9853"/>
                  </a:cubicBezTo>
                  <a:cubicBezTo>
                    <a:pt x="13175" y="-907"/>
                    <a:pt x="42839" y="20"/>
                    <a:pt x="0" y="20"/>
                  </a:cubicBezTo>
                </a:path>
              </a:pathLst>
            </a:custGeom>
            <a:noFill/>
            <a:ln w="5715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5" name="Forma libre 24"/>
            <p:cNvSpPr/>
            <p:nvPr/>
          </p:nvSpPr>
          <p:spPr>
            <a:xfrm rot="410830">
              <a:off x="8651631" y="4768067"/>
              <a:ext cx="432619" cy="19685"/>
            </a:xfrm>
            <a:custGeom>
              <a:avLst/>
              <a:gdLst>
                <a:gd name="connsiteX0" fmla="*/ 432619 w 432619"/>
                <a:gd name="connsiteY0" fmla="*/ 20 h 19685"/>
                <a:gd name="connsiteX1" fmla="*/ 373625 w 432619"/>
                <a:gd name="connsiteY1" fmla="*/ 9853 h 19685"/>
                <a:gd name="connsiteX2" fmla="*/ 324464 w 432619"/>
                <a:gd name="connsiteY2" fmla="*/ 19685 h 19685"/>
                <a:gd name="connsiteX3" fmla="*/ 88490 w 432619"/>
                <a:gd name="connsiteY3" fmla="*/ 9853 h 19685"/>
                <a:gd name="connsiteX4" fmla="*/ 0 w 432619"/>
                <a:gd name="connsiteY4" fmla="*/ 20 h 19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2619" h="19685">
                  <a:moveTo>
                    <a:pt x="432619" y="20"/>
                  </a:moveTo>
                  <a:lnTo>
                    <a:pt x="373625" y="9853"/>
                  </a:lnTo>
                  <a:cubicBezTo>
                    <a:pt x="357183" y="12843"/>
                    <a:pt x="341176" y="19685"/>
                    <a:pt x="324464" y="19685"/>
                  </a:cubicBezTo>
                  <a:cubicBezTo>
                    <a:pt x="245738" y="19685"/>
                    <a:pt x="167148" y="13130"/>
                    <a:pt x="88490" y="9853"/>
                  </a:cubicBezTo>
                  <a:cubicBezTo>
                    <a:pt x="13175" y="-907"/>
                    <a:pt x="42839" y="20"/>
                    <a:pt x="0" y="20"/>
                  </a:cubicBezTo>
                </a:path>
              </a:pathLst>
            </a:custGeom>
            <a:noFill/>
            <a:ln w="5715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6" name="Forma libre 25"/>
            <p:cNvSpPr/>
            <p:nvPr/>
          </p:nvSpPr>
          <p:spPr>
            <a:xfrm rot="10317119">
              <a:off x="9270747" y="4732504"/>
              <a:ext cx="432619" cy="19685"/>
            </a:xfrm>
            <a:custGeom>
              <a:avLst/>
              <a:gdLst>
                <a:gd name="connsiteX0" fmla="*/ 432619 w 432619"/>
                <a:gd name="connsiteY0" fmla="*/ 20 h 19685"/>
                <a:gd name="connsiteX1" fmla="*/ 373625 w 432619"/>
                <a:gd name="connsiteY1" fmla="*/ 9853 h 19685"/>
                <a:gd name="connsiteX2" fmla="*/ 324464 w 432619"/>
                <a:gd name="connsiteY2" fmla="*/ 19685 h 19685"/>
                <a:gd name="connsiteX3" fmla="*/ 88490 w 432619"/>
                <a:gd name="connsiteY3" fmla="*/ 9853 h 19685"/>
                <a:gd name="connsiteX4" fmla="*/ 0 w 432619"/>
                <a:gd name="connsiteY4" fmla="*/ 20 h 19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2619" h="19685">
                  <a:moveTo>
                    <a:pt x="432619" y="20"/>
                  </a:moveTo>
                  <a:lnTo>
                    <a:pt x="373625" y="9853"/>
                  </a:lnTo>
                  <a:cubicBezTo>
                    <a:pt x="357183" y="12843"/>
                    <a:pt x="341176" y="19685"/>
                    <a:pt x="324464" y="19685"/>
                  </a:cubicBezTo>
                  <a:cubicBezTo>
                    <a:pt x="245738" y="19685"/>
                    <a:pt x="167148" y="13130"/>
                    <a:pt x="88490" y="9853"/>
                  </a:cubicBezTo>
                  <a:cubicBezTo>
                    <a:pt x="13175" y="-907"/>
                    <a:pt x="42839" y="20"/>
                    <a:pt x="0" y="20"/>
                  </a:cubicBezTo>
                </a:path>
              </a:pathLst>
            </a:custGeom>
            <a:noFill/>
            <a:ln w="5715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7" name="Forma libre 26"/>
            <p:cNvSpPr/>
            <p:nvPr/>
          </p:nvSpPr>
          <p:spPr>
            <a:xfrm rot="11039000">
              <a:off x="9853204" y="4732503"/>
              <a:ext cx="432619" cy="19685"/>
            </a:xfrm>
            <a:custGeom>
              <a:avLst/>
              <a:gdLst>
                <a:gd name="connsiteX0" fmla="*/ 432619 w 432619"/>
                <a:gd name="connsiteY0" fmla="*/ 20 h 19685"/>
                <a:gd name="connsiteX1" fmla="*/ 373625 w 432619"/>
                <a:gd name="connsiteY1" fmla="*/ 9853 h 19685"/>
                <a:gd name="connsiteX2" fmla="*/ 324464 w 432619"/>
                <a:gd name="connsiteY2" fmla="*/ 19685 h 19685"/>
                <a:gd name="connsiteX3" fmla="*/ 88490 w 432619"/>
                <a:gd name="connsiteY3" fmla="*/ 9853 h 19685"/>
                <a:gd name="connsiteX4" fmla="*/ 0 w 432619"/>
                <a:gd name="connsiteY4" fmla="*/ 20 h 19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2619" h="19685">
                  <a:moveTo>
                    <a:pt x="432619" y="20"/>
                  </a:moveTo>
                  <a:lnTo>
                    <a:pt x="373625" y="9853"/>
                  </a:lnTo>
                  <a:cubicBezTo>
                    <a:pt x="357183" y="12843"/>
                    <a:pt x="341176" y="19685"/>
                    <a:pt x="324464" y="19685"/>
                  </a:cubicBezTo>
                  <a:cubicBezTo>
                    <a:pt x="245738" y="19685"/>
                    <a:pt x="167148" y="13130"/>
                    <a:pt x="88490" y="9853"/>
                  </a:cubicBezTo>
                  <a:cubicBezTo>
                    <a:pt x="13175" y="-907"/>
                    <a:pt x="42839" y="20"/>
                    <a:pt x="0" y="20"/>
                  </a:cubicBezTo>
                </a:path>
              </a:pathLst>
            </a:custGeom>
            <a:noFill/>
            <a:ln w="5715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8" name="Forma libre 27"/>
            <p:cNvSpPr/>
            <p:nvPr/>
          </p:nvSpPr>
          <p:spPr>
            <a:xfrm rot="11898844">
              <a:off x="10410923" y="4880943"/>
              <a:ext cx="432619" cy="19685"/>
            </a:xfrm>
            <a:custGeom>
              <a:avLst/>
              <a:gdLst>
                <a:gd name="connsiteX0" fmla="*/ 432619 w 432619"/>
                <a:gd name="connsiteY0" fmla="*/ 20 h 19685"/>
                <a:gd name="connsiteX1" fmla="*/ 373625 w 432619"/>
                <a:gd name="connsiteY1" fmla="*/ 9853 h 19685"/>
                <a:gd name="connsiteX2" fmla="*/ 324464 w 432619"/>
                <a:gd name="connsiteY2" fmla="*/ 19685 h 19685"/>
                <a:gd name="connsiteX3" fmla="*/ 88490 w 432619"/>
                <a:gd name="connsiteY3" fmla="*/ 9853 h 19685"/>
                <a:gd name="connsiteX4" fmla="*/ 0 w 432619"/>
                <a:gd name="connsiteY4" fmla="*/ 20 h 19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2619" h="19685">
                  <a:moveTo>
                    <a:pt x="432619" y="20"/>
                  </a:moveTo>
                  <a:lnTo>
                    <a:pt x="373625" y="9853"/>
                  </a:lnTo>
                  <a:cubicBezTo>
                    <a:pt x="357183" y="12843"/>
                    <a:pt x="341176" y="19685"/>
                    <a:pt x="324464" y="19685"/>
                  </a:cubicBezTo>
                  <a:cubicBezTo>
                    <a:pt x="245738" y="19685"/>
                    <a:pt x="167148" y="13130"/>
                    <a:pt x="88490" y="9853"/>
                  </a:cubicBezTo>
                  <a:cubicBezTo>
                    <a:pt x="13175" y="-907"/>
                    <a:pt x="42839" y="20"/>
                    <a:pt x="0" y="20"/>
                  </a:cubicBezTo>
                </a:path>
              </a:pathLst>
            </a:custGeom>
            <a:noFill/>
            <a:ln w="5715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9" name="Forma libre 28"/>
            <p:cNvSpPr/>
            <p:nvPr/>
          </p:nvSpPr>
          <p:spPr>
            <a:xfrm rot="13116650">
              <a:off x="10898726" y="5193168"/>
              <a:ext cx="432619" cy="19685"/>
            </a:xfrm>
            <a:custGeom>
              <a:avLst/>
              <a:gdLst>
                <a:gd name="connsiteX0" fmla="*/ 432619 w 432619"/>
                <a:gd name="connsiteY0" fmla="*/ 20 h 19685"/>
                <a:gd name="connsiteX1" fmla="*/ 373625 w 432619"/>
                <a:gd name="connsiteY1" fmla="*/ 9853 h 19685"/>
                <a:gd name="connsiteX2" fmla="*/ 324464 w 432619"/>
                <a:gd name="connsiteY2" fmla="*/ 19685 h 19685"/>
                <a:gd name="connsiteX3" fmla="*/ 88490 w 432619"/>
                <a:gd name="connsiteY3" fmla="*/ 9853 h 19685"/>
                <a:gd name="connsiteX4" fmla="*/ 0 w 432619"/>
                <a:gd name="connsiteY4" fmla="*/ 20 h 19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2619" h="19685">
                  <a:moveTo>
                    <a:pt x="432619" y="20"/>
                  </a:moveTo>
                  <a:lnTo>
                    <a:pt x="373625" y="9853"/>
                  </a:lnTo>
                  <a:cubicBezTo>
                    <a:pt x="357183" y="12843"/>
                    <a:pt x="341176" y="19685"/>
                    <a:pt x="324464" y="19685"/>
                  </a:cubicBezTo>
                  <a:cubicBezTo>
                    <a:pt x="245738" y="19685"/>
                    <a:pt x="167148" y="13130"/>
                    <a:pt x="88490" y="9853"/>
                  </a:cubicBezTo>
                  <a:cubicBezTo>
                    <a:pt x="13175" y="-907"/>
                    <a:pt x="42839" y="20"/>
                    <a:pt x="0" y="20"/>
                  </a:cubicBezTo>
                </a:path>
              </a:pathLst>
            </a:custGeom>
            <a:noFill/>
            <a:ln w="5715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30" name="Forma libre 29"/>
            <p:cNvSpPr/>
            <p:nvPr/>
          </p:nvSpPr>
          <p:spPr>
            <a:xfrm rot="17185037">
              <a:off x="11086380" y="5648535"/>
              <a:ext cx="432619" cy="45719"/>
            </a:xfrm>
            <a:custGeom>
              <a:avLst/>
              <a:gdLst>
                <a:gd name="connsiteX0" fmla="*/ 432619 w 432619"/>
                <a:gd name="connsiteY0" fmla="*/ 20 h 19685"/>
                <a:gd name="connsiteX1" fmla="*/ 373625 w 432619"/>
                <a:gd name="connsiteY1" fmla="*/ 9853 h 19685"/>
                <a:gd name="connsiteX2" fmla="*/ 324464 w 432619"/>
                <a:gd name="connsiteY2" fmla="*/ 19685 h 19685"/>
                <a:gd name="connsiteX3" fmla="*/ 88490 w 432619"/>
                <a:gd name="connsiteY3" fmla="*/ 9853 h 19685"/>
                <a:gd name="connsiteX4" fmla="*/ 0 w 432619"/>
                <a:gd name="connsiteY4" fmla="*/ 20 h 19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2619" h="19685">
                  <a:moveTo>
                    <a:pt x="432619" y="20"/>
                  </a:moveTo>
                  <a:lnTo>
                    <a:pt x="373625" y="9853"/>
                  </a:lnTo>
                  <a:cubicBezTo>
                    <a:pt x="357183" y="12843"/>
                    <a:pt x="341176" y="19685"/>
                    <a:pt x="324464" y="19685"/>
                  </a:cubicBezTo>
                  <a:cubicBezTo>
                    <a:pt x="245738" y="19685"/>
                    <a:pt x="167148" y="13130"/>
                    <a:pt x="88490" y="9853"/>
                  </a:cubicBezTo>
                  <a:cubicBezTo>
                    <a:pt x="13175" y="-907"/>
                    <a:pt x="42839" y="20"/>
                    <a:pt x="0" y="20"/>
                  </a:cubicBezTo>
                </a:path>
              </a:pathLst>
            </a:custGeom>
            <a:noFill/>
            <a:ln w="5715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31" name="Forma libre 30"/>
            <p:cNvSpPr/>
            <p:nvPr/>
          </p:nvSpPr>
          <p:spPr>
            <a:xfrm>
              <a:off x="10723559" y="5948342"/>
              <a:ext cx="432619" cy="19685"/>
            </a:xfrm>
            <a:custGeom>
              <a:avLst/>
              <a:gdLst>
                <a:gd name="connsiteX0" fmla="*/ 432619 w 432619"/>
                <a:gd name="connsiteY0" fmla="*/ 20 h 19685"/>
                <a:gd name="connsiteX1" fmla="*/ 373625 w 432619"/>
                <a:gd name="connsiteY1" fmla="*/ 9853 h 19685"/>
                <a:gd name="connsiteX2" fmla="*/ 324464 w 432619"/>
                <a:gd name="connsiteY2" fmla="*/ 19685 h 19685"/>
                <a:gd name="connsiteX3" fmla="*/ 88490 w 432619"/>
                <a:gd name="connsiteY3" fmla="*/ 9853 h 19685"/>
                <a:gd name="connsiteX4" fmla="*/ 0 w 432619"/>
                <a:gd name="connsiteY4" fmla="*/ 20 h 19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2619" h="19685">
                  <a:moveTo>
                    <a:pt x="432619" y="20"/>
                  </a:moveTo>
                  <a:lnTo>
                    <a:pt x="373625" y="9853"/>
                  </a:lnTo>
                  <a:cubicBezTo>
                    <a:pt x="357183" y="12843"/>
                    <a:pt x="341176" y="19685"/>
                    <a:pt x="324464" y="19685"/>
                  </a:cubicBezTo>
                  <a:cubicBezTo>
                    <a:pt x="245738" y="19685"/>
                    <a:pt x="167148" y="13130"/>
                    <a:pt x="88490" y="9853"/>
                  </a:cubicBezTo>
                  <a:cubicBezTo>
                    <a:pt x="13175" y="-907"/>
                    <a:pt x="42839" y="20"/>
                    <a:pt x="0" y="20"/>
                  </a:cubicBezTo>
                </a:path>
              </a:pathLst>
            </a:custGeom>
            <a:noFill/>
            <a:ln w="5715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32" name="Forma libre 31"/>
            <p:cNvSpPr/>
            <p:nvPr/>
          </p:nvSpPr>
          <p:spPr>
            <a:xfrm rot="868344">
              <a:off x="10194135" y="5873644"/>
              <a:ext cx="432619" cy="19685"/>
            </a:xfrm>
            <a:custGeom>
              <a:avLst/>
              <a:gdLst>
                <a:gd name="connsiteX0" fmla="*/ 432619 w 432619"/>
                <a:gd name="connsiteY0" fmla="*/ 20 h 19685"/>
                <a:gd name="connsiteX1" fmla="*/ 373625 w 432619"/>
                <a:gd name="connsiteY1" fmla="*/ 9853 h 19685"/>
                <a:gd name="connsiteX2" fmla="*/ 324464 w 432619"/>
                <a:gd name="connsiteY2" fmla="*/ 19685 h 19685"/>
                <a:gd name="connsiteX3" fmla="*/ 88490 w 432619"/>
                <a:gd name="connsiteY3" fmla="*/ 9853 h 19685"/>
                <a:gd name="connsiteX4" fmla="*/ 0 w 432619"/>
                <a:gd name="connsiteY4" fmla="*/ 20 h 19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2619" h="19685">
                  <a:moveTo>
                    <a:pt x="432619" y="20"/>
                  </a:moveTo>
                  <a:lnTo>
                    <a:pt x="373625" y="9853"/>
                  </a:lnTo>
                  <a:cubicBezTo>
                    <a:pt x="357183" y="12843"/>
                    <a:pt x="341176" y="19685"/>
                    <a:pt x="324464" y="19685"/>
                  </a:cubicBezTo>
                  <a:cubicBezTo>
                    <a:pt x="245738" y="19685"/>
                    <a:pt x="167148" y="13130"/>
                    <a:pt x="88490" y="9853"/>
                  </a:cubicBezTo>
                  <a:cubicBezTo>
                    <a:pt x="13175" y="-907"/>
                    <a:pt x="42839" y="20"/>
                    <a:pt x="0" y="20"/>
                  </a:cubicBezTo>
                </a:path>
              </a:pathLst>
            </a:custGeom>
            <a:noFill/>
            <a:ln w="5715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33" name="Grupo 32"/>
          <p:cNvGrpSpPr/>
          <p:nvPr/>
        </p:nvGrpSpPr>
        <p:grpSpPr>
          <a:xfrm>
            <a:off x="9358036" y="3989476"/>
            <a:ext cx="452337" cy="452337"/>
            <a:chOff x="638248" y="3029777"/>
            <a:chExt cx="452337" cy="452337"/>
          </a:xfrm>
        </p:grpSpPr>
        <p:sp>
          <p:nvSpPr>
            <p:cNvPr id="34" name="Lágrima 15"/>
            <p:cNvSpPr/>
            <p:nvPr/>
          </p:nvSpPr>
          <p:spPr>
            <a:xfrm rot="8098483">
              <a:off x="638248" y="3029777"/>
              <a:ext cx="452337" cy="452337"/>
            </a:xfrm>
            <a:custGeom>
              <a:avLst/>
              <a:gdLst>
                <a:gd name="connsiteX0" fmla="*/ 0 w 800451"/>
                <a:gd name="connsiteY0" fmla="*/ 400226 h 800451"/>
                <a:gd name="connsiteX1" fmla="*/ 400226 w 800451"/>
                <a:gd name="connsiteY1" fmla="*/ 0 h 800451"/>
                <a:gd name="connsiteX2" fmla="*/ 800451 w 800451"/>
                <a:gd name="connsiteY2" fmla="*/ 0 h 800451"/>
                <a:gd name="connsiteX3" fmla="*/ 800451 w 800451"/>
                <a:gd name="connsiteY3" fmla="*/ 400226 h 800451"/>
                <a:gd name="connsiteX4" fmla="*/ 400225 w 800451"/>
                <a:gd name="connsiteY4" fmla="*/ 800452 h 800451"/>
                <a:gd name="connsiteX5" fmla="*/ -1 w 800451"/>
                <a:gd name="connsiteY5" fmla="*/ 400226 h 800451"/>
                <a:gd name="connsiteX6" fmla="*/ 0 w 800451"/>
                <a:gd name="connsiteY6" fmla="*/ 400226 h 800451"/>
                <a:gd name="connsiteX0" fmla="*/ 1 w 800452"/>
                <a:gd name="connsiteY0" fmla="*/ 400226 h 800452"/>
                <a:gd name="connsiteX1" fmla="*/ 467549 w 800452"/>
                <a:gd name="connsiteY1" fmla="*/ 67382 h 800452"/>
                <a:gd name="connsiteX2" fmla="*/ 800452 w 800452"/>
                <a:gd name="connsiteY2" fmla="*/ 0 h 800452"/>
                <a:gd name="connsiteX3" fmla="*/ 800452 w 800452"/>
                <a:gd name="connsiteY3" fmla="*/ 400226 h 800452"/>
                <a:gd name="connsiteX4" fmla="*/ 400226 w 800452"/>
                <a:gd name="connsiteY4" fmla="*/ 800452 h 800452"/>
                <a:gd name="connsiteX5" fmla="*/ 0 w 800452"/>
                <a:gd name="connsiteY5" fmla="*/ 400226 h 800452"/>
                <a:gd name="connsiteX6" fmla="*/ 1 w 800452"/>
                <a:gd name="connsiteY6" fmla="*/ 400226 h 800452"/>
                <a:gd name="connsiteX0" fmla="*/ 1 w 800452"/>
                <a:gd name="connsiteY0" fmla="*/ 400226 h 800452"/>
                <a:gd name="connsiteX1" fmla="*/ 467549 w 800452"/>
                <a:gd name="connsiteY1" fmla="*/ 67382 h 800452"/>
                <a:gd name="connsiteX2" fmla="*/ 800452 w 800452"/>
                <a:gd name="connsiteY2" fmla="*/ 0 h 800452"/>
                <a:gd name="connsiteX3" fmla="*/ 739856 w 800452"/>
                <a:gd name="connsiteY3" fmla="*/ 353053 h 800452"/>
                <a:gd name="connsiteX4" fmla="*/ 400226 w 800452"/>
                <a:gd name="connsiteY4" fmla="*/ 800452 h 800452"/>
                <a:gd name="connsiteX5" fmla="*/ 0 w 800452"/>
                <a:gd name="connsiteY5" fmla="*/ 400226 h 800452"/>
                <a:gd name="connsiteX6" fmla="*/ 1 w 800452"/>
                <a:gd name="connsiteY6" fmla="*/ 400226 h 800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452" h="800452">
                  <a:moveTo>
                    <a:pt x="1" y="400226"/>
                  </a:moveTo>
                  <a:cubicBezTo>
                    <a:pt x="1" y="179187"/>
                    <a:pt x="246510" y="67382"/>
                    <a:pt x="467549" y="67382"/>
                  </a:cubicBezTo>
                  <a:lnTo>
                    <a:pt x="800452" y="0"/>
                  </a:lnTo>
                  <a:lnTo>
                    <a:pt x="739856" y="353053"/>
                  </a:lnTo>
                  <a:cubicBezTo>
                    <a:pt x="739856" y="574092"/>
                    <a:pt x="621265" y="800452"/>
                    <a:pt x="400226" y="800452"/>
                  </a:cubicBezTo>
                  <a:cubicBezTo>
                    <a:pt x="179187" y="800452"/>
                    <a:pt x="0" y="621265"/>
                    <a:pt x="0" y="400226"/>
                  </a:cubicBezTo>
                  <a:lnTo>
                    <a:pt x="1" y="400226"/>
                  </a:lnTo>
                  <a:close/>
                </a:path>
              </a:pathLst>
            </a:custGeom>
            <a:noFill/>
            <a:ln w="1905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35" name="123 Elipse"/>
            <p:cNvSpPr/>
            <p:nvPr/>
          </p:nvSpPr>
          <p:spPr>
            <a:xfrm>
              <a:off x="722937" y="3075292"/>
              <a:ext cx="273306" cy="261634"/>
            </a:xfrm>
            <a:prstGeom prst="ellipse">
              <a:avLst/>
            </a:prstGeom>
            <a:solidFill>
              <a:srgbClr val="00006C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3" name="Grupo 2"/>
          <p:cNvGrpSpPr/>
          <p:nvPr/>
        </p:nvGrpSpPr>
        <p:grpSpPr>
          <a:xfrm>
            <a:off x="7236373" y="3871284"/>
            <a:ext cx="640270" cy="49018"/>
            <a:chOff x="4816633" y="3647911"/>
            <a:chExt cx="2399690" cy="63636"/>
          </a:xfrm>
        </p:grpSpPr>
        <p:sp>
          <p:nvSpPr>
            <p:cNvPr id="36" name="251 Forma libre"/>
            <p:cNvSpPr/>
            <p:nvPr/>
          </p:nvSpPr>
          <p:spPr>
            <a:xfrm rot="999115" flipH="1">
              <a:off x="4834179" y="3647911"/>
              <a:ext cx="2382144" cy="45719"/>
            </a:xfrm>
            <a:custGeom>
              <a:avLst/>
              <a:gdLst>
                <a:gd name="connsiteX0" fmla="*/ 0 w 1405719"/>
                <a:gd name="connsiteY0" fmla="*/ 54591 h 68239"/>
                <a:gd name="connsiteX1" fmla="*/ 109182 w 1405719"/>
                <a:gd name="connsiteY1" fmla="*/ 68239 h 68239"/>
                <a:gd name="connsiteX2" fmla="*/ 259307 w 1405719"/>
                <a:gd name="connsiteY2" fmla="*/ 54591 h 68239"/>
                <a:gd name="connsiteX3" fmla="*/ 313899 w 1405719"/>
                <a:gd name="connsiteY3" fmla="*/ 40944 h 68239"/>
                <a:gd name="connsiteX4" fmla="*/ 573206 w 1405719"/>
                <a:gd name="connsiteY4" fmla="*/ 27296 h 68239"/>
                <a:gd name="connsiteX5" fmla="*/ 846161 w 1405719"/>
                <a:gd name="connsiteY5" fmla="*/ 27296 h 68239"/>
                <a:gd name="connsiteX6" fmla="*/ 1214651 w 1405719"/>
                <a:gd name="connsiteY6" fmla="*/ 13648 h 68239"/>
                <a:gd name="connsiteX7" fmla="*/ 1405719 w 1405719"/>
                <a:gd name="connsiteY7" fmla="*/ 0 h 68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05719" h="68239">
                  <a:moveTo>
                    <a:pt x="0" y="54591"/>
                  </a:moveTo>
                  <a:cubicBezTo>
                    <a:pt x="36394" y="59140"/>
                    <a:pt x="72505" y="68239"/>
                    <a:pt x="109182" y="68239"/>
                  </a:cubicBezTo>
                  <a:cubicBezTo>
                    <a:pt x="159430" y="68239"/>
                    <a:pt x="209500" y="61232"/>
                    <a:pt x="259307" y="54591"/>
                  </a:cubicBezTo>
                  <a:cubicBezTo>
                    <a:pt x="277900" y="52112"/>
                    <a:pt x="295212" y="42569"/>
                    <a:pt x="313899" y="40944"/>
                  </a:cubicBezTo>
                  <a:cubicBezTo>
                    <a:pt x="400129" y="33446"/>
                    <a:pt x="486770" y="31845"/>
                    <a:pt x="573206" y="27296"/>
                  </a:cubicBezTo>
                  <a:cubicBezTo>
                    <a:pt x="695718" y="-13542"/>
                    <a:pt x="556311" y="27296"/>
                    <a:pt x="846161" y="27296"/>
                  </a:cubicBezTo>
                  <a:cubicBezTo>
                    <a:pt x="969075" y="27296"/>
                    <a:pt x="1091883" y="19637"/>
                    <a:pt x="1214651" y="13648"/>
                  </a:cubicBezTo>
                  <a:cubicBezTo>
                    <a:pt x="1278427" y="10537"/>
                    <a:pt x="1405719" y="0"/>
                    <a:pt x="1405719" y="0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37" name="252 Forma libre"/>
            <p:cNvSpPr/>
            <p:nvPr/>
          </p:nvSpPr>
          <p:spPr>
            <a:xfrm rot="20600885">
              <a:off x="4816633" y="3665828"/>
              <a:ext cx="2382144" cy="45719"/>
            </a:xfrm>
            <a:custGeom>
              <a:avLst/>
              <a:gdLst>
                <a:gd name="connsiteX0" fmla="*/ 0 w 1405719"/>
                <a:gd name="connsiteY0" fmla="*/ 54591 h 68239"/>
                <a:gd name="connsiteX1" fmla="*/ 109182 w 1405719"/>
                <a:gd name="connsiteY1" fmla="*/ 68239 h 68239"/>
                <a:gd name="connsiteX2" fmla="*/ 259307 w 1405719"/>
                <a:gd name="connsiteY2" fmla="*/ 54591 h 68239"/>
                <a:gd name="connsiteX3" fmla="*/ 313899 w 1405719"/>
                <a:gd name="connsiteY3" fmla="*/ 40944 h 68239"/>
                <a:gd name="connsiteX4" fmla="*/ 573206 w 1405719"/>
                <a:gd name="connsiteY4" fmla="*/ 27296 h 68239"/>
                <a:gd name="connsiteX5" fmla="*/ 846161 w 1405719"/>
                <a:gd name="connsiteY5" fmla="*/ 27296 h 68239"/>
                <a:gd name="connsiteX6" fmla="*/ 1214651 w 1405719"/>
                <a:gd name="connsiteY6" fmla="*/ 13648 h 68239"/>
                <a:gd name="connsiteX7" fmla="*/ 1405719 w 1405719"/>
                <a:gd name="connsiteY7" fmla="*/ 0 h 68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05719" h="68239">
                  <a:moveTo>
                    <a:pt x="0" y="54591"/>
                  </a:moveTo>
                  <a:cubicBezTo>
                    <a:pt x="36394" y="59140"/>
                    <a:pt x="72505" y="68239"/>
                    <a:pt x="109182" y="68239"/>
                  </a:cubicBezTo>
                  <a:cubicBezTo>
                    <a:pt x="159430" y="68239"/>
                    <a:pt x="209500" y="61232"/>
                    <a:pt x="259307" y="54591"/>
                  </a:cubicBezTo>
                  <a:cubicBezTo>
                    <a:pt x="277900" y="52112"/>
                    <a:pt x="295212" y="42569"/>
                    <a:pt x="313899" y="40944"/>
                  </a:cubicBezTo>
                  <a:cubicBezTo>
                    <a:pt x="400129" y="33446"/>
                    <a:pt x="486770" y="31845"/>
                    <a:pt x="573206" y="27296"/>
                  </a:cubicBezTo>
                  <a:cubicBezTo>
                    <a:pt x="695718" y="-13542"/>
                    <a:pt x="556311" y="27296"/>
                    <a:pt x="846161" y="27296"/>
                  </a:cubicBezTo>
                  <a:cubicBezTo>
                    <a:pt x="969075" y="27296"/>
                    <a:pt x="1091883" y="19637"/>
                    <a:pt x="1214651" y="13648"/>
                  </a:cubicBezTo>
                  <a:cubicBezTo>
                    <a:pt x="1278427" y="10537"/>
                    <a:pt x="1405719" y="0"/>
                    <a:pt x="1405719" y="0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</p:spTree>
    <p:extLst>
      <p:ext uri="{BB962C8B-B14F-4D97-AF65-F5344CB8AC3E}">
        <p14:creationId xmlns:p14="http://schemas.microsoft.com/office/powerpoint/2010/main" val="168417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" y="-31018"/>
            <a:ext cx="12191999" cy="6861858"/>
            <a:chOff x="1" y="-31018"/>
            <a:chExt cx="12191999" cy="6861858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-31018"/>
              <a:ext cx="12191999" cy="6861858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65061" y="71748"/>
              <a:ext cx="1949621" cy="424692"/>
            </a:xfrm>
            <a:prstGeom prst="rect">
              <a:avLst/>
            </a:prstGeom>
          </p:spPr>
        </p:pic>
        <p:sp>
          <p:nvSpPr>
            <p:cNvPr id="13" name="CuadroTexto 12"/>
            <p:cNvSpPr txBox="1"/>
            <p:nvPr/>
          </p:nvSpPr>
          <p:spPr>
            <a:xfrm>
              <a:off x="230659" y="224590"/>
              <a:ext cx="46853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400" b="1" dirty="0" smtClean="0">
                  <a:solidFill>
                    <a:schemeClr val="bg1">
                      <a:lumMod val="50000"/>
                    </a:schemeClr>
                  </a:solidFill>
                  <a:latin typeface="Stag Book" panose="02000503060000020004" pitchFamily="50" charset="0"/>
                </a:rPr>
                <a:t>Etapa de Inducción  al cargo directivo - 2017</a:t>
              </a:r>
              <a:endParaRPr lang="es-PE" sz="1400" b="1" dirty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endParaRPr>
            </a:p>
          </p:txBody>
        </p:sp>
      </p:grpSp>
      <p:sp>
        <p:nvSpPr>
          <p:cNvPr id="5128" name="AutoShape 9" descr="Resultado de imagen para construccion participativ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PE" altLang="es-PE" sz="1800"/>
          </a:p>
        </p:txBody>
      </p:sp>
      <p:sp>
        <p:nvSpPr>
          <p:cNvPr id="16" name="Título 8"/>
          <p:cNvSpPr txBox="1">
            <a:spLocks/>
          </p:cNvSpPr>
          <p:nvPr/>
        </p:nvSpPr>
        <p:spPr bwMode="auto">
          <a:xfrm>
            <a:off x="1765426" y="1117241"/>
            <a:ext cx="8664166" cy="640295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normAutofit fontScale="975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defRPr/>
            </a:pPr>
            <a:r>
              <a:rPr lang="es-PE" sz="2900" dirty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¿Cómo priorizar las actividades de la </a:t>
            </a:r>
            <a:r>
              <a:rPr lang="es-PE" sz="2900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IE?</a:t>
            </a:r>
            <a:endParaRPr lang="es-PE" sz="29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7468155" y="2910345"/>
            <a:ext cx="2961437" cy="2528661"/>
            <a:chOff x="4774818" y="2129083"/>
            <a:chExt cx="2961437" cy="3239544"/>
          </a:xfrm>
        </p:grpSpPr>
        <p:sp>
          <p:nvSpPr>
            <p:cNvPr id="18" name="243 Rectángulo"/>
            <p:cNvSpPr/>
            <p:nvPr/>
          </p:nvSpPr>
          <p:spPr>
            <a:xfrm>
              <a:off x="4859747" y="2129083"/>
              <a:ext cx="2605200" cy="100546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PE" sz="4500" dirty="0">
                  <a:ln>
                    <a:solidFill>
                      <a:srgbClr val="00006C"/>
                    </a:solidFill>
                  </a:ln>
                  <a:solidFill>
                    <a:srgbClr val="00006C"/>
                  </a:solidFill>
                  <a:effectLst>
                    <a:innerShdw blurRad="114300">
                      <a:prstClr val="black"/>
                    </a:innerShdw>
                  </a:effectLst>
                  <a:latin typeface="Rage Italic" pitchFamily="66" charset="0"/>
                </a:rPr>
                <a:t>A</a:t>
              </a:r>
              <a:r>
                <a:rPr lang="es-PE" sz="4500" dirty="0" smtClean="0">
                  <a:ln>
                    <a:solidFill>
                      <a:srgbClr val="00006C"/>
                    </a:solidFill>
                  </a:ln>
                  <a:solidFill>
                    <a:srgbClr val="00006C"/>
                  </a:solidFill>
                  <a:effectLst>
                    <a:innerShdw blurRad="114300">
                      <a:prstClr val="black"/>
                    </a:innerShdw>
                  </a:effectLst>
                  <a:latin typeface="Rage Italic" pitchFamily="66" charset="0"/>
                </a:rPr>
                <a:t>ctividad</a:t>
              </a:r>
              <a:r>
                <a:rPr lang="es-PE" sz="4500" dirty="0" smtClean="0">
                  <a:ln>
                    <a:solidFill>
                      <a:srgbClr val="00006C"/>
                    </a:solidFill>
                  </a:ln>
                  <a:solidFill>
                    <a:srgbClr val="00006C"/>
                  </a:solidFill>
                  <a:effectLst>
                    <a:innerShdw blurRad="114300">
                      <a:prstClr val="black"/>
                    </a:innerShdw>
                  </a:effectLst>
                  <a:latin typeface="Mistral" pitchFamily="66" charset="0"/>
                </a:rPr>
                <a:t> A</a:t>
              </a:r>
              <a:endParaRPr lang="es-PE" sz="4500" dirty="0">
                <a:ln>
                  <a:solidFill>
                    <a:srgbClr val="00006C"/>
                  </a:solidFill>
                </a:ln>
                <a:solidFill>
                  <a:srgbClr val="00006C"/>
                </a:solidFill>
                <a:effectLst>
                  <a:innerShdw blurRad="114300">
                    <a:prstClr val="black"/>
                  </a:innerShdw>
                </a:effectLst>
                <a:latin typeface="Mistral" pitchFamily="66" charset="0"/>
              </a:endParaRPr>
            </a:p>
          </p:txBody>
        </p:sp>
        <p:sp>
          <p:nvSpPr>
            <p:cNvPr id="19" name="244 Rectángulo"/>
            <p:cNvSpPr/>
            <p:nvPr/>
          </p:nvSpPr>
          <p:spPr>
            <a:xfrm>
              <a:off x="4788024" y="3218421"/>
              <a:ext cx="2614818" cy="100546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PE" sz="4500" dirty="0">
                  <a:ln>
                    <a:solidFill>
                      <a:srgbClr val="00006C"/>
                    </a:solidFill>
                  </a:ln>
                  <a:solidFill>
                    <a:srgbClr val="00006C"/>
                  </a:solidFill>
                  <a:effectLst>
                    <a:innerShdw blurRad="114300">
                      <a:prstClr val="black"/>
                    </a:innerShdw>
                  </a:effectLst>
                  <a:latin typeface="Rage Italic" pitchFamily="66" charset="0"/>
                </a:rPr>
                <a:t>A</a:t>
              </a:r>
              <a:r>
                <a:rPr lang="es-PE" sz="4500" dirty="0" smtClean="0">
                  <a:ln>
                    <a:solidFill>
                      <a:srgbClr val="00006C"/>
                    </a:solidFill>
                  </a:ln>
                  <a:solidFill>
                    <a:srgbClr val="00006C"/>
                  </a:solidFill>
                  <a:effectLst>
                    <a:innerShdw blurRad="114300">
                      <a:prstClr val="black"/>
                    </a:innerShdw>
                  </a:effectLst>
                  <a:latin typeface="Rage Italic" pitchFamily="66" charset="0"/>
                </a:rPr>
                <a:t>ctividad</a:t>
              </a:r>
              <a:r>
                <a:rPr lang="es-PE" sz="4500" dirty="0" smtClean="0">
                  <a:ln>
                    <a:solidFill>
                      <a:srgbClr val="00006C"/>
                    </a:solidFill>
                  </a:ln>
                  <a:solidFill>
                    <a:srgbClr val="00006C"/>
                  </a:solidFill>
                  <a:effectLst>
                    <a:innerShdw blurRad="114300">
                      <a:prstClr val="black"/>
                    </a:innerShdw>
                  </a:effectLst>
                  <a:latin typeface="Mistral" pitchFamily="66" charset="0"/>
                </a:rPr>
                <a:t> B</a:t>
              </a:r>
              <a:endParaRPr lang="es-PE" sz="4500" dirty="0">
                <a:ln>
                  <a:solidFill>
                    <a:srgbClr val="00006C"/>
                  </a:solidFill>
                </a:ln>
                <a:solidFill>
                  <a:srgbClr val="00006C"/>
                </a:solidFill>
                <a:effectLst>
                  <a:innerShdw blurRad="114300">
                    <a:prstClr val="black"/>
                  </a:innerShdw>
                </a:effectLst>
                <a:latin typeface="Mistral" pitchFamily="66" charset="0"/>
              </a:endParaRPr>
            </a:p>
          </p:txBody>
        </p:sp>
        <p:sp>
          <p:nvSpPr>
            <p:cNvPr id="20" name="245 Rectángulo"/>
            <p:cNvSpPr/>
            <p:nvPr/>
          </p:nvSpPr>
          <p:spPr>
            <a:xfrm>
              <a:off x="4901748" y="4363158"/>
              <a:ext cx="2624436" cy="10054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PE" sz="4500" dirty="0" smtClean="0">
                  <a:ln>
                    <a:solidFill>
                      <a:srgbClr val="00006C"/>
                    </a:solidFill>
                  </a:ln>
                  <a:solidFill>
                    <a:srgbClr val="00006C"/>
                  </a:solidFill>
                  <a:effectLst>
                    <a:innerShdw blurRad="114300">
                      <a:prstClr val="black"/>
                    </a:innerShdw>
                  </a:effectLst>
                  <a:latin typeface="Rage Italic" pitchFamily="66" charset="0"/>
                </a:rPr>
                <a:t>Actividad</a:t>
              </a:r>
              <a:r>
                <a:rPr lang="es-PE" sz="4500" dirty="0" smtClean="0">
                  <a:ln>
                    <a:solidFill>
                      <a:srgbClr val="00006C"/>
                    </a:solidFill>
                  </a:ln>
                  <a:solidFill>
                    <a:srgbClr val="00006C"/>
                  </a:solidFill>
                  <a:effectLst>
                    <a:innerShdw blurRad="114300">
                      <a:prstClr val="black"/>
                    </a:innerShdw>
                  </a:effectLst>
                  <a:latin typeface="Mistral" pitchFamily="66" charset="0"/>
                </a:rPr>
                <a:t> C</a:t>
              </a:r>
              <a:endParaRPr lang="es-PE" sz="4500" dirty="0">
                <a:ln>
                  <a:solidFill>
                    <a:srgbClr val="00006C"/>
                  </a:solidFill>
                </a:ln>
                <a:solidFill>
                  <a:srgbClr val="00006C"/>
                </a:solidFill>
                <a:effectLst>
                  <a:innerShdw blurRad="114300">
                    <a:prstClr val="black"/>
                  </a:innerShdw>
                </a:effectLst>
                <a:latin typeface="Mistral" pitchFamily="66" charset="0"/>
              </a:endParaRPr>
            </a:p>
          </p:txBody>
        </p:sp>
        <p:sp>
          <p:nvSpPr>
            <p:cNvPr id="21" name="253 Elipse"/>
            <p:cNvSpPr/>
            <p:nvPr/>
          </p:nvSpPr>
          <p:spPr>
            <a:xfrm>
              <a:off x="4774818" y="3122834"/>
              <a:ext cx="2961437" cy="1133428"/>
            </a:xfrm>
            <a:custGeom>
              <a:avLst/>
              <a:gdLst>
                <a:gd name="connsiteX0" fmla="*/ 0 w 2935560"/>
                <a:gd name="connsiteY0" fmla="*/ 561515 h 1123030"/>
                <a:gd name="connsiteX1" fmla="*/ 1467780 w 2935560"/>
                <a:gd name="connsiteY1" fmla="*/ 0 h 1123030"/>
                <a:gd name="connsiteX2" fmla="*/ 2935560 w 2935560"/>
                <a:gd name="connsiteY2" fmla="*/ 561515 h 1123030"/>
                <a:gd name="connsiteX3" fmla="*/ 1467780 w 2935560"/>
                <a:gd name="connsiteY3" fmla="*/ 1123030 h 1123030"/>
                <a:gd name="connsiteX4" fmla="*/ 0 w 2935560"/>
                <a:gd name="connsiteY4" fmla="*/ 561515 h 1123030"/>
                <a:gd name="connsiteX0" fmla="*/ 7 w 2935567"/>
                <a:gd name="connsiteY0" fmla="*/ 375536 h 937051"/>
                <a:gd name="connsiteX1" fmla="*/ 1483285 w 2935567"/>
                <a:gd name="connsiteY1" fmla="*/ 0 h 937051"/>
                <a:gd name="connsiteX2" fmla="*/ 2935567 w 2935567"/>
                <a:gd name="connsiteY2" fmla="*/ 375536 h 937051"/>
                <a:gd name="connsiteX3" fmla="*/ 1467787 w 2935567"/>
                <a:gd name="connsiteY3" fmla="*/ 937051 h 937051"/>
                <a:gd name="connsiteX4" fmla="*/ 7 w 2935567"/>
                <a:gd name="connsiteY4" fmla="*/ 375536 h 937051"/>
                <a:gd name="connsiteX0" fmla="*/ 5 w 2944671"/>
                <a:gd name="connsiteY0" fmla="*/ 375536 h 945800"/>
                <a:gd name="connsiteX1" fmla="*/ 1483283 w 2944671"/>
                <a:gd name="connsiteY1" fmla="*/ 0 h 945800"/>
                <a:gd name="connsiteX2" fmla="*/ 2935565 w 2944671"/>
                <a:gd name="connsiteY2" fmla="*/ 375536 h 945800"/>
                <a:gd name="connsiteX3" fmla="*/ 2314420 w 2944671"/>
                <a:gd name="connsiteY3" fmla="*/ 694277 h 945800"/>
                <a:gd name="connsiteX4" fmla="*/ 1467785 w 2944671"/>
                <a:gd name="connsiteY4" fmla="*/ 937051 h 945800"/>
                <a:gd name="connsiteX5" fmla="*/ 5 w 2944671"/>
                <a:gd name="connsiteY5" fmla="*/ 375536 h 945800"/>
                <a:gd name="connsiteX0" fmla="*/ 5 w 2948468"/>
                <a:gd name="connsiteY0" fmla="*/ 375536 h 956808"/>
                <a:gd name="connsiteX1" fmla="*/ 1483283 w 2948468"/>
                <a:gd name="connsiteY1" fmla="*/ 0 h 956808"/>
                <a:gd name="connsiteX2" fmla="*/ 2935565 w 2948468"/>
                <a:gd name="connsiteY2" fmla="*/ 375536 h 956808"/>
                <a:gd name="connsiteX3" fmla="*/ 2469403 w 2948468"/>
                <a:gd name="connsiteY3" fmla="*/ 787266 h 956808"/>
                <a:gd name="connsiteX4" fmla="*/ 1467785 w 2948468"/>
                <a:gd name="connsiteY4" fmla="*/ 937051 h 956808"/>
                <a:gd name="connsiteX5" fmla="*/ 5 w 2948468"/>
                <a:gd name="connsiteY5" fmla="*/ 375536 h 956808"/>
                <a:gd name="connsiteX0" fmla="*/ 31617 w 2980080"/>
                <a:gd name="connsiteY0" fmla="*/ 375536 h 944863"/>
                <a:gd name="connsiteX1" fmla="*/ 1514895 w 2980080"/>
                <a:gd name="connsiteY1" fmla="*/ 0 h 944863"/>
                <a:gd name="connsiteX2" fmla="*/ 2967177 w 2980080"/>
                <a:gd name="connsiteY2" fmla="*/ 375536 h 944863"/>
                <a:gd name="connsiteX3" fmla="*/ 2501015 w 2980080"/>
                <a:gd name="connsiteY3" fmla="*/ 787266 h 944863"/>
                <a:gd name="connsiteX4" fmla="*/ 1499397 w 2980080"/>
                <a:gd name="connsiteY4" fmla="*/ 937051 h 944863"/>
                <a:gd name="connsiteX5" fmla="*/ 579224 w 2980080"/>
                <a:gd name="connsiteY5" fmla="*/ 864758 h 944863"/>
                <a:gd name="connsiteX6" fmla="*/ 31617 w 2980080"/>
                <a:gd name="connsiteY6" fmla="*/ 375536 h 944863"/>
                <a:gd name="connsiteX0" fmla="*/ 58285 w 2727779"/>
                <a:gd name="connsiteY0" fmla="*/ 192336 h 952232"/>
                <a:gd name="connsiteX1" fmla="*/ 1262594 w 2727779"/>
                <a:gd name="connsiteY1" fmla="*/ 7369 h 952232"/>
                <a:gd name="connsiteX2" fmla="*/ 2714876 w 2727779"/>
                <a:gd name="connsiteY2" fmla="*/ 382905 h 952232"/>
                <a:gd name="connsiteX3" fmla="*/ 2248714 w 2727779"/>
                <a:gd name="connsiteY3" fmla="*/ 794635 h 952232"/>
                <a:gd name="connsiteX4" fmla="*/ 1247096 w 2727779"/>
                <a:gd name="connsiteY4" fmla="*/ 944420 h 952232"/>
                <a:gd name="connsiteX5" fmla="*/ 326923 w 2727779"/>
                <a:gd name="connsiteY5" fmla="*/ 872127 h 952232"/>
                <a:gd name="connsiteX6" fmla="*/ 58285 w 2727779"/>
                <a:gd name="connsiteY6" fmla="*/ 192336 h 952232"/>
                <a:gd name="connsiteX0" fmla="*/ 67033 w 2690033"/>
                <a:gd name="connsiteY0" fmla="*/ 218761 h 949339"/>
                <a:gd name="connsiteX1" fmla="*/ 1224848 w 2690033"/>
                <a:gd name="connsiteY1" fmla="*/ 4476 h 949339"/>
                <a:gd name="connsiteX2" fmla="*/ 2677130 w 2690033"/>
                <a:gd name="connsiteY2" fmla="*/ 380012 h 949339"/>
                <a:gd name="connsiteX3" fmla="*/ 2210968 w 2690033"/>
                <a:gd name="connsiteY3" fmla="*/ 791742 h 949339"/>
                <a:gd name="connsiteX4" fmla="*/ 1209350 w 2690033"/>
                <a:gd name="connsiteY4" fmla="*/ 941527 h 949339"/>
                <a:gd name="connsiteX5" fmla="*/ 289177 w 2690033"/>
                <a:gd name="connsiteY5" fmla="*/ 869234 h 949339"/>
                <a:gd name="connsiteX6" fmla="*/ 67033 w 2690033"/>
                <a:gd name="connsiteY6" fmla="*/ 218761 h 949339"/>
                <a:gd name="connsiteX0" fmla="*/ 67033 w 2630573"/>
                <a:gd name="connsiteY0" fmla="*/ 214345 h 944923"/>
                <a:gd name="connsiteX1" fmla="*/ 1224848 w 2630573"/>
                <a:gd name="connsiteY1" fmla="*/ 60 h 944923"/>
                <a:gd name="connsiteX2" fmla="*/ 2615137 w 2630573"/>
                <a:gd name="connsiteY2" fmla="*/ 229004 h 944923"/>
                <a:gd name="connsiteX3" fmla="*/ 2210968 w 2630573"/>
                <a:gd name="connsiteY3" fmla="*/ 787326 h 944923"/>
                <a:gd name="connsiteX4" fmla="*/ 1209350 w 2630573"/>
                <a:gd name="connsiteY4" fmla="*/ 937111 h 944923"/>
                <a:gd name="connsiteX5" fmla="*/ 289177 w 2630573"/>
                <a:gd name="connsiteY5" fmla="*/ 864818 h 944923"/>
                <a:gd name="connsiteX6" fmla="*/ 67033 w 2630573"/>
                <a:gd name="connsiteY6" fmla="*/ 214345 h 944923"/>
                <a:gd name="connsiteX0" fmla="*/ 126518 w 2515327"/>
                <a:gd name="connsiteY0" fmla="*/ 124824 h 956052"/>
                <a:gd name="connsiteX1" fmla="*/ 1109602 w 2515327"/>
                <a:gd name="connsiteY1" fmla="*/ 11189 h 956052"/>
                <a:gd name="connsiteX2" fmla="*/ 2499891 w 2515327"/>
                <a:gd name="connsiteY2" fmla="*/ 240133 h 956052"/>
                <a:gd name="connsiteX3" fmla="*/ 2095722 w 2515327"/>
                <a:gd name="connsiteY3" fmla="*/ 798455 h 956052"/>
                <a:gd name="connsiteX4" fmla="*/ 1094104 w 2515327"/>
                <a:gd name="connsiteY4" fmla="*/ 948240 h 956052"/>
                <a:gd name="connsiteX5" fmla="*/ 173931 w 2515327"/>
                <a:gd name="connsiteY5" fmla="*/ 875947 h 956052"/>
                <a:gd name="connsiteX6" fmla="*/ 126518 w 2515327"/>
                <a:gd name="connsiteY6" fmla="*/ 124824 h 956052"/>
                <a:gd name="connsiteX0" fmla="*/ 119520 w 2522891"/>
                <a:gd name="connsiteY0" fmla="*/ 186222 h 945556"/>
                <a:gd name="connsiteX1" fmla="*/ 1117166 w 2522891"/>
                <a:gd name="connsiteY1" fmla="*/ 693 h 945556"/>
                <a:gd name="connsiteX2" fmla="*/ 2507455 w 2522891"/>
                <a:gd name="connsiteY2" fmla="*/ 229637 h 945556"/>
                <a:gd name="connsiteX3" fmla="*/ 2103286 w 2522891"/>
                <a:gd name="connsiteY3" fmla="*/ 787959 h 945556"/>
                <a:gd name="connsiteX4" fmla="*/ 1101668 w 2522891"/>
                <a:gd name="connsiteY4" fmla="*/ 937744 h 945556"/>
                <a:gd name="connsiteX5" fmla="*/ 181495 w 2522891"/>
                <a:gd name="connsiteY5" fmla="*/ 865451 h 945556"/>
                <a:gd name="connsiteX6" fmla="*/ 119520 w 2522891"/>
                <a:gd name="connsiteY6" fmla="*/ 186222 h 945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22891" h="945556">
                  <a:moveTo>
                    <a:pt x="119520" y="186222"/>
                  </a:moveTo>
                  <a:cubicBezTo>
                    <a:pt x="275465" y="42096"/>
                    <a:pt x="719177" y="-6543"/>
                    <a:pt x="1117166" y="693"/>
                  </a:cubicBezTo>
                  <a:cubicBezTo>
                    <a:pt x="1515155" y="7929"/>
                    <a:pt x="2428342" y="77761"/>
                    <a:pt x="2507455" y="229637"/>
                  </a:cubicBezTo>
                  <a:cubicBezTo>
                    <a:pt x="2586568" y="381513"/>
                    <a:pt x="2347916" y="694373"/>
                    <a:pt x="2103286" y="787959"/>
                  </a:cubicBezTo>
                  <a:cubicBezTo>
                    <a:pt x="1858656" y="881545"/>
                    <a:pt x="1421966" y="924829"/>
                    <a:pt x="1101668" y="937744"/>
                  </a:cubicBezTo>
                  <a:cubicBezTo>
                    <a:pt x="781370" y="950659"/>
                    <a:pt x="426125" y="959037"/>
                    <a:pt x="181495" y="865451"/>
                  </a:cubicBezTo>
                  <a:cubicBezTo>
                    <a:pt x="-63135" y="771865"/>
                    <a:pt x="-36425" y="330348"/>
                    <a:pt x="119520" y="186222"/>
                  </a:cubicBezTo>
                  <a:close/>
                </a:path>
              </a:pathLst>
            </a:cu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5" name="Grupo 4"/>
          <p:cNvGrpSpPr/>
          <p:nvPr/>
        </p:nvGrpSpPr>
        <p:grpSpPr>
          <a:xfrm>
            <a:off x="10939871" y="3760642"/>
            <a:ext cx="436011" cy="635288"/>
            <a:chOff x="7053226" y="5045320"/>
            <a:chExt cx="286344" cy="417216"/>
          </a:xfrm>
        </p:grpSpPr>
        <p:cxnSp>
          <p:nvCxnSpPr>
            <p:cNvPr id="22" name="16 Conector recto"/>
            <p:cNvCxnSpPr/>
            <p:nvPr/>
          </p:nvCxnSpPr>
          <p:spPr>
            <a:xfrm rot="21003348">
              <a:off x="7053226" y="5270478"/>
              <a:ext cx="70273" cy="187398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40 Conector recto"/>
            <p:cNvCxnSpPr/>
            <p:nvPr/>
          </p:nvCxnSpPr>
          <p:spPr>
            <a:xfrm flipH="1">
              <a:off x="7130347" y="5045320"/>
              <a:ext cx="209223" cy="417216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o 6"/>
          <p:cNvGrpSpPr/>
          <p:nvPr/>
        </p:nvGrpSpPr>
        <p:grpSpPr>
          <a:xfrm>
            <a:off x="1229289" y="2664541"/>
            <a:ext cx="5445125" cy="3345631"/>
            <a:chOff x="1229289" y="2664541"/>
            <a:chExt cx="5445125" cy="3345631"/>
          </a:xfrm>
        </p:grpSpPr>
        <p:sp>
          <p:nvSpPr>
            <p:cNvPr id="24" name="Rectángulo redondeado 23"/>
            <p:cNvSpPr/>
            <p:nvPr/>
          </p:nvSpPr>
          <p:spPr>
            <a:xfrm rot="10800000">
              <a:off x="1636511" y="3333134"/>
              <a:ext cx="3427102" cy="229710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6" name="Rectángulo redondeado 25"/>
            <p:cNvSpPr/>
            <p:nvPr/>
          </p:nvSpPr>
          <p:spPr>
            <a:xfrm rot="10800000">
              <a:off x="1636511" y="4554052"/>
              <a:ext cx="2483205" cy="232456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7" name="Rectángulo redondeado 26"/>
            <p:cNvSpPr/>
            <p:nvPr/>
          </p:nvSpPr>
          <p:spPr>
            <a:xfrm rot="10800000">
              <a:off x="4611328" y="4221128"/>
              <a:ext cx="2001700" cy="248722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8" name="Rectángulo redondeado 27"/>
            <p:cNvSpPr/>
            <p:nvPr/>
          </p:nvSpPr>
          <p:spPr>
            <a:xfrm rot="10800000">
              <a:off x="3279057" y="5777716"/>
              <a:ext cx="1636975" cy="232456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9" name="Rectángulo redondeado 28"/>
            <p:cNvSpPr/>
            <p:nvPr/>
          </p:nvSpPr>
          <p:spPr>
            <a:xfrm rot="10800000">
              <a:off x="1636510" y="3943592"/>
              <a:ext cx="2483206" cy="229712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30" name="Rectángulo redondeado 29"/>
            <p:cNvSpPr/>
            <p:nvPr/>
          </p:nvSpPr>
          <p:spPr>
            <a:xfrm rot="10800000">
              <a:off x="5831194" y="3642651"/>
              <a:ext cx="772667" cy="235977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31" name="Rectángulo redondeado 30"/>
            <p:cNvSpPr/>
            <p:nvPr/>
          </p:nvSpPr>
          <p:spPr>
            <a:xfrm rot="10800000">
              <a:off x="4529697" y="5485015"/>
              <a:ext cx="1202508" cy="210003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32" name="Rectángulo redondeado 31"/>
            <p:cNvSpPr/>
            <p:nvPr/>
          </p:nvSpPr>
          <p:spPr>
            <a:xfrm rot="10800000">
              <a:off x="1636509" y="5777716"/>
              <a:ext cx="1057764" cy="232456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7" name="Rectángulo 16"/>
            <p:cNvSpPr/>
            <p:nvPr/>
          </p:nvSpPr>
          <p:spPr>
            <a:xfrm>
              <a:off x="1229289" y="2664541"/>
              <a:ext cx="5445125" cy="33456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just">
                <a:defRPr/>
              </a:pPr>
              <a:r>
                <a:rPr lang="es-PE" sz="2200" dirty="0"/>
                <a:t>Identificar:</a:t>
              </a:r>
            </a:p>
            <a:p>
              <a:pPr marL="342900" indent="-342900" algn="just">
                <a:buFont typeface="Wingdings" panose="05000000000000000000" pitchFamily="2" charset="2"/>
                <a:buChar char="§"/>
                <a:defRPr/>
              </a:pPr>
              <a:r>
                <a:rPr lang="es-PE" sz="2000" dirty="0"/>
                <a:t>Actividades que  </a:t>
              </a:r>
              <a:r>
                <a:rPr lang="es-PE" sz="2000" dirty="0" smtClean="0"/>
                <a:t>directamente </a:t>
              </a:r>
              <a:r>
                <a:rPr lang="es-PE" sz="2000" dirty="0"/>
                <a:t>dirigidas a los </a:t>
              </a:r>
              <a:r>
                <a:rPr lang="es-PE" sz="2000" b="1" dirty="0">
                  <a:solidFill>
                    <a:srgbClr val="00006C"/>
                  </a:solidFill>
                </a:rPr>
                <a:t>compromisos de </a:t>
              </a:r>
              <a:r>
                <a:rPr lang="es-PE" sz="2000" b="1" dirty="0" smtClean="0">
                  <a:solidFill>
                    <a:srgbClr val="00006C"/>
                  </a:solidFill>
                </a:rPr>
                <a:t>gestión</a:t>
              </a:r>
              <a:r>
                <a:rPr lang="es-PE" sz="2000" b="1" dirty="0">
                  <a:solidFill>
                    <a:srgbClr val="00006C"/>
                  </a:solidFill>
                </a:rPr>
                <a:t> </a:t>
              </a:r>
              <a:r>
                <a:rPr lang="es-PE" sz="2000" b="1" dirty="0" smtClean="0">
                  <a:solidFill>
                    <a:srgbClr val="00006C"/>
                  </a:solidFill>
                </a:rPr>
                <a:t>escolar</a:t>
              </a:r>
              <a:r>
                <a:rPr lang="es-PE" sz="2000" dirty="0" smtClean="0"/>
                <a:t>.</a:t>
              </a:r>
              <a:endParaRPr lang="es-PE" sz="2000" dirty="0"/>
            </a:p>
            <a:p>
              <a:pPr marL="342900" indent="-342900" algn="just">
                <a:buFont typeface="Wingdings" panose="05000000000000000000" pitchFamily="2" charset="2"/>
                <a:buChar char="§"/>
                <a:defRPr/>
              </a:pPr>
              <a:r>
                <a:rPr lang="es-PE" sz="2000" dirty="0"/>
                <a:t>Actividades </a:t>
              </a:r>
              <a:r>
                <a:rPr lang="es-PE" sz="2000" dirty="0" smtClean="0"/>
                <a:t>obligatorias </a:t>
              </a:r>
              <a:r>
                <a:rPr lang="es-PE" sz="2000" dirty="0"/>
                <a:t>de acuerdo a la </a:t>
              </a:r>
              <a:r>
                <a:rPr lang="es-PE" sz="2000" b="1" dirty="0">
                  <a:solidFill>
                    <a:srgbClr val="00006C"/>
                  </a:solidFill>
                </a:rPr>
                <a:t>norma técnica del año escolar</a:t>
              </a:r>
              <a:r>
                <a:rPr lang="es-PE" sz="2000" dirty="0">
                  <a:solidFill>
                    <a:srgbClr val="00006C"/>
                  </a:solidFill>
                </a:rPr>
                <a:t> </a:t>
              </a:r>
              <a:r>
                <a:rPr lang="es-PE" sz="2000" dirty="0"/>
                <a:t>o que son importantes porque responden a un </a:t>
              </a:r>
              <a:r>
                <a:rPr lang="es-PE" sz="2000" b="1" dirty="0">
                  <a:solidFill>
                    <a:srgbClr val="00006C"/>
                  </a:solidFill>
                </a:rPr>
                <a:t>problema de la institución educativa</a:t>
              </a:r>
              <a:r>
                <a:rPr lang="es-PE" sz="2000" dirty="0"/>
                <a:t>. Por ejemplo: el desayuno escolar</a:t>
              </a:r>
            </a:p>
            <a:p>
              <a:pPr marL="342900" indent="-342900" algn="just">
                <a:buFont typeface="Wingdings" panose="05000000000000000000" pitchFamily="2" charset="2"/>
                <a:buChar char="§"/>
                <a:defRPr/>
              </a:pPr>
              <a:r>
                <a:rPr lang="es-PE" sz="2000" dirty="0"/>
                <a:t>Otras actividades de la institución educativa que se realizan porque </a:t>
              </a:r>
              <a:r>
                <a:rPr lang="es-PE" sz="2000" b="1" dirty="0">
                  <a:solidFill>
                    <a:srgbClr val="00006C"/>
                  </a:solidFill>
                </a:rPr>
                <a:t>responden</a:t>
              </a:r>
              <a:r>
                <a:rPr lang="es-PE" sz="2000" dirty="0"/>
                <a:t> a una </a:t>
              </a:r>
              <a:r>
                <a:rPr lang="es-PE" sz="2000" b="1" dirty="0">
                  <a:solidFill>
                    <a:srgbClr val="00006C"/>
                  </a:solidFill>
                </a:rPr>
                <a:t>demanda</a:t>
              </a:r>
              <a:r>
                <a:rPr lang="es-PE" sz="2000" dirty="0">
                  <a:solidFill>
                    <a:srgbClr val="00006C"/>
                  </a:solidFill>
                </a:rPr>
                <a:t> </a:t>
              </a:r>
              <a:r>
                <a:rPr lang="es-PE" sz="2000" dirty="0"/>
                <a:t>o por </a:t>
              </a:r>
              <a:r>
                <a:rPr lang="es-PE" sz="2000" b="1" dirty="0" smtClean="0">
                  <a:solidFill>
                    <a:srgbClr val="00006C"/>
                  </a:solidFill>
                </a:rPr>
                <a:t>rutina efectiva</a:t>
              </a:r>
              <a:r>
                <a:rPr lang="es-PE" sz="2000" dirty="0" smtClean="0"/>
                <a:t>.</a:t>
              </a:r>
              <a:endParaRPr lang="es-PE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4455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" y="-31018"/>
            <a:ext cx="12191999" cy="6861858"/>
            <a:chOff x="1" y="-31018"/>
            <a:chExt cx="12191999" cy="6861858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-31018"/>
              <a:ext cx="12191999" cy="6861858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65061" y="71748"/>
              <a:ext cx="1949621" cy="424692"/>
            </a:xfrm>
            <a:prstGeom prst="rect">
              <a:avLst/>
            </a:prstGeom>
          </p:spPr>
        </p:pic>
        <p:sp>
          <p:nvSpPr>
            <p:cNvPr id="13" name="CuadroTexto 12"/>
            <p:cNvSpPr txBox="1"/>
            <p:nvPr/>
          </p:nvSpPr>
          <p:spPr>
            <a:xfrm>
              <a:off x="230659" y="224590"/>
              <a:ext cx="46853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400" b="1" dirty="0" smtClean="0">
                  <a:solidFill>
                    <a:schemeClr val="bg1">
                      <a:lumMod val="50000"/>
                    </a:schemeClr>
                  </a:solidFill>
                  <a:latin typeface="Stag Book" panose="02000503060000020004" pitchFamily="50" charset="0"/>
                </a:rPr>
                <a:t>Etapa de Inducción  al cargo directivo - 2017</a:t>
              </a:r>
              <a:endParaRPr lang="es-PE" sz="1400" b="1" dirty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endParaRPr>
            </a:p>
          </p:txBody>
        </p:sp>
      </p:grpSp>
      <p:sp>
        <p:nvSpPr>
          <p:cNvPr id="5128" name="AutoShape 9" descr="Resultado de imagen para construccion participativ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PE" altLang="es-PE" sz="1800"/>
          </a:p>
        </p:txBody>
      </p:sp>
      <p:sp>
        <p:nvSpPr>
          <p:cNvPr id="16" name="Título 8"/>
          <p:cNvSpPr txBox="1">
            <a:spLocks/>
          </p:cNvSpPr>
          <p:nvPr/>
        </p:nvSpPr>
        <p:spPr bwMode="auto">
          <a:xfrm>
            <a:off x="1765426" y="1117241"/>
            <a:ext cx="8664166" cy="640295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normAutofit fontScale="975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defRPr/>
            </a:pPr>
            <a:r>
              <a:rPr lang="es-PE" sz="2800" dirty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Mapa de actividades alineado al PAT</a:t>
            </a:r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015712"/>
              </p:ext>
            </p:extLst>
          </p:nvPr>
        </p:nvGraphicFramePr>
        <p:xfrm>
          <a:off x="823871" y="2132445"/>
          <a:ext cx="10116000" cy="2102358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977030"/>
                <a:gridCol w="1194750"/>
                <a:gridCol w="1496723"/>
                <a:gridCol w="1391691"/>
                <a:gridCol w="1811818"/>
                <a:gridCol w="2243988"/>
              </a:tblGrid>
              <a:tr h="1293300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Actividad</a:t>
                      </a: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3242" marR="63242" marT="0" marB="0" anchor="ctr">
                    <a:solidFill>
                      <a:srgbClr val="00006C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¿Está dirigida a un CGE?</a:t>
                      </a:r>
                    </a:p>
                    <a:p>
                      <a:pPr marL="8890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</a:p>
                    <a:p>
                      <a:pPr marL="8890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(si/no)</a:t>
                      </a: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>
                    <a:solidFill>
                      <a:srgbClr val="00006C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¿Es de cumplimiento obligatorio de acuerdo a la norma técnica del año escolar</a:t>
                      </a:r>
                      <a:r>
                        <a:rPr lang="es-PE" sz="12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?</a:t>
                      </a:r>
                      <a:br>
                        <a:rPr lang="es-PE" sz="12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</a:br>
                      <a:endParaRPr lang="es-PE" sz="12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(si/no)</a:t>
                      </a: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>
                    <a:solidFill>
                      <a:srgbClr val="00006C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¿Responde a una necesidad o problema identificado en el diagnóstico</a:t>
                      </a:r>
                      <a:r>
                        <a:rPr lang="es-PE" sz="12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?</a:t>
                      </a:r>
                      <a:br>
                        <a:rPr lang="es-PE" sz="12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</a:br>
                      <a:endParaRPr lang="es-PE" sz="12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(si/no)</a:t>
                      </a: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>
                    <a:solidFill>
                      <a:srgbClr val="00006C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¿No responde a una necesidad o problema identificado en el diagnóstico</a:t>
                      </a:r>
                      <a:r>
                        <a:rPr lang="es-PE" sz="12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?</a:t>
                      </a:r>
                      <a:br>
                        <a:rPr lang="es-PE" sz="12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</a:br>
                      <a:endParaRPr lang="es-PE" sz="12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(si/no)</a:t>
                      </a: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>
                    <a:solidFill>
                      <a:srgbClr val="00006C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8900" algn="l"/>
                        </a:tabLst>
                      </a:pPr>
                      <a:r>
                        <a:rPr lang="es-PE" sz="12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Toma de </a:t>
                      </a:r>
                      <a:r>
                        <a:rPr lang="es-PE" sz="12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Decisiones</a:t>
                      </a:r>
                      <a:endParaRPr lang="es-PE" sz="12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8890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( Selecciona del recuadro inferior la opción que aplicarán a la situación identificada)</a:t>
                      </a: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>
                    <a:solidFill>
                      <a:srgbClr val="00006C"/>
                    </a:solidFill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3242" marR="63242" marT="0" marB="0">
                    <a:solidFill>
                      <a:srgbClr val="00006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3242" marR="63242" marT="0" marB="0">
                    <a:solidFill>
                      <a:srgbClr val="C1C1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3242" marR="63242" marT="0" marB="0">
                    <a:solidFill>
                      <a:srgbClr val="C1C1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3242" marR="63242" marT="0" marB="0">
                    <a:solidFill>
                      <a:srgbClr val="C1C1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3242" marR="63242" marT="0" marB="0">
                    <a:solidFill>
                      <a:srgbClr val="C1C1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3242" marR="63242" marT="0" marB="0">
                    <a:solidFill>
                      <a:srgbClr val="C1C1FF"/>
                    </a:solidFill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3242" marR="63242" marT="0" marB="0">
                    <a:solidFill>
                      <a:srgbClr val="00006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3242" marR="63242" marT="0" marB="0"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3242" marR="63242" marT="0" marB="0"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3242" marR="63242" marT="0" marB="0"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3242" marR="63242" marT="0" marB="0">
                    <a:solidFill>
                      <a:srgbClr val="F7F7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3242" marR="63242" marT="0" marB="0">
                    <a:solidFill>
                      <a:srgbClr val="F7F7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306521"/>
              </p:ext>
            </p:extLst>
          </p:nvPr>
        </p:nvGraphicFramePr>
        <p:xfrm>
          <a:off x="903134" y="4575652"/>
          <a:ext cx="4504608" cy="1639292"/>
        </p:xfrm>
        <a:graphic>
          <a:graphicData uri="http://schemas.openxmlformats.org/drawingml/2006/table">
            <a:tbl>
              <a:tblPr/>
              <a:tblGrid>
                <a:gridCol w="4504608"/>
              </a:tblGrid>
              <a:tr h="25580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222250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2250" algn="l"/>
                        </a:tabLst>
                      </a:pPr>
                      <a:r>
                        <a:rPr kumimoji="0" lang="es-P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Criterios para toma de decisiones</a:t>
                      </a:r>
                      <a:endParaRPr kumimoji="0" lang="es-P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809">
                <a:tc>
                  <a:txBody>
                    <a:bodyPr/>
                    <a:lstStyle>
                      <a:lvl1pPr marL="171450" indent="-17145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222250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>
                          <a:tab pos="222250" algn="l"/>
                        </a:tabLst>
                      </a:pPr>
                      <a:r>
                        <a:rPr kumimoji="0" lang="es-P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crea un nuevo objetivo y meta</a:t>
                      </a:r>
                    </a:p>
                  </a:txBody>
                  <a:tcPr marL="68592" marR="68592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107">
                <a:tc>
                  <a:txBody>
                    <a:bodyPr/>
                    <a:lstStyle>
                      <a:lvl1pPr marL="171450" indent="-17145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222250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>
                          <a:tab pos="222250" algn="l"/>
                        </a:tabLst>
                      </a:pPr>
                      <a:r>
                        <a:rPr kumimoji="0" lang="es-P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ajusta o realinea a los objetivos y metas del PAT</a:t>
                      </a:r>
                    </a:p>
                  </a:txBody>
                  <a:tcPr marL="68592" marR="68592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809">
                <a:tc>
                  <a:txBody>
                    <a:bodyPr/>
                    <a:lstStyle>
                      <a:lvl1pPr marL="171450" indent="-17145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222250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>
                          <a:tab pos="222250" algn="l"/>
                        </a:tabLst>
                      </a:pPr>
                      <a:r>
                        <a:rPr kumimoji="0" lang="es-P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delega</a:t>
                      </a:r>
                    </a:p>
                  </a:txBody>
                  <a:tcPr marL="68592" marR="68592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809">
                <a:tc>
                  <a:txBody>
                    <a:bodyPr/>
                    <a:lstStyle>
                      <a:lvl1pPr marL="171450" indent="-17145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222250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>
                          <a:tab pos="222250" algn="l"/>
                        </a:tabLst>
                      </a:pPr>
                      <a:r>
                        <a:rPr kumimoji="0" lang="es-P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disminuye</a:t>
                      </a:r>
                    </a:p>
                  </a:txBody>
                  <a:tcPr marL="68592" marR="68592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809">
                <a:tc>
                  <a:txBody>
                    <a:bodyPr/>
                    <a:lstStyle>
                      <a:lvl1pPr marL="171450" indent="-17145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222250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2225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>
                          <a:tab pos="222250" algn="l"/>
                        </a:tabLst>
                      </a:pPr>
                      <a:r>
                        <a:rPr kumimoji="0" lang="es-P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suprime</a:t>
                      </a:r>
                    </a:p>
                  </a:txBody>
                  <a:tcPr marL="68592" marR="68592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" name="Grupo 2"/>
          <p:cNvGrpSpPr/>
          <p:nvPr/>
        </p:nvGrpSpPr>
        <p:grpSpPr>
          <a:xfrm>
            <a:off x="6204616" y="4581370"/>
            <a:ext cx="4758350" cy="798550"/>
            <a:chOff x="6204616" y="4581370"/>
            <a:chExt cx="4758350" cy="798550"/>
          </a:xfrm>
        </p:grpSpPr>
        <p:sp>
          <p:nvSpPr>
            <p:cNvPr id="19" name="Rectángulo redondeado 18"/>
            <p:cNvSpPr/>
            <p:nvPr/>
          </p:nvSpPr>
          <p:spPr>
            <a:xfrm rot="10800000">
              <a:off x="8711380" y="4581370"/>
              <a:ext cx="2251585" cy="236436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0" name="Rectángulo redondeado 19"/>
            <p:cNvSpPr/>
            <p:nvPr/>
          </p:nvSpPr>
          <p:spPr>
            <a:xfrm rot="10800000">
              <a:off x="6204616" y="4862427"/>
              <a:ext cx="4050428" cy="236436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1" name="Rectángulo redondeado 20"/>
            <p:cNvSpPr/>
            <p:nvPr/>
          </p:nvSpPr>
          <p:spPr>
            <a:xfrm rot="10800000">
              <a:off x="10117394" y="5143484"/>
              <a:ext cx="845572" cy="236436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18" name="Rectángulo 17"/>
          <p:cNvSpPr/>
          <p:nvPr/>
        </p:nvSpPr>
        <p:spPr>
          <a:xfrm>
            <a:off x="6165289" y="4581371"/>
            <a:ext cx="4846841" cy="15834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s-PE" dirty="0">
                <a:ln w="0"/>
                <a:solidFill>
                  <a:schemeClr val="tx1"/>
                </a:solidFill>
              </a:rPr>
              <a:t>Finalmente, a partir de la </a:t>
            </a:r>
            <a:r>
              <a:rPr lang="es-PE" b="1" dirty="0">
                <a:ln w="0"/>
                <a:solidFill>
                  <a:srgbClr val="00006C"/>
                </a:solidFill>
              </a:rPr>
              <a:t>matriz de planificación de actividades de la </a:t>
            </a:r>
            <a:r>
              <a:rPr lang="es-PE" b="1" dirty="0" smtClean="0">
                <a:ln w="0"/>
                <a:solidFill>
                  <a:srgbClr val="00006C"/>
                </a:solidFill>
              </a:rPr>
              <a:t>institución educativa </a:t>
            </a:r>
            <a:r>
              <a:rPr lang="es-PE" dirty="0">
                <a:ln w="0"/>
                <a:solidFill>
                  <a:schemeClr val="tx1"/>
                </a:solidFill>
              </a:rPr>
              <a:t>que se encuentra en el aplicativo PAT puedes </a:t>
            </a:r>
            <a:r>
              <a:rPr lang="es-PE" b="1" dirty="0">
                <a:ln w="0"/>
                <a:solidFill>
                  <a:srgbClr val="00006C"/>
                </a:solidFill>
              </a:rPr>
              <a:t>verificar</a:t>
            </a:r>
            <a:r>
              <a:rPr lang="es-PE" dirty="0">
                <a:ln w="0"/>
                <a:solidFill>
                  <a:srgbClr val="00006C"/>
                </a:solidFill>
              </a:rPr>
              <a:t> </a:t>
            </a:r>
            <a:r>
              <a:rPr lang="es-PE" dirty="0">
                <a:ln w="0"/>
                <a:solidFill>
                  <a:schemeClr val="tx1"/>
                </a:solidFill>
              </a:rPr>
              <a:t>que toda actividad tenga responsable, recursos materiales, y el tiempo suficiente para poder realizarse, racionalizando los recursos.</a:t>
            </a:r>
          </a:p>
        </p:txBody>
      </p:sp>
    </p:spTree>
    <p:extLst>
      <p:ext uri="{BB962C8B-B14F-4D97-AF65-F5344CB8AC3E}">
        <p14:creationId xmlns:p14="http://schemas.microsoft.com/office/powerpoint/2010/main" val="285683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" y="-31018"/>
            <a:ext cx="12191999" cy="6861858"/>
            <a:chOff x="1" y="-31018"/>
            <a:chExt cx="12191999" cy="6861858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-31018"/>
              <a:ext cx="12191999" cy="6861858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65061" y="71748"/>
              <a:ext cx="1949621" cy="424692"/>
            </a:xfrm>
            <a:prstGeom prst="rect">
              <a:avLst/>
            </a:prstGeom>
          </p:spPr>
        </p:pic>
        <p:sp>
          <p:nvSpPr>
            <p:cNvPr id="13" name="CuadroTexto 12"/>
            <p:cNvSpPr txBox="1"/>
            <p:nvPr/>
          </p:nvSpPr>
          <p:spPr>
            <a:xfrm>
              <a:off x="230659" y="224590"/>
              <a:ext cx="46853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400" b="1" dirty="0" smtClean="0">
                  <a:solidFill>
                    <a:schemeClr val="bg1">
                      <a:lumMod val="50000"/>
                    </a:schemeClr>
                  </a:solidFill>
                  <a:latin typeface="Stag Book" panose="02000503060000020004" pitchFamily="50" charset="0"/>
                </a:rPr>
                <a:t>Etapa de Inducción  al cargo directivo - 2017</a:t>
              </a:r>
              <a:endParaRPr lang="es-PE" sz="1400" b="1" dirty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endParaRPr>
            </a:p>
          </p:txBody>
        </p:sp>
      </p:grpSp>
      <p:sp>
        <p:nvSpPr>
          <p:cNvPr id="10" name="Título 8"/>
          <p:cNvSpPr txBox="1">
            <a:spLocks/>
          </p:cNvSpPr>
          <p:nvPr/>
        </p:nvSpPr>
        <p:spPr bwMode="auto">
          <a:xfrm>
            <a:off x="1460626" y="2302775"/>
            <a:ext cx="9270750" cy="2260172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normAutofit fontScale="975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lnSpc>
                <a:spcPct val="170000"/>
              </a:lnSpc>
              <a:defRPr/>
            </a:pPr>
            <a:r>
              <a:rPr lang="es-PE" sz="3200" dirty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CALENDARIZACIÓN DE LAS ACTIVIDADES DEL PAT DURANTE EL AÑO ESCOLAR</a:t>
            </a:r>
          </a:p>
        </p:txBody>
      </p:sp>
      <p:sp>
        <p:nvSpPr>
          <p:cNvPr id="5128" name="AutoShape 9" descr="Resultado de imagen para construccion participativ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PE" altLang="es-PE" sz="1800"/>
          </a:p>
        </p:txBody>
      </p:sp>
    </p:spTree>
    <p:extLst>
      <p:ext uri="{BB962C8B-B14F-4D97-AF65-F5344CB8AC3E}">
        <p14:creationId xmlns:p14="http://schemas.microsoft.com/office/powerpoint/2010/main" val="402743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" y="-31018"/>
            <a:ext cx="12191999" cy="6861858"/>
            <a:chOff x="1" y="-31018"/>
            <a:chExt cx="12191999" cy="6861858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-31018"/>
              <a:ext cx="12191999" cy="6861858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65061" y="71748"/>
              <a:ext cx="1949621" cy="424692"/>
            </a:xfrm>
            <a:prstGeom prst="rect">
              <a:avLst/>
            </a:prstGeom>
          </p:spPr>
        </p:pic>
        <p:sp>
          <p:nvSpPr>
            <p:cNvPr id="13" name="CuadroTexto 12"/>
            <p:cNvSpPr txBox="1"/>
            <p:nvPr/>
          </p:nvSpPr>
          <p:spPr>
            <a:xfrm>
              <a:off x="230659" y="224590"/>
              <a:ext cx="46853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400" b="1" dirty="0" smtClean="0">
                  <a:solidFill>
                    <a:schemeClr val="bg1">
                      <a:lumMod val="50000"/>
                    </a:schemeClr>
                  </a:solidFill>
                  <a:latin typeface="Stag Book" panose="02000503060000020004" pitchFamily="50" charset="0"/>
                </a:rPr>
                <a:t>Etapa de Inducción  al cargo directivo - 2017</a:t>
              </a:r>
              <a:endParaRPr lang="es-PE" sz="1400" b="1" dirty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endParaRPr>
            </a:p>
          </p:txBody>
        </p:sp>
      </p:grpSp>
      <p:sp>
        <p:nvSpPr>
          <p:cNvPr id="5128" name="AutoShape 9" descr="Resultado de imagen para construccion participativ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PE" altLang="es-PE" sz="1800"/>
          </a:p>
        </p:txBody>
      </p:sp>
      <p:sp>
        <p:nvSpPr>
          <p:cNvPr id="10" name="Título 8"/>
          <p:cNvSpPr txBox="1">
            <a:spLocks/>
          </p:cNvSpPr>
          <p:nvPr/>
        </p:nvSpPr>
        <p:spPr bwMode="auto">
          <a:xfrm>
            <a:off x="1294644" y="1117243"/>
            <a:ext cx="9714367" cy="824431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lnSpc>
                <a:spcPct val="100000"/>
              </a:lnSpc>
              <a:defRPr/>
            </a:pPr>
            <a:r>
              <a:rPr lang="es-PE" sz="2900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Calendarización de las actividades del PAT durante el año escolar</a:t>
            </a:r>
            <a:endParaRPr lang="es-PE" sz="29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7395766" y="5212270"/>
            <a:ext cx="3785392" cy="1177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s-PE" sz="2200" dirty="0" smtClean="0"/>
              <a:t>Alumnos que asisten a clases, culminan el año y se matriculan al siguiente año (CGE2) </a:t>
            </a:r>
            <a:endParaRPr lang="es-PE" sz="2200" dirty="0"/>
          </a:p>
        </p:txBody>
      </p:sp>
      <p:sp>
        <p:nvSpPr>
          <p:cNvPr id="3" name="Rectángulo 2"/>
          <p:cNvSpPr/>
          <p:nvPr/>
        </p:nvSpPr>
        <p:spPr>
          <a:xfrm>
            <a:off x="713487" y="2166608"/>
            <a:ext cx="3582287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PE" sz="2200" dirty="0" smtClean="0">
                <a:solidFill>
                  <a:schemeClr val="dk1"/>
                </a:solidFill>
                <a:latin typeface="+mn-lt"/>
                <a:ea typeface="+mn-ea"/>
              </a:rPr>
              <a:t>En </a:t>
            </a:r>
            <a:r>
              <a:rPr lang="es-PE" sz="2200" dirty="0">
                <a:solidFill>
                  <a:schemeClr val="dk1"/>
                </a:solidFill>
                <a:latin typeface="+mn-lt"/>
                <a:ea typeface="+mn-ea"/>
              </a:rPr>
              <a:t>nuestra institución educativa logramos que nuestros estudiantes reciban las horas de clase efectivas que les corresponden (CGE3)</a:t>
            </a:r>
          </a:p>
        </p:txBody>
      </p:sp>
      <p:sp>
        <p:nvSpPr>
          <p:cNvPr id="4" name="Rectángulo 3"/>
          <p:cNvSpPr/>
          <p:nvPr/>
        </p:nvSpPr>
        <p:spPr>
          <a:xfrm>
            <a:off x="4764702" y="2195134"/>
            <a:ext cx="4123659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PE" sz="2200" dirty="0" smtClean="0">
                <a:solidFill>
                  <a:schemeClr val="dk1"/>
                </a:solidFill>
                <a:latin typeface="+mn-lt"/>
                <a:ea typeface="+mn-ea"/>
              </a:rPr>
              <a:t>Se </a:t>
            </a:r>
            <a:r>
              <a:rPr lang="es-PE" sz="2200" dirty="0">
                <a:solidFill>
                  <a:schemeClr val="dk1"/>
                </a:solidFill>
                <a:latin typeface="+mn-lt"/>
                <a:ea typeface="+mn-ea"/>
              </a:rPr>
              <a:t>desarrollan actividades de aprendizaje que les interesan gracias a una estrategia de acompañamiento a los docentes enfocada </a:t>
            </a:r>
            <a:r>
              <a:rPr lang="es-PE" sz="2200" dirty="0" smtClean="0">
                <a:solidFill>
                  <a:schemeClr val="dk1"/>
                </a:solidFill>
                <a:latin typeface="+mn-lt"/>
                <a:ea typeface="+mn-ea"/>
              </a:rPr>
              <a:t>en </a:t>
            </a:r>
            <a:r>
              <a:rPr lang="es-PE" sz="2200" dirty="0">
                <a:solidFill>
                  <a:schemeClr val="dk1"/>
                </a:solidFill>
                <a:latin typeface="+mn-lt"/>
                <a:ea typeface="+mn-ea"/>
              </a:rPr>
              <a:t>mejorar sus prácticas de trabajo en el aula (CGE4)</a:t>
            </a:r>
          </a:p>
        </p:txBody>
      </p:sp>
      <p:sp>
        <p:nvSpPr>
          <p:cNvPr id="5" name="Rectángulo 4"/>
          <p:cNvSpPr/>
          <p:nvPr/>
        </p:nvSpPr>
        <p:spPr>
          <a:xfrm>
            <a:off x="9444232" y="2217544"/>
            <a:ext cx="222511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PE" sz="2200" dirty="0" smtClean="0">
                <a:solidFill>
                  <a:schemeClr val="dk1"/>
                </a:solidFill>
                <a:latin typeface="+mn-lt"/>
                <a:ea typeface="+mn-ea"/>
              </a:rPr>
              <a:t>En </a:t>
            </a:r>
            <a:r>
              <a:rPr lang="es-PE" sz="2200" dirty="0">
                <a:solidFill>
                  <a:schemeClr val="dk1"/>
                </a:solidFill>
                <a:latin typeface="+mn-lt"/>
                <a:ea typeface="+mn-ea"/>
              </a:rPr>
              <a:t>el marco de una buena convivencia (CG5) </a:t>
            </a:r>
          </a:p>
        </p:txBody>
      </p:sp>
      <p:sp>
        <p:nvSpPr>
          <p:cNvPr id="6" name="Rectángulo 5"/>
          <p:cNvSpPr/>
          <p:nvPr/>
        </p:nvSpPr>
        <p:spPr>
          <a:xfrm>
            <a:off x="3435349" y="5221065"/>
            <a:ext cx="3221438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es-PE" sz="2200" dirty="0" smtClean="0">
                <a:solidFill>
                  <a:schemeClr val="dk1"/>
                </a:solidFill>
                <a:latin typeface="+mn-lt"/>
                <a:ea typeface="+mn-ea"/>
              </a:rPr>
              <a:t>Progresos </a:t>
            </a:r>
            <a:r>
              <a:rPr lang="es-PE" sz="2200" dirty="0">
                <a:solidFill>
                  <a:schemeClr val="dk1"/>
                </a:solidFill>
                <a:latin typeface="+mn-lt"/>
                <a:ea typeface="+mn-ea"/>
              </a:rPr>
              <a:t>continuos en su aprendizaje (CG1)</a:t>
            </a:r>
          </a:p>
        </p:txBody>
      </p:sp>
      <p:grpSp>
        <p:nvGrpSpPr>
          <p:cNvPr id="17" name="Grupo 16"/>
          <p:cNvGrpSpPr/>
          <p:nvPr/>
        </p:nvGrpSpPr>
        <p:grpSpPr>
          <a:xfrm rot="14551377" flipH="1">
            <a:off x="1215607" y="3784621"/>
            <a:ext cx="1582252" cy="2448106"/>
            <a:chOff x="2598130" y="1587501"/>
            <a:chExt cx="1582252" cy="2448106"/>
          </a:xfrm>
        </p:grpSpPr>
        <p:grpSp>
          <p:nvGrpSpPr>
            <p:cNvPr id="18" name="Grupo 17"/>
            <p:cNvGrpSpPr/>
            <p:nvPr/>
          </p:nvGrpSpPr>
          <p:grpSpPr>
            <a:xfrm>
              <a:off x="2598130" y="2368460"/>
              <a:ext cx="1582252" cy="829566"/>
              <a:chOff x="10720522" y="1432584"/>
              <a:chExt cx="750049" cy="317777"/>
            </a:xfrm>
          </p:grpSpPr>
          <p:sp>
            <p:nvSpPr>
              <p:cNvPr id="20" name="Arco 19"/>
              <p:cNvSpPr/>
              <p:nvPr/>
            </p:nvSpPr>
            <p:spPr>
              <a:xfrm rot="21200822">
                <a:off x="10720522" y="1432584"/>
                <a:ext cx="647279" cy="317777"/>
              </a:xfrm>
              <a:prstGeom prst="arc">
                <a:avLst/>
              </a:prstGeom>
              <a:ln w="53975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21" name="Triángulo isósceles 20"/>
              <p:cNvSpPr/>
              <p:nvPr/>
            </p:nvSpPr>
            <p:spPr>
              <a:xfrm rot="8817351">
                <a:off x="11331626" y="1526852"/>
                <a:ext cx="138945" cy="119780"/>
              </a:xfrm>
              <a:prstGeom prst="triangle">
                <a:avLst/>
              </a:prstGeom>
              <a:solidFill>
                <a:srgbClr val="00006C"/>
              </a:solidFill>
              <a:ln>
                <a:solidFill>
                  <a:srgbClr val="0000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</p:grpSp>
        <p:sp>
          <p:nvSpPr>
            <p:cNvPr id="19" name="Rectángulo 18"/>
            <p:cNvSpPr/>
            <p:nvPr/>
          </p:nvSpPr>
          <p:spPr>
            <a:xfrm rot="14519626">
              <a:off x="2527032" y="2565332"/>
              <a:ext cx="2448106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z="2600" b="1" i="1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Es más probable</a:t>
              </a:r>
              <a:endParaRPr lang="es-PE" sz="26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8" name="CuadroTexto 7"/>
          <p:cNvSpPr txBox="1"/>
          <p:nvPr/>
        </p:nvSpPr>
        <p:spPr>
          <a:xfrm>
            <a:off x="4344934" y="2405126"/>
            <a:ext cx="4215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5000" dirty="0">
                <a:ln w="19050">
                  <a:solidFill>
                    <a:srgbClr val="C00000"/>
                  </a:solidFill>
                </a:ln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8922822" y="2473989"/>
            <a:ext cx="4215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5000" dirty="0">
                <a:ln w="19050">
                  <a:solidFill>
                    <a:srgbClr val="C00000"/>
                  </a:solidFill>
                </a:ln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</a:p>
        </p:txBody>
      </p:sp>
      <p:cxnSp>
        <p:nvCxnSpPr>
          <p:cNvPr id="23" name="40 Conector recto"/>
          <p:cNvCxnSpPr/>
          <p:nvPr/>
        </p:nvCxnSpPr>
        <p:spPr>
          <a:xfrm flipH="1">
            <a:off x="7317108" y="4672886"/>
            <a:ext cx="1124866" cy="42863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40 Conector recto"/>
          <p:cNvCxnSpPr/>
          <p:nvPr/>
        </p:nvCxnSpPr>
        <p:spPr>
          <a:xfrm>
            <a:off x="5789216" y="4678989"/>
            <a:ext cx="1124866" cy="42863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ángulo 26"/>
          <p:cNvSpPr/>
          <p:nvPr/>
        </p:nvSpPr>
        <p:spPr>
          <a:xfrm>
            <a:off x="6821247" y="5280265"/>
            <a:ext cx="445956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PE" sz="4400" dirty="0" smtClean="0">
                <a:ln w="19050">
                  <a:solidFill>
                    <a:srgbClr val="C00000"/>
                  </a:solidFill>
                </a:ln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endParaRPr lang="es-PE" sz="4400" dirty="0">
              <a:ln w="19050">
                <a:solidFill>
                  <a:srgbClr val="C00000"/>
                </a:solidFill>
              </a:ln>
              <a:solidFill>
                <a:prstClr val="whit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" y="-31018"/>
            <a:ext cx="12191999" cy="6861858"/>
            <a:chOff x="1" y="-31018"/>
            <a:chExt cx="12191999" cy="6861858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-31018"/>
              <a:ext cx="12191999" cy="6861858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65061" y="71748"/>
              <a:ext cx="1949621" cy="424692"/>
            </a:xfrm>
            <a:prstGeom prst="rect">
              <a:avLst/>
            </a:prstGeom>
          </p:spPr>
        </p:pic>
        <p:sp>
          <p:nvSpPr>
            <p:cNvPr id="13" name="CuadroTexto 12"/>
            <p:cNvSpPr txBox="1"/>
            <p:nvPr/>
          </p:nvSpPr>
          <p:spPr>
            <a:xfrm>
              <a:off x="230659" y="224590"/>
              <a:ext cx="46853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400" b="1" dirty="0" smtClean="0">
                  <a:solidFill>
                    <a:schemeClr val="bg1">
                      <a:lumMod val="50000"/>
                    </a:schemeClr>
                  </a:solidFill>
                  <a:latin typeface="Stag Book" panose="02000503060000020004" pitchFamily="50" charset="0"/>
                </a:rPr>
                <a:t>Etapa de Inducción  al cargo directivo - 2017</a:t>
              </a:r>
              <a:endParaRPr lang="es-PE" sz="1400" b="1" dirty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endParaRPr>
            </a:p>
          </p:txBody>
        </p:sp>
      </p:grpSp>
      <p:sp>
        <p:nvSpPr>
          <p:cNvPr id="5128" name="AutoShape 9" descr="Resultado de imagen para construccion participativ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PE" altLang="es-PE" sz="1800"/>
          </a:p>
        </p:txBody>
      </p:sp>
      <p:sp>
        <p:nvSpPr>
          <p:cNvPr id="16" name="Título 8"/>
          <p:cNvSpPr txBox="1">
            <a:spLocks/>
          </p:cNvSpPr>
          <p:nvPr/>
        </p:nvSpPr>
        <p:spPr bwMode="auto">
          <a:xfrm>
            <a:off x="2489703" y="1117241"/>
            <a:ext cx="7224666" cy="640295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normAutofit fontScale="975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defRPr/>
            </a:pPr>
            <a:r>
              <a:rPr lang="es-PE" sz="2800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Instalar la siguiente dinámica</a:t>
            </a:r>
            <a:endParaRPr lang="es-PE" sz="28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grpSp>
        <p:nvGrpSpPr>
          <p:cNvPr id="24" name="Grupo 23"/>
          <p:cNvGrpSpPr/>
          <p:nvPr/>
        </p:nvGrpSpPr>
        <p:grpSpPr>
          <a:xfrm>
            <a:off x="779064" y="2637056"/>
            <a:ext cx="6979245" cy="3326054"/>
            <a:chOff x="1560367" y="2150818"/>
            <a:chExt cx="6979245" cy="3326054"/>
          </a:xfrm>
        </p:grpSpPr>
        <p:sp>
          <p:nvSpPr>
            <p:cNvPr id="3" name="Rectángulo 2"/>
            <p:cNvSpPr/>
            <p:nvPr/>
          </p:nvSpPr>
          <p:spPr>
            <a:xfrm>
              <a:off x="3265971" y="4707431"/>
              <a:ext cx="2348655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PE" sz="2400" b="1" dirty="0" smtClean="0">
                  <a:solidFill>
                    <a:srgbClr val="00006C"/>
                  </a:solidFill>
                  <a:latin typeface="+mn-lt"/>
                  <a:ea typeface="+mn-ea"/>
                </a:rPr>
                <a:t>Implementación</a:t>
              </a:r>
              <a:r>
                <a:rPr lang="es-PE" sz="2000" dirty="0" smtClean="0">
                  <a:solidFill>
                    <a:schemeClr val="dk1"/>
                  </a:solidFill>
                  <a:latin typeface="+mn-lt"/>
                  <a:ea typeface="+mn-ea"/>
                </a:rPr>
                <a:t> </a:t>
              </a:r>
              <a:br>
                <a:rPr lang="es-PE" sz="2000" dirty="0" smtClean="0">
                  <a:solidFill>
                    <a:schemeClr val="dk1"/>
                  </a:solidFill>
                  <a:latin typeface="+mn-lt"/>
                  <a:ea typeface="+mn-ea"/>
                </a:rPr>
              </a:br>
              <a:r>
                <a:rPr lang="es-PE" sz="2000" dirty="0" smtClean="0">
                  <a:solidFill>
                    <a:schemeClr val="dk1"/>
                  </a:solidFill>
                  <a:latin typeface="+mn-lt"/>
                  <a:ea typeface="+mn-ea"/>
                </a:rPr>
                <a:t>(</a:t>
              </a:r>
              <a:r>
                <a:rPr lang="es-PE" sz="2000" dirty="0">
                  <a:solidFill>
                    <a:schemeClr val="dk1"/>
                  </a:solidFill>
                  <a:latin typeface="+mn-lt"/>
                  <a:ea typeface="+mn-ea"/>
                </a:rPr>
                <a:t>dando seguimiento</a:t>
              </a:r>
              <a:r>
                <a:rPr lang="es-PE" sz="2000" dirty="0" smtClean="0">
                  <a:solidFill>
                    <a:schemeClr val="dk1"/>
                  </a:solidFill>
                  <a:latin typeface="+mn-lt"/>
                  <a:ea typeface="+mn-ea"/>
                </a:rPr>
                <a:t>)</a:t>
              </a:r>
              <a:endParaRPr lang="es-PE" sz="2000" dirty="0">
                <a:solidFill>
                  <a:schemeClr val="dk1"/>
                </a:solidFill>
                <a:latin typeface="+mn-lt"/>
                <a:ea typeface="+mn-ea"/>
              </a:endParaRPr>
            </a:p>
          </p:txBody>
        </p:sp>
        <p:sp>
          <p:nvSpPr>
            <p:cNvPr id="4" name="Rectángulo 3"/>
            <p:cNvSpPr/>
            <p:nvPr/>
          </p:nvSpPr>
          <p:spPr>
            <a:xfrm>
              <a:off x="1560367" y="3228945"/>
              <a:ext cx="154760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PE" sz="2400" b="1" dirty="0" smtClean="0">
                  <a:solidFill>
                    <a:srgbClr val="00006C"/>
                  </a:solidFill>
                </a:rPr>
                <a:t>Evaluación</a:t>
              </a:r>
              <a:endParaRPr lang="es-PE" sz="2400" b="1" dirty="0">
                <a:solidFill>
                  <a:srgbClr val="00006C"/>
                </a:solidFill>
              </a:endParaRPr>
            </a:p>
          </p:txBody>
        </p:sp>
        <p:sp>
          <p:nvSpPr>
            <p:cNvPr id="5" name="Rectángulo 4"/>
            <p:cNvSpPr/>
            <p:nvPr/>
          </p:nvSpPr>
          <p:spPr>
            <a:xfrm>
              <a:off x="5553767" y="3085868"/>
              <a:ext cx="2985845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PE" sz="2400" b="1" dirty="0" smtClean="0">
                  <a:solidFill>
                    <a:srgbClr val="00006C"/>
                  </a:solidFill>
                </a:rPr>
                <a:t>Planificación</a:t>
              </a:r>
              <a:r>
                <a:rPr lang="es-PE" sz="2000" dirty="0" smtClean="0"/>
                <a:t> </a:t>
              </a:r>
              <a:br>
                <a:rPr lang="es-PE" sz="2000" dirty="0" smtClean="0"/>
              </a:br>
              <a:r>
                <a:rPr lang="es-PE" sz="2000" dirty="0" smtClean="0"/>
                <a:t>(fijando metas, actividades y responsables) </a:t>
              </a:r>
              <a:endParaRPr lang="es-PE" sz="2000" dirty="0"/>
            </a:p>
          </p:txBody>
        </p:sp>
        <p:sp>
          <p:nvSpPr>
            <p:cNvPr id="8" name="Rectángulo 7"/>
            <p:cNvSpPr/>
            <p:nvPr/>
          </p:nvSpPr>
          <p:spPr>
            <a:xfrm>
              <a:off x="3854788" y="2150818"/>
              <a:ext cx="167693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PE" sz="2400" b="1" dirty="0" smtClean="0">
                  <a:solidFill>
                    <a:srgbClr val="00006C"/>
                  </a:solidFill>
                </a:rPr>
                <a:t>Diagnóstico</a:t>
              </a:r>
              <a:endParaRPr lang="es-PE" sz="2400" b="1" dirty="0">
                <a:solidFill>
                  <a:srgbClr val="00006C"/>
                </a:solidFill>
              </a:endParaRP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8020346" y="2530273"/>
            <a:ext cx="3388046" cy="1569660"/>
            <a:chOff x="5887223" y="5016506"/>
            <a:chExt cx="3700948" cy="1569660"/>
          </a:xfrm>
        </p:grpSpPr>
        <p:grpSp>
          <p:nvGrpSpPr>
            <p:cNvPr id="9" name="Grupo 8"/>
            <p:cNvGrpSpPr/>
            <p:nvPr/>
          </p:nvGrpSpPr>
          <p:grpSpPr>
            <a:xfrm>
              <a:off x="5957910" y="5087749"/>
              <a:ext cx="3559576" cy="1414083"/>
              <a:chOff x="5957910" y="5087749"/>
              <a:chExt cx="3559576" cy="1414083"/>
            </a:xfrm>
          </p:grpSpPr>
          <p:sp>
            <p:nvSpPr>
              <p:cNvPr id="19" name="Rectángulo redondeado 18"/>
              <p:cNvSpPr/>
              <p:nvPr/>
            </p:nvSpPr>
            <p:spPr>
              <a:xfrm rot="10800000">
                <a:off x="5957910" y="5087749"/>
                <a:ext cx="3559576" cy="296076"/>
              </a:xfrm>
              <a:prstGeom prst="roundRect">
                <a:avLst/>
              </a:prstGeom>
              <a:solidFill>
                <a:srgbClr val="BDD3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20" name="Rectángulo redondeado 19"/>
              <p:cNvSpPr/>
              <p:nvPr/>
            </p:nvSpPr>
            <p:spPr>
              <a:xfrm rot="10800000">
                <a:off x="5957911" y="5851817"/>
                <a:ext cx="2644738" cy="296076"/>
              </a:xfrm>
              <a:prstGeom prst="roundRect">
                <a:avLst/>
              </a:prstGeom>
              <a:solidFill>
                <a:srgbClr val="BDD3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21" name="Rectángulo redondeado 20"/>
              <p:cNvSpPr/>
              <p:nvPr/>
            </p:nvSpPr>
            <p:spPr>
              <a:xfrm rot="10800000">
                <a:off x="8359939" y="5488258"/>
                <a:ext cx="1157545" cy="296076"/>
              </a:xfrm>
              <a:prstGeom prst="roundRect">
                <a:avLst/>
              </a:prstGeom>
              <a:solidFill>
                <a:srgbClr val="BDD3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22" name="Rectángulo redondeado 21"/>
              <p:cNvSpPr/>
              <p:nvPr/>
            </p:nvSpPr>
            <p:spPr>
              <a:xfrm rot="10800000">
                <a:off x="6970962" y="6205756"/>
                <a:ext cx="1603685" cy="296076"/>
              </a:xfrm>
              <a:prstGeom prst="roundRect">
                <a:avLst/>
              </a:prstGeom>
              <a:solidFill>
                <a:srgbClr val="BDD3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</p:grpSp>
        <p:sp>
          <p:nvSpPr>
            <p:cNvPr id="7" name="Rectángulo 6"/>
            <p:cNvSpPr/>
            <p:nvPr/>
          </p:nvSpPr>
          <p:spPr>
            <a:xfrm>
              <a:off x="5887223" y="5016506"/>
              <a:ext cx="3700948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PE" sz="2400" b="1" dirty="0">
                  <a:solidFill>
                    <a:srgbClr val="00006C"/>
                  </a:solidFill>
                </a:rPr>
                <a:t>I</a:t>
              </a:r>
              <a:r>
                <a:rPr lang="es-PE" sz="2400" b="1" dirty="0" smtClean="0">
                  <a:solidFill>
                    <a:srgbClr val="00006C"/>
                  </a:solidFill>
                </a:rPr>
                <a:t>nstitución educativa inteligente</a:t>
              </a:r>
              <a:r>
                <a:rPr lang="es-PE" sz="2400" dirty="0" smtClean="0"/>
                <a:t>, que </a:t>
              </a:r>
              <a:r>
                <a:rPr lang="es-PE" sz="2400" b="1" dirty="0" smtClean="0">
                  <a:solidFill>
                    <a:srgbClr val="00006C"/>
                  </a:solidFill>
                </a:rPr>
                <a:t>aprende</a:t>
              </a:r>
              <a:r>
                <a:rPr lang="es-PE" sz="2400" dirty="0" smtClean="0">
                  <a:solidFill>
                    <a:srgbClr val="00006C"/>
                  </a:solidFill>
                </a:rPr>
                <a:t> </a:t>
              </a:r>
              <a:r>
                <a:rPr lang="es-PE" sz="2400" b="1" dirty="0" smtClean="0">
                  <a:solidFill>
                    <a:srgbClr val="00006C"/>
                  </a:solidFill>
                </a:rPr>
                <a:t>permanentemente</a:t>
              </a:r>
              <a:r>
                <a:rPr lang="es-PE" sz="2400" dirty="0" smtClean="0">
                  <a:solidFill>
                    <a:srgbClr val="00006C"/>
                  </a:solidFill>
                </a:rPr>
                <a:t> </a:t>
              </a:r>
              <a:r>
                <a:rPr lang="es-PE" sz="2400" dirty="0" smtClean="0"/>
                <a:t>de su propia </a:t>
              </a:r>
              <a:r>
                <a:rPr lang="es-PE" sz="2400" b="1" dirty="0" smtClean="0">
                  <a:solidFill>
                    <a:srgbClr val="00006C"/>
                  </a:solidFill>
                </a:rPr>
                <a:t>experiencia</a:t>
              </a:r>
              <a:r>
                <a:rPr lang="es-PE" sz="2400" dirty="0" smtClean="0"/>
                <a:t>.</a:t>
              </a:r>
              <a:endParaRPr lang="es-PE" sz="2400" dirty="0"/>
            </a:p>
          </p:txBody>
        </p:sp>
      </p:grpSp>
      <p:grpSp>
        <p:nvGrpSpPr>
          <p:cNvPr id="45" name="Grupo 44"/>
          <p:cNvGrpSpPr/>
          <p:nvPr/>
        </p:nvGrpSpPr>
        <p:grpSpPr>
          <a:xfrm rot="10637912" flipH="1">
            <a:off x="4389654" y="2826201"/>
            <a:ext cx="1419278" cy="726305"/>
            <a:chOff x="2826089" y="3627940"/>
            <a:chExt cx="1419278" cy="726305"/>
          </a:xfrm>
        </p:grpSpPr>
        <p:sp>
          <p:nvSpPr>
            <p:cNvPr id="46" name="Arco 45"/>
            <p:cNvSpPr/>
            <p:nvPr/>
          </p:nvSpPr>
          <p:spPr>
            <a:xfrm flipV="1">
              <a:off x="2826089" y="3627940"/>
              <a:ext cx="1178902" cy="726305"/>
            </a:xfrm>
            <a:prstGeom prst="arc">
              <a:avLst/>
            </a:prstGeom>
            <a:ln w="76200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47" name="Triángulo isósceles 46"/>
            <p:cNvSpPr/>
            <p:nvPr/>
          </p:nvSpPr>
          <p:spPr>
            <a:xfrm rot="1417639">
              <a:off x="3874806" y="3791907"/>
              <a:ext cx="370561" cy="319449"/>
            </a:xfrm>
            <a:prstGeom prst="triangle">
              <a:avLst/>
            </a:prstGeom>
            <a:solidFill>
              <a:srgbClr val="00006C"/>
            </a:solidFill>
            <a:ln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49" name="Grupo 48"/>
          <p:cNvGrpSpPr/>
          <p:nvPr/>
        </p:nvGrpSpPr>
        <p:grpSpPr>
          <a:xfrm rot="17392219" flipH="1">
            <a:off x="4645557" y="4668743"/>
            <a:ext cx="1419278" cy="726305"/>
            <a:chOff x="2826089" y="3627940"/>
            <a:chExt cx="1419278" cy="726305"/>
          </a:xfrm>
        </p:grpSpPr>
        <p:sp>
          <p:nvSpPr>
            <p:cNvPr id="50" name="Arco 49"/>
            <p:cNvSpPr/>
            <p:nvPr/>
          </p:nvSpPr>
          <p:spPr>
            <a:xfrm flipV="1">
              <a:off x="2826089" y="3627940"/>
              <a:ext cx="1178902" cy="726305"/>
            </a:xfrm>
            <a:prstGeom prst="arc">
              <a:avLst/>
            </a:prstGeom>
            <a:ln w="76200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51" name="Triángulo isósceles 50"/>
            <p:cNvSpPr/>
            <p:nvPr/>
          </p:nvSpPr>
          <p:spPr>
            <a:xfrm rot="1417639">
              <a:off x="3874806" y="3791907"/>
              <a:ext cx="370561" cy="319449"/>
            </a:xfrm>
            <a:prstGeom prst="triangle">
              <a:avLst/>
            </a:prstGeom>
            <a:solidFill>
              <a:srgbClr val="00006C"/>
            </a:solidFill>
            <a:ln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52" name="Grupo 51"/>
          <p:cNvGrpSpPr/>
          <p:nvPr/>
        </p:nvGrpSpPr>
        <p:grpSpPr>
          <a:xfrm rot="1045788" flipH="1">
            <a:off x="1515438" y="4461345"/>
            <a:ext cx="1419278" cy="726305"/>
            <a:chOff x="2826089" y="3627940"/>
            <a:chExt cx="1419278" cy="726305"/>
          </a:xfrm>
        </p:grpSpPr>
        <p:sp>
          <p:nvSpPr>
            <p:cNvPr id="53" name="Arco 52"/>
            <p:cNvSpPr/>
            <p:nvPr/>
          </p:nvSpPr>
          <p:spPr>
            <a:xfrm flipV="1">
              <a:off x="2826089" y="3627940"/>
              <a:ext cx="1178902" cy="726305"/>
            </a:xfrm>
            <a:prstGeom prst="arc">
              <a:avLst/>
            </a:prstGeom>
            <a:ln w="76200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54" name="Triángulo isósceles 53"/>
            <p:cNvSpPr/>
            <p:nvPr/>
          </p:nvSpPr>
          <p:spPr>
            <a:xfrm rot="1417639">
              <a:off x="3874806" y="3791907"/>
              <a:ext cx="370561" cy="319449"/>
            </a:xfrm>
            <a:prstGeom prst="triangle">
              <a:avLst/>
            </a:prstGeom>
            <a:solidFill>
              <a:srgbClr val="00006C"/>
            </a:solidFill>
            <a:ln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55" name="Grupo 54"/>
          <p:cNvGrpSpPr/>
          <p:nvPr/>
        </p:nvGrpSpPr>
        <p:grpSpPr>
          <a:xfrm rot="6621920" flipH="1">
            <a:off x="1549001" y="3002503"/>
            <a:ext cx="1419278" cy="726305"/>
            <a:chOff x="2826089" y="3627940"/>
            <a:chExt cx="1419278" cy="726305"/>
          </a:xfrm>
        </p:grpSpPr>
        <p:sp>
          <p:nvSpPr>
            <p:cNvPr id="56" name="Arco 55"/>
            <p:cNvSpPr/>
            <p:nvPr/>
          </p:nvSpPr>
          <p:spPr>
            <a:xfrm flipV="1">
              <a:off x="2826089" y="3627940"/>
              <a:ext cx="1178902" cy="726305"/>
            </a:xfrm>
            <a:prstGeom prst="arc">
              <a:avLst/>
            </a:prstGeom>
            <a:ln w="76200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57" name="Triángulo isósceles 56"/>
            <p:cNvSpPr/>
            <p:nvPr/>
          </p:nvSpPr>
          <p:spPr>
            <a:xfrm rot="1417639">
              <a:off x="3874806" y="3791907"/>
              <a:ext cx="370561" cy="319449"/>
            </a:xfrm>
            <a:prstGeom prst="triangle">
              <a:avLst/>
            </a:prstGeom>
            <a:solidFill>
              <a:srgbClr val="00006C"/>
            </a:solidFill>
            <a:ln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58" name="Grupo 57"/>
          <p:cNvGrpSpPr/>
          <p:nvPr/>
        </p:nvGrpSpPr>
        <p:grpSpPr>
          <a:xfrm>
            <a:off x="10542823" y="4808577"/>
            <a:ext cx="700337" cy="707962"/>
            <a:chOff x="2330861" y="4615163"/>
            <a:chExt cx="1656183" cy="1674214"/>
          </a:xfrm>
        </p:grpSpPr>
        <p:grpSp>
          <p:nvGrpSpPr>
            <p:cNvPr id="59" name="Grupo 58"/>
            <p:cNvGrpSpPr/>
            <p:nvPr/>
          </p:nvGrpSpPr>
          <p:grpSpPr>
            <a:xfrm>
              <a:off x="2330861" y="4615163"/>
              <a:ext cx="1656183" cy="1674214"/>
              <a:chOff x="2555775" y="3266972"/>
              <a:chExt cx="1656183" cy="1674214"/>
            </a:xfrm>
          </p:grpSpPr>
          <p:grpSp>
            <p:nvGrpSpPr>
              <p:cNvPr id="61" name="84 Grupo"/>
              <p:cNvGrpSpPr/>
              <p:nvPr/>
            </p:nvGrpSpPr>
            <p:grpSpPr>
              <a:xfrm>
                <a:off x="2555775" y="3266972"/>
                <a:ext cx="1656183" cy="1674214"/>
                <a:chOff x="511461" y="6022064"/>
                <a:chExt cx="484391" cy="373058"/>
              </a:xfrm>
            </p:grpSpPr>
            <p:grpSp>
              <p:nvGrpSpPr>
                <p:cNvPr id="64" name="89 Grupo"/>
                <p:cNvGrpSpPr/>
                <p:nvPr/>
              </p:nvGrpSpPr>
              <p:grpSpPr>
                <a:xfrm>
                  <a:off x="601338" y="6107765"/>
                  <a:ext cx="286733" cy="287357"/>
                  <a:chOff x="3589383" y="5494751"/>
                  <a:chExt cx="366147" cy="366944"/>
                </a:xfrm>
              </p:grpSpPr>
              <p:sp>
                <p:nvSpPr>
                  <p:cNvPr id="68" name="91 Trapecio"/>
                  <p:cNvSpPr/>
                  <p:nvPr/>
                </p:nvSpPr>
                <p:spPr>
                  <a:xfrm flipH="1" flipV="1">
                    <a:off x="3642252" y="5645427"/>
                    <a:ext cx="246769" cy="175287"/>
                  </a:xfrm>
                  <a:prstGeom prst="trapezoid">
                    <a:avLst/>
                  </a:prstGeom>
                  <a:solidFill>
                    <a:srgbClr val="00006C"/>
                  </a:solidFill>
                  <a:ln w="381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PE"/>
                  </a:p>
                </p:txBody>
              </p:sp>
              <p:grpSp>
                <p:nvGrpSpPr>
                  <p:cNvPr id="69" name="92 Grupo"/>
                  <p:cNvGrpSpPr/>
                  <p:nvPr/>
                </p:nvGrpSpPr>
                <p:grpSpPr>
                  <a:xfrm>
                    <a:off x="3589383" y="5494751"/>
                    <a:ext cx="366147" cy="366944"/>
                    <a:chOff x="3589383" y="5494751"/>
                    <a:chExt cx="366147" cy="366944"/>
                  </a:xfrm>
                </p:grpSpPr>
                <p:sp>
                  <p:nvSpPr>
                    <p:cNvPr id="70" name="93 Elipse"/>
                    <p:cNvSpPr/>
                    <p:nvPr/>
                  </p:nvSpPr>
                  <p:spPr>
                    <a:xfrm>
                      <a:off x="3589383" y="5494751"/>
                      <a:ext cx="366147" cy="272309"/>
                    </a:xfrm>
                    <a:prstGeom prst="ellipse">
                      <a:avLst/>
                    </a:prstGeom>
                    <a:solidFill>
                      <a:srgbClr val="00006C"/>
                    </a:solidFill>
                    <a:ln w="3810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PE"/>
                    </a:p>
                  </p:txBody>
                </p:sp>
                <p:cxnSp>
                  <p:nvCxnSpPr>
                    <p:cNvPr id="71" name="94 Conector recto"/>
                    <p:cNvCxnSpPr/>
                    <p:nvPr/>
                  </p:nvCxnSpPr>
                  <p:spPr>
                    <a:xfrm>
                      <a:off x="3707904" y="5861695"/>
                      <a:ext cx="123866" cy="0"/>
                    </a:xfrm>
                    <a:prstGeom prst="line">
                      <a:avLst/>
                    </a:prstGeom>
                    <a:ln w="28575">
                      <a:solidFill>
                        <a:srgbClr val="00006C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" name="95 Conector recto"/>
                    <p:cNvCxnSpPr/>
                    <p:nvPr/>
                  </p:nvCxnSpPr>
                  <p:spPr>
                    <a:xfrm>
                      <a:off x="3707904" y="5835018"/>
                      <a:ext cx="123866" cy="0"/>
                    </a:xfrm>
                    <a:prstGeom prst="line">
                      <a:avLst/>
                    </a:prstGeom>
                    <a:ln w="19050">
                      <a:solidFill>
                        <a:srgbClr val="00006C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65" name="86 Conector recto"/>
                <p:cNvCxnSpPr/>
                <p:nvPr/>
              </p:nvCxnSpPr>
              <p:spPr>
                <a:xfrm>
                  <a:off x="511461" y="6117640"/>
                  <a:ext cx="63182" cy="32787"/>
                </a:xfrm>
                <a:prstGeom prst="line">
                  <a:avLst/>
                </a:prstGeom>
                <a:ln w="28575">
                  <a:solidFill>
                    <a:srgbClr val="00006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87 Conector recto"/>
                <p:cNvCxnSpPr/>
                <p:nvPr/>
              </p:nvCxnSpPr>
              <p:spPr>
                <a:xfrm flipH="1">
                  <a:off x="911611" y="6117640"/>
                  <a:ext cx="84241" cy="35816"/>
                </a:xfrm>
                <a:prstGeom prst="line">
                  <a:avLst/>
                </a:prstGeom>
                <a:ln w="28575">
                  <a:solidFill>
                    <a:srgbClr val="00006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88 Conector recto"/>
                <p:cNvCxnSpPr/>
                <p:nvPr/>
              </p:nvCxnSpPr>
              <p:spPr>
                <a:xfrm>
                  <a:off x="743127" y="6022064"/>
                  <a:ext cx="272" cy="54640"/>
                </a:xfrm>
                <a:prstGeom prst="line">
                  <a:avLst/>
                </a:prstGeom>
                <a:ln w="28575">
                  <a:solidFill>
                    <a:srgbClr val="00006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2" name="86 Conector recto"/>
              <p:cNvCxnSpPr/>
              <p:nvPr/>
            </p:nvCxnSpPr>
            <p:spPr>
              <a:xfrm>
                <a:off x="2885988" y="3452436"/>
                <a:ext cx="173844" cy="182030"/>
              </a:xfrm>
              <a:prstGeom prst="line">
                <a:avLst/>
              </a:prstGeom>
              <a:ln w="28575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87 Conector recto"/>
              <p:cNvCxnSpPr/>
              <p:nvPr/>
            </p:nvCxnSpPr>
            <p:spPr>
              <a:xfrm flipH="1">
                <a:off x="3673249" y="3428895"/>
                <a:ext cx="170195" cy="194919"/>
              </a:xfrm>
              <a:prstGeom prst="line">
                <a:avLst/>
              </a:prstGeom>
              <a:ln w="28575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0" name="95 Conector recto"/>
            <p:cNvCxnSpPr/>
            <p:nvPr/>
          </p:nvCxnSpPr>
          <p:spPr>
            <a:xfrm>
              <a:off x="3106361" y="5940441"/>
              <a:ext cx="0" cy="20393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upo 72"/>
          <p:cNvGrpSpPr/>
          <p:nvPr/>
        </p:nvGrpSpPr>
        <p:grpSpPr>
          <a:xfrm>
            <a:off x="8415709" y="4539980"/>
            <a:ext cx="1492876" cy="1161114"/>
            <a:chOff x="5402337" y="2158410"/>
            <a:chExt cx="2275367" cy="2009553"/>
          </a:xfrm>
        </p:grpSpPr>
        <p:cxnSp>
          <p:nvCxnSpPr>
            <p:cNvPr id="74" name="Conector recto 73"/>
            <p:cNvCxnSpPr/>
            <p:nvPr/>
          </p:nvCxnSpPr>
          <p:spPr>
            <a:xfrm>
              <a:off x="6529387" y="2158410"/>
              <a:ext cx="0" cy="350874"/>
            </a:xfrm>
            <a:prstGeom prst="line">
              <a:avLst/>
            </a:prstGeom>
            <a:ln w="22225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5" name="Grupo 74"/>
            <p:cNvGrpSpPr/>
            <p:nvPr/>
          </p:nvGrpSpPr>
          <p:grpSpPr>
            <a:xfrm>
              <a:off x="5402337" y="2174584"/>
              <a:ext cx="2275367" cy="1993379"/>
              <a:chOff x="5402337" y="2174584"/>
              <a:chExt cx="2275367" cy="1993379"/>
            </a:xfrm>
          </p:grpSpPr>
          <p:grpSp>
            <p:nvGrpSpPr>
              <p:cNvPr id="76" name="Grupo 75"/>
              <p:cNvGrpSpPr/>
              <p:nvPr/>
            </p:nvGrpSpPr>
            <p:grpSpPr>
              <a:xfrm>
                <a:off x="5402337" y="2509284"/>
                <a:ext cx="2275367" cy="1658679"/>
                <a:chOff x="5402337" y="2509284"/>
                <a:chExt cx="2275367" cy="1658679"/>
              </a:xfrm>
            </p:grpSpPr>
            <p:grpSp>
              <p:nvGrpSpPr>
                <p:cNvPr id="78" name="Grupo 77"/>
                <p:cNvGrpSpPr/>
                <p:nvPr/>
              </p:nvGrpSpPr>
              <p:grpSpPr>
                <a:xfrm>
                  <a:off x="5402337" y="2509284"/>
                  <a:ext cx="2275367" cy="1658679"/>
                  <a:chOff x="5402337" y="2509284"/>
                  <a:chExt cx="2275367" cy="1658679"/>
                </a:xfrm>
              </p:grpSpPr>
              <p:grpSp>
                <p:nvGrpSpPr>
                  <p:cNvPr id="82" name="Grupo 81"/>
                  <p:cNvGrpSpPr/>
                  <p:nvPr/>
                </p:nvGrpSpPr>
                <p:grpSpPr>
                  <a:xfrm>
                    <a:off x="5402337" y="2509284"/>
                    <a:ext cx="2275367" cy="1658679"/>
                    <a:chOff x="5402337" y="2509284"/>
                    <a:chExt cx="2275367" cy="1658679"/>
                  </a:xfrm>
                </p:grpSpPr>
                <p:sp>
                  <p:nvSpPr>
                    <p:cNvPr id="89" name="Forma libre 88"/>
                    <p:cNvSpPr/>
                    <p:nvPr/>
                  </p:nvSpPr>
                  <p:spPr>
                    <a:xfrm>
                      <a:off x="5402337" y="2509284"/>
                      <a:ext cx="2275367" cy="1658679"/>
                    </a:xfrm>
                    <a:custGeom>
                      <a:avLst/>
                      <a:gdLst>
                        <a:gd name="connsiteX0" fmla="*/ 0 w 2275367"/>
                        <a:gd name="connsiteY0" fmla="*/ 723014 h 1658679"/>
                        <a:gd name="connsiteX1" fmla="*/ 669851 w 2275367"/>
                        <a:gd name="connsiteY1" fmla="*/ 478465 h 1658679"/>
                        <a:gd name="connsiteX2" fmla="*/ 669851 w 2275367"/>
                        <a:gd name="connsiteY2" fmla="*/ 255182 h 1658679"/>
                        <a:gd name="connsiteX3" fmla="*/ 1127051 w 2275367"/>
                        <a:gd name="connsiteY3" fmla="*/ 0 h 1658679"/>
                        <a:gd name="connsiteX4" fmla="*/ 1605516 w 2275367"/>
                        <a:gd name="connsiteY4" fmla="*/ 255182 h 1658679"/>
                        <a:gd name="connsiteX5" fmla="*/ 1605516 w 2275367"/>
                        <a:gd name="connsiteY5" fmla="*/ 499730 h 1658679"/>
                        <a:gd name="connsiteX6" fmla="*/ 2275367 w 2275367"/>
                        <a:gd name="connsiteY6" fmla="*/ 723014 h 1658679"/>
                        <a:gd name="connsiteX7" fmla="*/ 2275367 w 2275367"/>
                        <a:gd name="connsiteY7" fmla="*/ 1658679 h 1658679"/>
                        <a:gd name="connsiteX8" fmla="*/ 10632 w 2275367"/>
                        <a:gd name="connsiteY8" fmla="*/ 1658679 h 1658679"/>
                        <a:gd name="connsiteX9" fmla="*/ 0 w 2275367"/>
                        <a:gd name="connsiteY9" fmla="*/ 723014 h 165867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2275367" h="1658679">
                          <a:moveTo>
                            <a:pt x="0" y="723014"/>
                          </a:moveTo>
                          <a:lnTo>
                            <a:pt x="669851" y="478465"/>
                          </a:lnTo>
                          <a:lnTo>
                            <a:pt x="669851" y="255182"/>
                          </a:lnTo>
                          <a:lnTo>
                            <a:pt x="1127051" y="0"/>
                          </a:lnTo>
                          <a:lnTo>
                            <a:pt x="1605516" y="255182"/>
                          </a:lnTo>
                          <a:lnTo>
                            <a:pt x="1605516" y="499730"/>
                          </a:lnTo>
                          <a:lnTo>
                            <a:pt x="2275367" y="723014"/>
                          </a:lnTo>
                          <a:lnTo>
                            <a:pt x="2275367" y="1658679"/>
                          </a:lnTo>
                          <a:lnTo>
                            <a:pt x="10632" y="1658679"/>
                          </a:lnTo>
                          <a:lnTo>
                            <a:pt x="0" y="723014"/>
                          </a:lnTo>
                          <a:close/>
                        </a:path>
                      </a:pathLst>
                    </a:custGeom>
                    <a:noFill/>
                    <a:ln w="22225">
                      <a:solidFill>
                        <a:srgbClr val="00006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PE"/>
                    </a:p>
                  </p:txBody>
                </p:sp>
                <p:cxnSp>
                  <p:nvCxnSpPr>
                    <p:cNvPr id="90" name="Conector recto 89"/>
                    <p:cNvCxnSpPr/>
                    <p:nvPr/>
                  </p:nvCxnSpPr>
                  <p:spPr>
                    <a:xfrm>
                      <a:off x="6074734" y="2975087"/>
                      <a:ext cx="0" cy="1192876"/>
                    </a:xfrm>
                    <a:prstGeom prst="line">
                      <a:avLst/>
                    </a:prstGeom>
                    <a:ln w="22225">
                      <a:solidFill>
                        <a:srgbClr val="00006C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" name="Conector recto 90"/>
                    <p:cNvCxnSpPr/>
                    <p:nvPr/>
                  </p:nvCxnSpPr>
                  <p:spPr>
                    <a:xfrm>
                      <a:off x="7011870" y="2975088"/>
                      <a:ext cx="0" cy="1192875"/>
                    </a:xfrm>
                    <a:prstGeom prst="line">
                      <a:avLst/>
                    </a:prstGeom>
                    <a:ln w="22225">
                      <a:solidFill>
                        <a:srgbClr val="00006C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83" name="Grupo 82"/>
                  <p:cNvGrpSpPr/>
                  <p:nvPr/>
                </p:nvGrpSpPr>
                <p:grpSpPr>
                  <a:xfrm>
                    <a:off x="5592725" y="3349257"/>
                    <a:ext cx="308344" cy="627317"/>
                    <a:chOff x="5592725" y="3349257"/>
                    <a:chExt cx="308344" cy="627317"/>
                  </a:xfrm>
                </p:grpSpPr>
                <p:sp>
                  <p:nvSpPr>
                    <p:cNvPr id="87" name="Rectángulo 86"/>
                    <p:cNvSpPr/>
                    <p:nvPr/>
                  </p:nvSpPr>
                  <p:spPr>
                    <a:xfrm>
                      <a:off x="5592725" y="3349257"/>
                      <a:ext cx="308344" cy="212650"/>
                    </a:xfrm>
                    <a:prstGeom prst="rect">
                      <a:avLst/>
                    </a:prstGeom>
                    <a:noFill/>
                    <a:ln w="22225">
                      <a:solidFill>
                        <a:srgbClr val="00006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PE"/>
                    </a:p>
                  </p:txBody>
                </p:sp>
                <p:sp>
                  <p:nvSpPr>
                    <p:cNvPr id="88" name="Rectángulo 87"/>
                    <p:cNvSpPr/>
                    <p:nvPr/>
                  </p:nvSpPr>
                  <p:spPr>
                    <a:xfrm>
                      <a:off x="5592725" y="3763924"/>
                      <a:ext cx="308344" cy="212650"/>
                    </a:xfrm>
                    <a:prstGeom prst="rect">
                      <a:avLst/>
                    </a:prstGeom>
                    <a:noFill/>
                    <a:ln w="22225">
                      <a:solidFill>
                        <a:srgbClr val="00006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PE"/>
                    </a:p>
                  </p:txBody>
                </p:sp>
              </p:grpSp>
              <p:grpSp>
                <p:nvGrpSpPr>
                  <p:cNvPr id="84" name="Grupo 83"/>
                  <p:cNvGrpSpPr/>
                  <p:nvPr/>
                </p:nvGrpSpPr>
                <p:grpSpPr>
                  <a:xfrm>
                    <a:off x="7168615" y="3349257"/>
                    <a:ext cx="308344" cy="627317"/>
                    <a:chOff x="5592725" y="3349257"/>
                    <a:chExt cx="308344" cy="627317"/>
                  </a:xfrm>
                </p:grpSpPr>
                <p:sp>
                  <p:nvSpPr>
                    <p:cNvPr id="85" name="Rectángulo 84"/>
                    <p:cNvSpPr/>
                    <p:nvPr/>
                  </p:nvSpPr>
                  <p:spPr>
                    <a:xfrm>
                      <a:off x="5592725" y="3349257"/>
                      <a:ext cx="308344" cy="212650"/>
                    </a:xfrm>
                    <a:prstGeom prst="rect">
                      <a:avLst/>
                    </a:prstGeom>
                    <a:noFill/>
                    <a:ln w="22225">
                      <a:solidFill>
                        <a:srgbClr val="00006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PE"/>
                    </a:p>
                  </p:txBody>
                </p:sp>
                <p:sp>
                  <p:nvSpPr>
                    <p:cNvPr id="86" name="Rectángulo 85"/>
                    <p:cNvSpPr/>
                    <p:nvPr/>
                  </p:nvSpPr>
                  <p:spPr>
                    <a:xfrm>
                      <a:off x="5592725" y="3763924"/>
                      <a:ext cx="308344" cy="212650"/>
                    </a:xfrm>
                    <a:prstGeom prst="rect">
                      <a:avLst/>
                    </a:prstGeom>
                    <a:noFill/>
                    <a:ln w="22225">
                      <a:solidFill>
                        <a:srgbClr val="00006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PE"/>
                    </a:p>
                  </p:txBody>
                </p:sp>
              </p:grpSp>
            </p:grpSp>
            <p:sp>
              <p:nvSpPr>
                <p:cNvPr id="79" name="Elipse 78"/>
                <p:cNvSpPr/>
                <p:nvPr/>
              </p:nvSpPr>
              <p:spPr>
                <a:xfrm>
                  <a:off x="6353952" y="2776205"/>
                  <a:ext cx="355083" cy="355083"/>
                </a:xfrm>
                <a:prstGeom prst="ellipse">
                  <a:avLst/>
                </a:prstGeom>
                <a:noFill/>
                <a:ln w="22225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80" name="Rectángulo 79"/>
                <p:cNvSpPr/>
                <p:nvPr/>
              </p:nvSpPr>
              <p:spPr>
                <a:xfrm>
                  <a:off x="6257758" y="3291883"/>
                  <a:ext cx="544807" cy="270023"/>
                </a:xfrm>
                <a:prstGeom prst="rect">
                  <a:avLst/>
                </a:prstGeom>
                <a:noFill/>
                <a:ln w="22225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81" name="Rectángulo 80"/>
                <p:cNvSpPr/>
                <p:nvPr/>
              </p:nvSpPr>
              <p:spPr>
                <a:xfrm rot="5400000">
                  <a:off x="6337003" y="3795932"/>
                  <a:ext cx="404039" cy="340024"/>
                </a:xfrm>
                <a:prstGeom prst="rect">
                  <a:avLst/>
                </a:prstGeom>
                <a:noFill/>
                <a:ln w="22225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  <p:sp>
            <p:nvSpPr>
              <p:cNvPr id="77" name="Rectángulo 35"/>
              <p:cNvSpPr/>
              <p:nvPr/>
            </p:nvSpPr>
            <p:spPr>
              <a:xfrm>
                <a:off x="6528389" y="2174584"/>
                <a:ext cx="330883" cy="228373"/>
              </a:xfrm>
              <a:custGeom>
                <a:avLst/>
                <a:gdLst>
                  <a:gd name="connsiteX0" fmla="*/ 0 w 330883"/>
                  <a:gd name="connsiteY0" fmla="*/ 0 h 174104"/>
                  <a:gd name="connsiteX1" fmla="*/ 330883 w 330883"/>
                  <a:gd name="connsiteY1" fmla="*/ 0 h 174104"/>
                  <a:gd name="connsiteX2" fmla="*/ 330883 w 330883"/>
                  <a:gd name="connsiteY2" fmla="*/ 174104 h 174104"/>
                  <a:gd name="connsiteX3" fmla="*/ 0 w 330883"/>
                  <a:gd name="connsiteY3" fmla="*/ 174104 h 174104"/>
                  <a:gd name="connsiteX4" fmla="*/ 0 w 330883"/>
                  <a:gd name="connsiteY4" fmla="*/ 0 h 174104"/>
                  <a:gd name="connsiteX0" fmla="*/ 0 w 330883"/>
                  <a:gd name="connsiteY0" fmla="*/ 0 h 175210"/>
                  <a:gd name="connsiteX1" fmla="*/ 330883 w 330883"/>
                  <a:gd name="connsiteY1" fmla="*/ 0 h 175210"/>
                  <a:gd name="connsiteX2" fmla="*/ 330883 w 330883"/>
                  <a:gd name="connsiteY2" fmla="*/ 174104 h 175210"/>
                  <a:gd name="connsiteX3" fmla="*/ 170122 w 330883"/>
                  <a:gd name="connsiteY3" fmla="*/ 175210 h 175210"/>
                  <a:gd name="connsiteX4" fmla="*/ 0 w 330883"/>
                  <a:gd name="connsiteY4" fmla="*/ 174104 h 175210"/>
                  <a:gd name="connsiteX5" fmla="*/ 0 w 330883"/>
                  <a:gd name="connsiteY5" fmla="*/ 0 h 175210"/>
                  <a:gd name="connsiteX0" fmla="*/ 0 w 330883"/>
                  <a:gd name="connsiteY0" fmla="*/ 0 h 249638"/>
                  <a:gd name="connsiteX1" fmla="*/ 330883 w 330883"/>
                  <a:gd name="connsiteY1" fmla="*/ 0 h 249638"/>
                  <a:gd name="connsiteX2" fmla="*/ 330883 w 330883"/>
                  <a:gd name="connsiteY2" fmla="*/ 174104 h 249638"/>
                  <a:gd name="connsiteX3" fmla="*/ 191387 w 330883"/>
                  <a:gd name="connsiteY3" fmla="*/ 249638 h 249638"/>
                  <a:gd name="connsiteX4" fmla="*/ 0 w 330883"/>
                  <a:gd name="connsiteY4" fmla="*/ 174104 h 249638"/>
                  <a:gd name="connsiteX5" fmla="*/ 0 w 330883"/>
                  <a:gd name="connsiteY5" fmla="*/ 0 h 249638"/>
                  <a:gd name="connsiteX0" fmla="*/ 0 w 330883"/>
                  <a:gd name="connsiteY0" fmla="*/ 5543 h 255181"/>
                  <a:gd name="connsiteX1" fmla="*/ 170122 w 330883"/>
                  <a:gd name="connsiteY1" fmla="*/ 0 h 255181"/>
                  <a:gd name="connsiteX2" fmla="*/ 330883 w 330883"/>
                  <a:gd name="connsiteY2" fmla="*/ 5543 h 255181"/>
                  <a:gd name="connsiteX3" fmla="*/ 330883 w 330883"/>
                  <a:gd name="connsiteY3" fmla="*/ 179647 h 255181"/>
                  <a:gd name="connsiteX4" fmla="*/ 191387 w 330883"/>
                  <a:gd name="connsiteY4" fmla="*/ 255181 h 255181"/>
                  <a:gd name="connsiteX5" fmla="*/ 0 w 330883"/>
                  <a:gd name="connsiteY5" fmla="*/ 179647 h 255181"/>
                  <a:gd name="connsiteX6" fmla="*/ 0 w 330883"/>
                  <a:gd name="connsiteY6" fmla="*/ 5543 h 255181"/>
                  <a:gd name="connsiteX0" fmla="*/ 0 w 330883"/>
                  <a:gd name="connsiteY0" fmla="*/ 0 h 249638"/>
                  <a:gd name="connsiteX1" fmla="*/ 202019 w 330883"/>
                  <a:gd name="connsiteY1" fmla="*/ 58252 h 249638"/>
                  <a:gd name="connsiteX2" fmla="*/ 330883 w 330883"/>
                  <a:gd name="connsiteY2" fmla="*/ 0 h 249638"/>
                  <a:gd name="connsiteX3" fmla="*/ 330883 w 330883"/>
                  <a:gd name="connsiteY3" fmla="*/ 174104 h 249638"/>
                  <a:gd name="connsiteX4" fmla="*/ 191387 w 330883"/>
                  <a:gd name="connsiteY4" fmla="*/ 249638 h 249638"/>
                  <a:gd name="connsiteX5" fmla="*/ 0 w 330883"/>
                  <a:gd name="connsiteY5" fmla="*/ 174104 h 249638"/>
                  <a:gd name="connsiteX6" fmla="*/ 0 w 330883"/>
                  <a:gd name="connsiteY6" fmla="*/ 0 h 249638"/>
                  <a:gd name="connsiteX0" fmla="*/ 0 w 330883"/>
                  <a:gd name="connsiteY0" fmla="*/ 0 h 228373"/>
                  <a:gd name="connsiteX1" fmla="*/ 202019 w 330883"/>
                  <a:gd name="connsiteY1" fmla="*/ 58252 h 228373"/>
                  <a:gd name="connsiteX2" fmla="*/ 330883 w 330883"/>
                  <a:gd name="connsiteY2" fmla="*/ 0 h 228373"/>
                  <a:gd name="connsiteX3" fmla="*/ 330883 w 330883"/>
                  <a:gd name="connsiteY3" fmla="*/ 174104 h 228373"/>
                  <a:gd name="connsiteX4" fmla="*/ 170122 w 330883"/>
                  <a:gd name="connsiteY4" fmla="*/ 228373 h 228373"/>
                  <a:gd name="connsiteX5" fmla="*/ 0 w 330883"/>
                  <a:gd name="connsiteY5" fmla="*/ 174104 h 228373"/>
                  <a:gd name="connsiteX6" fmla="*/ 0 w 330883"/>
                  <a:gd name="connsiteY6" fmla="*/ 0 h 2283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0883" h="228373">
                    <a:moveTo>
                      <a:pt x="0" y="0"/>
                    </a:moveTo>
                    <a:lnTo>
                      <a:pt x="202019" y="58252"/>
                    </a:lnTo>
                    <a:lnTo>
                      <a:pt x="330883" y="0"/>
                    </a:lnTo>
                    <a:lnTo>
                      <a:pt x="330883" y="174104"/>
                    </a:lnTo>
                    <a:lnTo>
                      <a:pt x="170122" y="228373"/>
                    </a:lnTo>
                    <a:lnTo>
                      <a:pt x="0" y="174104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2225">
                <a:solidFill>
                  <a:srgbClr val="0000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9000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" y="-31018"/>
            <a:ext cx="12191999" cy="6861858"/>
            <a:chOff x="1" y="-31018"/>
            <a:chExt cx="12191999" cy="6861858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-31018"/>
              <a:ext cx="12191999" cy="6861858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65061" y="71748"/>
              <a:ext cx="1949621" cy="424692"/>
            </a:xfrm>
            <a:prstGeom prst="rect">
              <a:avLst/>
            </a:prstGeom>
          </p:spPr>
        </p:pic>
        <p:sp>
          <p:nvSpPr>
            <p:cNvPr id="13" name="CuadroTexto 12"/>
            <p:cNvSpPr txBox="1"/>
            <p:nvPr/>
          </p:nvSpPr>
          <p:spPr>
            <a:xfrm>
              <a:off x="230659" y="224590"/>
              <a:ext cx="46853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400" b="1" dirty="0" smtClean="0">
                  <a:solidFill>
                    <a:schemeClr val="bg1">
                      <a:lumMod val="50000"/>
                    </a:schemeClr>
                  </a:solidFill>
                  <a:latin typeface="Stag Book" panose="02000503060000020004" pitchFamily="50" charset="0"/>
                </a:rPr>
                <a:t>Etapa de Inducción  al cargo directivo - 2017</a:t>
              </a:r>
              <a:endParaRPr lang="es-PE" sz="1400" b="1" dirty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endParaRPr>
            </a:p>
          </p:txBody>
        </p:sp>
      </p:grpSp>
      <p:sp>
        <p:nvSpPr>
          <p:cNvPr id="5128" name="AutoShape 9" descr="Resultado de imagen para construccion participativ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PE" altLang="es-PE" sz="1800"/>
          </a:p>
        </p:txBody>
      </p:sp>
      <p:sp>
        <p:nvSpPr>
          <p:cNvPr id="16" name="Título 8"/>
          <p:cNvSpPr txBox="1">
            <a:spLocks/>
          </p:cNvSpPr>
          <p:nvPr/>
        </p:nvSpPr>
        <p:spPr bwMode="auto">
          <a:xfrm>
            <a:off x="2489703" y="1117241"/>
            <a:ext cx="7224666" cy="640295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normAutofit fontScale="975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defRPr/>
            </a:pPr>
            <a:r>
              <a:rPr lang="es-PE" sz="2800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Gestión planificada y participativa</a:t>
            </a:r>
            <a:endParaRPr lang="es-PE" sz="28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1421451801"/>
              </p:ext>
            </p:extLst>
          </p:nvPr>
        </p:nvGraphicFramePr>
        <p:xfrm>
          <a:off x="2440636" y="2329858"/>
          <a:ext cx="7726946" cy="4138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21742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" y="-31018"/>
            <a:ext cx="12191999" cy="6861858"/>
            <a:chOff x="1" y="-31018"/>
            <a:chExt cx="12191999" cy="6861858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-31018"/>
              <a:ext cx="12191999" cy="6861858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65061" y="71748"/>
              <a:ext cx="1949621" cy="424692"/>
            </a:xfrm>
            <a:prstGeom prst="rect">
              <a:avLst/>
            </a:prstGeom>
          </p:spPr>
        </p:pic>
        <p:sp>
          <p:nvSpPr>
            <p:cNvPr id="13" name="CuadroTexto 12"/>
            <p:cNvSpPr txBox="1"/>
            <p:nvPr/>
          </p:nvSpPr>
          <p:spPr>
            <a:xfrm>
              <a:off x="230659" y="224590"/>
              <a:ext cx="46853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400" b="1" dirty="0" smtClean="0">
                  <a:solidFill>
                    <a:schemeClr val="bg1">
                      <a:lumMod val="50000"/>
                    </a:schemeClr>
                  </a:solidFill>
                  <a:latin typeface="Stag Book" panose="02000503060000020004" pitchFamily="50" charset="0"/>
                </a:rPr>
                <a:t>Etapa de Inducción  al cargo directivo - 2017</a:t>
              </a:r>
              <a:endParaRPr lang="es-PE" sz="1400" b="1" dirty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endParaRPr>
            </a:p>
          </p:txBody>
        </p:sp>
      </p:grpSp>
      <p:sp>
        <p:nvSpPr>
          <p:cNvPr id="5128" name="AutoShape 9" descr="Resultado de imagen para construccion participativ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PE" altLang="es-PE" sz="1800"/>
          </a:p>
        </p:txBody>
      </p:sp>
      <p:sp>
        <p:nvSpPr>
          <p:cNvPr id="16" name="Título 8"/>
          <p:cNvSpPr txBox="1">
            <a:spLocks/>
          </p:cNvSpPr>
          <p:nvPr/>
        </p:nvSpPr>
        <p:spPr bwMode="auto">
          <a:xfrm>
            <a:off x="2489703" y="1117241"/>
            <a:ext cx="7224666" cy="640295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normAutofit fontScale="975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defRPr/>
            </a:pPr>
            <a:r>
              <a:rPr lang="es-PE" sz="2800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Momentos del Año Escolar</a:t>
            </a:r>
            <a:endParaRPr lang="es-PE" sz="28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16486" y="2205645"/>
            <a:ext cx="7648575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42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" y="-31018"/>
            <a:ext cx="12191999" cy="6861858"/>
            <a:chOff x="1" y="-31018"/>
            <a:chExt cx="12191999" cy="6861858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-31018"/>
              <a:ext cx="12191999" cy="6861858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65061" y="71748"/>
              <a:ext cx="1949621" cy="424692"/>
            </a:xfrm>
            <a:prstGeom prst="rect">
              <a:avLst/>
            </a:prstGeom>
          </p:spPr>
        </p:pic>
        <p:sp>
          <p:nvSpPr>
            <p:cNvPr id="13" name="CuadroTexto 12"/>
            <p:cNvSpPr txBox="1"/>
            <p:nvPr/>
          </p:nvSpPr>
          <p:spPr>
            <a:xfrm>
              <a:off x="230659" y="224590"/>
              <a:ext cx="46853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400" b="1" dirty="0" smtClean="0">
                  <a:solidFill>
                    <a:schemeClr val="bg1">
                      <a:lumMod val="50000"/>
                    </a:schemeClr>
                  </a:solidFill>
                  <a:latin typeface="Stag Book" panose="02000503060000020004" pitchFamily="50" charset="0"/>
                </a:rPr>
                <a:t>Etapa de Inducción  al cargo directivo - 2017</a:t>
              </a:r>
              <a:endParaRPr lang="es-PE" sz="1400" b="1" dirty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endParaRPr>
            </a:p>
          </p:txBody>
        </p:sp>
      </p:grpSp>
      <p:sp>
        <p:nvSpPr>
          <p:cNvPr id="10" name="Título 8"/>
          <p:cNvSpPr txBox="1">
            <a:spLocks/>
          </p:cNvSpPr>
          <p:nvPr/>
        </p:nvSpPr>
        <p:spPr bwMode="auto">
          <a:xfrm>
            <a:off x="1460626" y="2302775"/>
            <a:ext cx="9270750" cy="2260172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normAutofit fontScale="975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lnSpc>
                <a:spcPct val="170000"/>
              </a:lnSpc>
              <a:defRPr/>
            </a:pPr>
            <a:r>
              <a:rPr lang="es-PE" sz="3200" dirty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TRANSPARENCIA Y RENDICIÓN DE CUENTAS EN LA GESTIÓN ESCOLAR </a:t>
            </a:r>
          </a:p>
        </p:txBody>
      </p:sp>
      <p:sp>
        <p:nvSpPr>
          <p:cNvPr id="5128" name="AutoShape 9" descr="Resultado de imagen para construccion participativ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PE" altLang="es-PE" sz="1800"/>
          </a:p>
        </p:txBody>
      </p:sp>
    </p:spTree>
    <p:extLst>
      <p:ext uri="{BB962C8B-B14F-4D97-AF65-F5344CB8AC3E}">
        <p14:creationId xmlns:p14="http://schemas.microsoft.com/office/powerpoint/2010/main" val="380188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" y="-31018"/>
            <a:ext cx="12191999" cy="6861858"/>
            <a:chOff x="1" y="-31018"/>
            <a:chExt cx="12191999" cy="6861858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-31018"/>
              <a:ext cx="12191999" cy="6861858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65061" y="71748"/>
              <a:ext cx="1949621" cy="424692"/>
            </a:xfrm>
            <a:prstGeom prst="rect">
              <a:avLst/>
            </a:prstGeom>
          </p:spPr>
        </p:pic>
        <p:sp>
          <p:nvSpPr>
            <p:cNvPr id="13" name="CuadroTexto 12"/>
            <p:cNvSpPr txBox="1"/>
            <p:nvPr/>
          </p:nvSpPr>
          <p:spPr>
            <a:xfrm>
              <a:off x="230659" y="224590"/>
              <a:ext cx="46853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400" b="1" dirty="0" smtClean="0">
                  <a:solidFill>
                    <a:schemeClr val="bg1">
                      <a:lumMod val="50000"/>
                    </a:schemeClr>
                  </a:solidFill>
                  <a:latin typeface="Stag Book" panose="02000503060000020004" pitchFamily="50" charset="0"/>
                </a:rPr>
                <a:t>Etapa de Inducción  al cargo directivo - 2017</a:t>
              </a:r>
              <a:endParaRPr lang="es-PE" sz="1400" b="1" dirty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endParaRPr>
            </a:p>
          </p:txBody>
        </p:sp>
      </p:grpSp>
      <p:sp>
        <p:nvSpPr>
          <p:cNvPr id="5128" name="AutoShape 9" descr="Resultado de imagen para construccion participativ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PE" altLang="es-PE" sz="1800"/>
          </a:p>
        </p:txBody>
      </p:sp>
      <p:sp>
        <p:nvSpPr>
          <p:cNvPr id="16" name="Título 8"/>
          <p:cNvSpPr txBox="1">
            <a:spLocks/>
          </p:cNvSpPr>
          <p:nvPr/>
        </p:nvSpPr>
        <p:spPr bwMode="auto">
          <a:xfrm>
            <a:off x="2489703" y="1117241"/>
            <a:ext cx="7224666" cy="640295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normAutofit fontScale="975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defRPr/>
            </a:pPr>
            <a:r>
              <a:rPr lang="es-PE" sz="2800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Rendición de cuentas</a:t>
            </a:r>
            <a:endParaRPr lang="es-PE" sz="28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1503442" y="2095800"/>
            <a:ext cx="4659709" cy="843521"/>
            <a:chOff x="1503442" y="2095800"/>
            <a:chExt cx="4659709" cy="843521"/>
          </a:xfrm>
        </p:grpSpPr>
        <p:sp>
          <p:nvSpPr>
            <p:cNvPr id="23" name="Rectángulo redondeado 22"/>
            <p:cNvSpPr/>
            <p:nvPr/>
          </p:nvSpPr>
          <p:spPr>
            <a:xfrm rot="10800000">
              <a:off x="1503444" y="2714234"/>
              <a:ext cx="1920691" cy="225087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4" name="Rectángulo redondeado 23"/>
            <p:cNvSpPr/>
            <p:nvPr/>
          </p:nvSpPr>
          <p:spPr>
            <a:xfrm rot="10800000">
              <a:off x="3651258" y="2714233"/>
              <a:ext cx="969379" cy="225088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5" name="Rectángulo redondeado 24"/>
            <p:cNvSpPr/>
            <p:nvPr/>
          </p:nvSpPr>
          <p:spPr>
            <a:xfrm rot="10800000">
              <a:off x="4990289" y="2714232"/>
              <a:ext cx="1172862" cy="225089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6" name="Rectángulo redondeado 25"/>
            <p:cNvSpPr/>
            <p:nvPr/>
          </p:nvSpPr>
          <p:spPr>
            <a:xfrm rot="10800000">
              <a:off x="1503442" y="2411985"/>
              <a:ext cx="3710583" cy="233937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7" name="Rectángulo redondeado 26"/>
            <p:cNvSpPr/>
            <p:nvPr/>
          </p:nvSpPr>
          <p:spPr>
            <a:xfrm rot="10800000">
              <a:off x="4396901" y="2095800"/>
              <a:ext cx="817123" cy="246609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10" name="Rectángulo 9"/>
          <p:cNvSpPr/>
          <p:nvPr/>
        </p:nvSpPr>
        <p:spPr>
          <a:xfrm>
            <a:off x="1424396" y="2046544"/>
            <a:ext cx="4778375" cy="2470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s-PE" sz="2000" dirty="0"/>
              <a:t>La rendición de cuentas en </a:t>
            </a:r>
            <a:r>
              <a:rPr lang="es-PE" sz="2000" b="1" dirty="0">
                <a:solidFill>
                  <a:srgbClr val="00006C"/>
                </a:solidFill>
              </a:rPr>
              <a:t>gestión</a:t>
            </a:r>
            <a:r>
              <a:rPr lang="es-PE" sz="2000" dirty="0">
                <a:solidFill>
                  <a:srgbClr val="00006C"/>
                </a:solidFill>
              </a:rPr>
              <a:t> </a:t>
            </a:r>
            <a:r>
              <a:rPr lang="es-PE" sz="2000" dirty="0"/>
              <a:t>significa </a:t>
            </a:r>
            <a:r>
              <a:rPr lang="es-PE" sz="2000" b="1" dirty="0">
                <a:solidFill>
                  <a:srgbClr val="00006C"/>
                </a:solidFill>
              </a:rPr>
              <a:t>dar cuenta ante la comunidad </a:t>
            </a:r>
            <a:r>
              <a:rPr lang="es-PE" sz="2000" dirty="0"/>
              <a:t>de las </a:t>
            </a:r>
            <a:r>
              <a:rPr lang="es-PE" sz="2000" b="1" dirty="0">
                <a:solidFill>
                  <a:srgbClr val="00006C"/>
                </a:solidFill>
              </a:rPr>
              <a:t>responsabilidades</a:t>
            </a:r>
            <a:r>
              <a:rPr lang="es-PE" sz="2000" dirty="0"/>
              <a:t>, </a:t>
            </a:r>
            <a:r>
              <a:rPr lang="es-PE" sz="2000" b="1" dirty="0">
                <a:solidFill>
                  <a:srgbClr val="00006C"/>
                </a:solidFill>
              </a:rPr>
              <a:t>acciones</a:t>
            </a:r>
            <a:r>
              <a:rPr lang="es-PE" sz="2000" dirty="0"/>
              <a:t> y </a:t>
            </a:r>
            <a:r>
              <a:rPr lang="es-PE" sz="2000" b="1" dirty="0">
                <a:solidFill>
                  <a:srgbClr val="00006C"/>
                </a:solidFill>
              </a:rPr>
              <a:t>decisiones</a:t>
            </a:r>
            <a:r>
              <a:rPr lang="es-PE" sz="2000" dirty="0">
                <a:solidFill>
                  <a:srgbClr val="00006C"/>
                </a:solidFill>
              </a:rPr>
              <a:t> </a:t>
            </a:r>
            <a:r>
              <a:rPr lang="es-PE" sz="2000" dirty="0"/>
              <a:t>adoptadas en una institución. </a:t>
            </a:r>
            <a:endParaRPr lang="es-PE" sz="2000" dirty="0" smtClean="0"/>
          </a:p>
          <a:p>
            <a:pPr algn="just">
              <a:defRPr/>
            </a:pPr>
            <a:endParaRPr lang="es-PE" sz="2000" dirty="0"/>
          </a:p>
          <a:p>
            <a:pPr algn="just">
              <a:defRPr/>
            </a:pPr>
            <a:r>
              <a:rPr lang="es-PE" sz="2000" dirty="0" smtClean="0"/>
              <a:t>No </a:t>
            </a:r>
            <a:r>
              <a:rPr lang="es-PE" sz="2000" dirty="0"/>
              <a:t>es una acción principalmente vinculada a recursos económicos ni tiene una finalidad sancionadora. 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1494409" y="4631453"/>
            <a:ext cx="8875275" cy="1275227"/>
            <a:chOff x="1494409" y="4631453"/>
            <a:chExt cx="8875275" cy="1275227"/>
          </a:xfrm>
        </p:grpSpPr>
        <p:sp>
          <p:nvSpPr>
            <p:cNvPr id="28" name="Rectángulo redondeado 27"/>
            <p:cNvSpPr/>
            <p:nvPr/>
          </p:nvSpPr>
          <p:spPr>
            <a:xfrm rot="10800000">
              <a:off x="4990288" y="4970834"/>
              <a:ext cx="969379" cy="257783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9" name="Rectángulo redondeado 28"/>
            <p:cNvSpPr/>
            <p:nvPr/>
          </p:nvSpPr>
          <p:spPr>
            <a:xfrm rot="10800000">
              <a:off x="1494409" y="4970833"/>
              <a:ext cx="1209879" cy="257783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30" name="Rectángulo redondeado 29"/>
            <p:cNvSpPr/>
            <p:nvPr/>
          </p:nvSpPr>
          <p:spPr>
            <a:xfrm rot="10800000">
              <a:off x="3764603" y="5648897"/>
              <a:ext cx="3541275" cy="257783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31" name="Rectángulo redondeado 30"/>
            <p:cNvSpPr/>
            <p:nvPr/>
          </p:nvSpPr>
          <p:spPr>
            <a:xfrm rot="10800000">
              <a:off x="6254022" y="5309865"/>
              <a:ext cx="3016437" cy="257783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32" name="Rectángulo redondeado 31"/>
            <p:cNvSpPr/>
            <p:nvPr/>
          </p:nvSpPr>
          <p:spPr>
            <a:xfrm rot="10800000">
              <a:off x="6834438" y="4631453"/>
              <a:ext cx="3535246" cy="257783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33" name="Rectángulo redondeado 32"/>
            <p:cNvSpPr/>
            <p:nvPr/>
          </p:nvSpPr>
          <p:spPr>
            <a:xfrm rot="10800000">
              <a:off x="7113298" y="4970484"/>
              <a:ext cx="1993672" cy="257783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15" name="Rectángulo 14"/>
          <p:cNvSpPr/>
          <p:nvPr/>
        </p:nvSpPr>
        <p:spPr>
          <a:xfrm>
            <a:off x="1424396" y="4516694"/>
            <a:ext cx="9515475" cy="1492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s-PE" sz="2200" dirty="0"/>
              <a:t>La rendición de cuentas involucra por tanto el </a:t>
            </a:r>
            <a:r>
              <a:rPr lang="es-PE" sz="2200" b="1" dirty="0">
                <a:solidFill>
                  <a:srgbClr val="00006C"/>
                </a:solidFill>
              </a:rPr>
              <a:t>derecho a recibir informació</a:t>
            </a:r>
            <a:r>
              <a:rPr lang="es-PE" sz="2200" b="1" dirty="0"/>
              <a:t>n </a:t>
            </a:r>
            <a:r>
              <a:rPr lang="es-PE" sz="2200" dirty="0"/>
              <a:t>y la </a:t>
            </a:r>
            <a:r>
              <a:rPr lang="es-PE" sz="2200" b="1" dirty="0">
                <a:solidFill>
                  <a:srgbClr val="00006C"/>
                </a:solidFill>
              </a:rPr>
              <a:t>obligación</a:t>
            </a:r>
            <a:r>
              <a:rPr lang="es-PE" sz="2200" dirty="0"/>
              <a:t> correspondiente de </a:t>
            </a:r>
            <a:r>
              <a:rPr lang="es-PE" sz="2200" b="1" dirty="0">
                <a:solidFill>
                  <a:srgbClr val="00006C"/>
                </a:solidFill>
              </a:rPr>
              <a:t>divulgar</a:t>
            </a:r>
            <a:r>
              <a:rPr lang="es-PE" sz="2200" dirty="0"/>
              <a:t> todos los </a:t>
            </a:r>
            <a:r>
              <a:rPr lang="es-PE" sz="2200" b="1" dirty="0">
                <a:solidFill>
                  <a:srgbClr val="00006C"/>
                </a:solidFill>
              </a:rPr>
              <a:t>datos necesarios</a:t>
            </a:r>
            <a:r>
              <a:rPr lang="es-PE" sz="2200" dirty="0"/>
              <a:t>.</a:t>
            </a:r>
          </a:p>
          <a:p>
            <a:pPr algn="just">
              <a:defRPr/>
            </a:pPr>
            <a:r>
              <a:rPr lang="es-PE" sz="2200" dirty="0"/>
              <a:t>Pero también implica el derecho a </a:t>
            </a:r>
            <a:r>
              <a:rPr lang="es-PE" sz="2200" b="1" dirty="0">
                <a:solidFill>
                  <a:srgbClr val="00006C"/>
                </a:solidFill>
              </a:rPr>
              <a:t>recibir una explicación </a:t>
            </a:r>
            <a:r>
              <a:rPr lang="es-PE" sz="2200" dirty="0"/>
              <a:t>y el deber correspondiente de </a:t>
            </a:r>
            <a:r>
              <a:rPr lang="es-PE" sz="2200" b="1" dirty="0">
                <a:solidFill>
                  <a:srgbClr val="00006C"/>
                </a:solidFill>
              </a:rPr>
              <a:t>justificar el ejercicio de poder</a:t>
            </a:r>
            <a:r>
              <a:rPr lang="es-PE" sz="2200" dirty="0"/>
              <a:t>. 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6612638" y="3034303"/>
            <a:ext cx="4237284" cy="916290"/>
            <a:chOff x="6254661" y="3046860"/>
            <a:chExt cx="4237284" cy="916290"/>
          </a:xfrm>
        </p:grpSpPr>
        <p:grpSp>
          <p:nvGrpSpPr>
            <p:cNvPr id="37" name="Grupo 36"/>
            <p:cNvGrpSpPr/>
            <p:nvPr/>
          </p:nvGrpSpPr>
          <p:grpSpPr>
            <a:xfrm>
              <a:off x="6867782" y="3046860"/>
              <a:ext cx="3031665" cy="916290"/>
              <a:chOff x="6867782" y="3046860"/>
              <a:chExt cx="3031665" cy="916290"/>
            </a:xfrm>
          </p:grpSpPr>
          <p:grpSp>
            <p:nvGrpSpPr>
              <p:cNvPr id="39" name="Grupo 38"/>
              <p:cNvGrpSpPr/>
              <p:nvPr/>
            </p:nvGrpSpPr>
            <p:grpSpPr>
              <a:xfrm>
                <a:off x="6867782" y="3046860"/>
                <a:ext cx="3031665" cy="916290"/>
                <a:chOff x="6867782" y="3046860"/>
                <a:chExt cx="3031665" cy="916290"/>
              </a:xfrm>
            </p:grpSpPr>
            <p:grpSp>
              <p:nvGrpSpPr>
                <p:cNvPr id="48" name="Grupo 47"/>
                <p:cNvGrpSpPr/>
                <p:nvPr/>
              </p:nvGrpSpPr>
              <p:grpSpPr>
                <a:xfrm>
                  <a:off x="6867782" y="3046860"/>
                  <a:ext cx="2402677" cy="904959"/>
                  <a:chOff x="1774673" y="2781389"/>
                  <a:chExt cx="2402677" cy="904959"/>
                </a:xfrm>
              </p:grpSpPr>
              <p:grpSp>
                <p:nvGrpSpPr>
                  <p:cNvPr id="52" name="97 Grupo"/>
                  <p:cNvGrpSpPr/>
                  <p:nvPr/>
                </p:nvGrpSpPr>
                <p:grpSpPr>
                  <a:xfrm>
                    <a:off x="1869258" y="2781389"/>
                    <a:ext cx="2227809" cy="904959"/>
                    <a:chOff x="6384249" y="2762021"/>
                    <a:chExt cx="1301642" cy="475582"/>
                  </a:xfrm>
                </p:grpSpPr>
                <p:sp>
                  <p:nvSpPr>
                    <p:cNvPr id="55" name="98 Elipse"/>
                    <p:cNvSpPr/>
                    <p:nvPr/>
                  </p:nvSpPr>
                  <p:spPr>
                    <a:xfrm>
                      <a:off x="6384249" y="2762021"/>
                      <a:ext cx="197883" cy="197117"/>
                    </a:xfrm>
                    <a:prstGeom prst="ellipse">
                      <a:avLst/>
                    </a:prstGeom>
                    <a:solidFill>
                      <a:srgbClr val="00006C"/>
                    </a:solidFill>
                    <a:ln>
                      <a:solidFill>
                        <a:srgbClr val="00006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PE"/>
                    </a:p>
                  </p:txBody>
                </p:sp>
                <p:sp>
                  <p:nvSpPr>
                    <p:cNvPr id="56" name="102 Elipse"/>
                    <p:cNvSpPr/>
                    <p:nvPr/>
                  </p:nvSpPr>
                  <p:spPr>
                    <a:xfrm>
                      <a:off x="7488008" y="2773267"/>
                      <a:ext cx="197883" cy="197117"/>
                    </a:xfrm>
                    <a:prstGeom prst="ellipse">
                      <a:avLst/>
                    </a:prstGeom>
                    <a:solidFill>
                      <a:srgbClr val="00006C"/>
                    </a:solidFill>
                    <a:ln>
                      <a:solidFill>
                        <a:srgbClr val="00006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PE"/>
                    </a:p>
                  </p:txBody>
                </p:sp>
                <p:sp>
                  <p:nvSpPr>
                    <p:cNvPr id="57" name="104 Elipse"/>
                    <p:cNvSpPr/>
                    <p:nvPr/>
                  </p:nvSpPr>
                  <p:spPr>
                    <a:xfrm>
                      <a:off x="7130101" y="2772499"/>
                      <a:ext cx="197883" cy="197117"/>
                    </a:xfrm>
                    <a:prstGeom prst="ellipse">
                      <a:avLst/>
                    </a:prstGeom>
                    <a:solidFill>
                      <a:srgbClr val="00006C"/>
                    </a:solidFill>
                    <a:ln>
                      <a:solidFill>
                        <a:srgbClr val="00006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PE"/>
                    </a:p>
                  </p:txBody>
                </p:sp>
                <p:sp>
                  <p:nvSpPr>
                    <p:cNvPr id="58" name="105 Acorde"/>
                    <p:cNvSpPr/>
                    <p:nvPr/>
                  </p:nvSpPr>
                  <p:spPr>
                    <a:xfrm>
                      <a:off x="7060846" y="2989415"/>
                      <a:ext cx="308409" cy="248188"/>
                    </a:xfrm>
                    <a:prstGeom prst="round2SameRect">
                      <a:avLst>
                        <a:gd name="adj1" fmla="val 40415"/>
                        <a:gd name="adj2" fmla="val 0"/>
                      </a:avLst>
                    </a:prstGeom>
                    <a:solidFill>
                      <a:srgbClr val="00006C"/>
                    </a:solidFill>
                    <a:ln>
                      <a:solidFill>
                        <a:srgbClr val="00006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PE"/>
                    </a:p>
                  </p:txBody>
                </p:sp>
              </p:grpSp>
              <p:sp>
                <p:nvSpPr>
                  <p:cNvPr id="53" name="105 Acorde"/>
                  <p:cNvSpPr/>
                  <p:nvPr/>
                </p:nvSpPr>
                <p:spPr>
                  <a:xfrm>
                    <a:off x="3649496" y="3214083"/>
                    <a:ext cx="527854" cy="472263"/>
                  </a:xfrm>
                  <a:prstGeom prst="round2SameRect">
                    <a:avLst>
                      <a:gd name="adj1" fmla="val 40415"/>
                      <a:gd name="adj2" fmla="val 0"/>
                    </a:avLst>
                  </a:prstGeom>
                  <a:solidFill>
                    <a:srgbClr val="00006C"/>
                  </a:solidFill>
                  <a:ln>
                    <a:solidFill>
                      <a:srgbClr val="00006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PE"/>
                  </a:p>
                </p:txBody>
              </p:sp>
              <p:sp>
                <p:nvSpPr>
                  <p:cNvPr id="54" name="105 Acorde"/>
                  <p:cNvSpPr/>
                  <p:nvPr/>
                </p:nvSpPr>
                <p:spPr>
                  <a:xfrm>
                    <a:off x="1774673" y="3198614"/>
                    <a:ext cx="527854" cy="472263"/>
                  </a:xfrm>
                  <a:prstGeom prst="round2SameRect">
                    <a:avLst>
                      <a:gd name="adj1" fmla="val 40415"/>
                      <a:gd name="adj2" fmla="val 0"/>
                    </a:avLst>
                  </a:prstGeom>
                  <a:solidFill>
                    <a:srgbClr val="00006C"/>
                  </a:solidFill>
                  <a:ln>
                    <a:solidFill>
                      <a:srgbClr val="00006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PE"/>
                  </a:p>
                </p:txBody>
              </p:sp>
            </p:grpSp>
            <p:sp>
              <p:nvSpPr>
                <p:cNvPr id="42" name="102 Elipse"/>
                <p:cNvSpPr/>
                <p:nvPr/>
              </p:nvSpPr>
              <p:spPr>
                <a:xfrm>
                  <a:off x="9480482" y="3079592"/>
                  <a:ext cx="338684" cy="375083"/>
                </a:xfrm>
                <a:prstGeom prst="ellipse">
                  <a:avLst/>
                </a:prstGeom>
                <a:solidFill>
                  <a:srgbClr val="00006C"/>
                </a:solidFill>
                <a:ln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43" name="105 Acorde"/>
                <p:cNvSpPr/>
                <p:nvPr/>
              </p:nvSpPr>
              <p:spPr>
                <a:xfrm>
                  <a:off x="9371593" y="3490887"/>
                  <a:ext cx="527854" cy="472263"/>
                </a:xfrm>
                <a:prstGeom prst="round2SameRect">
                  <a:avLst>
                    <a:gd name="adj1" fmla="val 40415"/>
                    <a:gd name="adj2" fmla="val 0"/>
                  </a:avLst>
                </a:prstGeom>
                <a:solidFill>
                  <a:srgbClr val="00006C"/>
                </a:solidFill>
                <a:ln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44" name="102 Elipse"/>
                <p:cNvSpPr/>
                <p:nvPr/>
              </p:nvSpPr>
              <p:spPr>
                <a:xfrm>
                  <a:off x="7612874" y="3068259"/>
                  <a:ext cx="338684" cy="375083"/>
                </a:xfrm>
                <a:prstGeom prst="ellipse">
                  <a:avLst/>
                </a:prstGeom>
                <a:solidFill>
                  <a:srgbClr val="00006C"/>
                </a:solidFill>
                <a:ln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45" name="105 Acorde"/>
                <p:cNvSpPr/>
                <p:nvPr/>
              </p:nvSpPr>
              <p:spPr>
                <a:xfrm>
                  <a:off x="7503985" y="3479554"/>
                  <a:ext cx="527854" cy="472263"/>
                </a:xfrm>
                <a:prstGeom prst="round2SameRect">
                  <a:avLst>
                    <a:gd name="adj1" fmla="val 40415"/>
                    <a:gd name="adj2" fmla="val 0"/>
                  </a:avLst>
                </a:prstGeom>
                <a:solidFill>
                  <a:srgbClr val="00006C"/>
                </a:solidFill>
                <a:ln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  <p:sp>
            <p:nvSpPr>
              <p:cNvPr id="40" name="111 Rectángulo redondeado"/>
              <p:cNvSpPr/>
              <p:nvPr/>
            </p:nvSpPr>
            <p:spPr>
              <a:xfrm flipH="1">
                <a:off x="7581535" y="3138179"/>
                <a:ext cx="408923" cy="299232"/>
              </a:xfrm>
              <a:custGeom>
                <a:avLst/>
                <a:gdLst>
                  <a:gd name="connsiteX0" fmla="*/ 0 w 780378"/>
                  <a:gd name="connsiteY0" fmla="*/ 515091 h 515091"/>
                  <a:gd name="connsiteX1" fmla="*/ 132219 w 780378"/>
                  <a:gd name="connsiteY1" fmla="*/ 0 h 515091"/>
                  <a:gd name="connsiteX2" fmla="*/ 648159 w 780378"/>
                  <a:gd name="connsiteY2" fmla="*/ 0 h 515091"/>
                  <a:gd name="connsiteX3" fmla="*/ 780378 w 780378"/>
                  <a:gd name="connsiteY3" fmla="*/ 515091 h 515091"/>
                  <a:gd name="connsiteX4" fmla="*/ 0 w 780378"/>
                  <a:gd name="connsiteY4" fmla="*/ 515091 h 515091"/>
                  <a:gd name="connsiteX0" fmla="*/ 0 w 780378"/>
                  <a:gd name="connsiteY0" fmla="*/ 530531 h 530531"/>
                  <a:gd name="connsiteX1" fmla="*/ 132219 w 780378"/>
                  <a:gd name="connsiteY1" fmla="*/ 15440 h 530531"/>
                  <a:gd name="connsiteX2" fmla="*/ 259558 w 780378"/>
                  <a:gd name="connsiteY2" fmla="*/ 0 h 530531"/>
                  <a:gd name="connsiteX3" fmla="*/ 648159 w 780378"/>
                  <a:gd name="connsiteY3" fmla="*/ 15440 h 530531"/>
                  <a:gd name="connsiteX4" fmla="*/ 780378 w 780378"/>
                  <a:gd name="connsiteY4" fmla="*/ 530531 h 530531"/>
                  <a:gd name="connsiteX5" fmla="*/ 0 w 780378"/>
                  <a:gd name="connsiteY5" fmla="*/ 530531 h 530531"/>
                  <a:gd name="connsiteX0" fmla="*/ 0 w 780378"/>
                  <a:gd name="connsiteY0" fmla="*/ 530531 h 530531"/>
                  <a:gd name="connsiteX1" fmla="*/ 132219 w 780378"/>
                  <a:gd name="connsiteY1" fmla="*/ 15440 h 530531"/>
                  <a:gd name="connsiteX2" fmla="*/ 259558 w 780378"/>
                  <a:gd name="connsiteY2" fmla="*/ 0 h 530531"/>
                  <a:gd name="connsiteX3" fmla="*/ 482842 w 780378"/>
                  <a:gd name="connsiteY3" fmla="*/ 0 h 530531"/>
                  <a:gd name="connsiteX4" fmla="*/ 648159 w 780378"/>
                  <a:gd name="connsiteY4" fmla="*/ 15440 h 530531"/>
                  <a:gd name="connsiteX5" fmla="*/ 780378 w 780378"/>
                  <a:gd name="connsiteY5" fmla="*/ 530531 h 530531"/>
                  <a:gd name="connsiteX6" fmla="*/ 0 w 780378"/>
                  <a:gd name="connsiteY6" fmla="*/ 530531 h 530531"/>
                  <a:gd name="connsiteX0" fmla="*/ 0 w 780378"/>
                  <a:gd name="connsiteY0" fmla="*/ 530531 h 530531"/>
                  <a:gd name="connsiteX1" fmla="*/ 78805 w 780378"/>
                  <a:gd name="connsiteY1" fmla="*/ 159488 h 530531"/>
                  <a:gd name="connsiteX2" fmla="*/ 132219 w 780378"/>
                  <a:gd name="connsiteY2" fmla="*/ 15440 h 530531"/>
                  <a:gd name="connsiteX3" fmla="*/ 259558 w 780378"/>
                  <a:gd name="connsiteY3" fmla="*/ 0 h 530531"/>
                  <a:gd name="connsiteX4" fmla="*/ 482842 w 780378"/>
                  <a:gd name="connsiteY4" fmla="*/ 0 h 530531"/>
                  <a:gd name="connsiteX5" fmla="*/ 648159 w 780378"/>
                  <a:gd name="connsiteY5" fmla="*/ 15440 h 530531"/>
                  <a:gd name="connsiteX6" fmla="*/ 780378 w 780378"/>
                  <a:gd name="connsiteY6" fmla="*/ 530531 h 530531"/>
                  <a:gd name="connsiteX7" fmla="*/ 0 w 780378"/>
                  <a:gd name="connsiteY7" fmla="*/ 530531 h 530531"/>
                  <a:gd name="connsiteX0" fmla="*/ 0 w 780378"/>
                  <a:gd name="connsiteY0" fmla="*/ 530531 h 530531"/>
                  <a:gd name="connsiteX1" fmla="*/ 78805 w 780378"/>
                  <a:gd name="connsiteY1" fmla="*/ 159488 h 530531"/>
                  <a:gd name="connsiteX2" fmla="*/ 132219 w 780378"/>
                  <a:gd name="connsiteY2" fmla="*/ 15440 h 530531"/>
                  <a:gd name="connsiteX3" fmla="*/ 259558 w 780378"/>
                  <a:gd name="connsiteY3" fmla="*/ 0 h 530531"/>
                  <a:gd name="connsiteX4" fmla="*/ 482842 w 780378"/>
                  <a:gd name="connsiteY4" fmla="*/ 0 h 530531"/>
                  <a:gd name="connsiteX5" fmla="*/ 648159 w 780378"/>
                  <a:gd name="connsiteY5" fmla="*/ 15440 h 530531"/>
                  <a:gd name="connsiteX6" fmla="*/ 684860 w 780378"/>
                  <a:gd name="connsiteY6" fmla="*/ 159488 h 530531"/>
                  <a:gd name="connsiteX7" fmla="*/ 780378 w 780378"/>
                  <a:gd name="connsiteY7" fmla="*/ 530531 h 530531"/>
                  <a:gd name="connsiteX8" fmla="*/ 0 w 780378"/>
                  <a:gd name="connsiteY8" fmla="*/ 530531 h 530531"/>
                  <a:gd name="connsiteX0" fmla="*/ 0 w 780378"/>
                  <a:gd name="connsiteY0" fmla="*/ 530531 h 530531"/>
                  <a:gd name="connsiteX1" fmla="*/ 78805 w 780378"/>
                  <a:gd name="connsiteY1" fmla="*/ 159488 h 530531"/>
                  <a:gd name="connsiteX2" fmla="*/ 185382 w 780378"/>
                  <a:gd name="connsiteY2" fmla="*/ 26073 h 530531"/>
                  <a:gd name="connsiteX3" fmla="*/ 259558 w 780378"/>
                  <a:gd name="connsiteY3" fmla="*/ 0 h 530531"/>
                  <a:gd name="connsiteX4" fmla="*/ 482842 w 780378"/>
                  <a:gd name="connsiteY4" fmla="*/ 0 h 530531"/>
                  <a:gd name="connsiteX5" fmla="*/ 648159 w 780378"/>
                  <a:gd name="connsiteY5" fmla="*/ 15440 h 530531"/>
                  <a:gd name="connsiteX6" fmla="*/ 684860 w 780378"/>
                  <a:gd name="connsiteY6" fmla="*/ 159488 h 530531"/>
                  <a:gd name="connsiteX7" fmla="*/ 780378 w 780378"/>
                  <a:gd name="connsiteY7" fmla="*/ 530531 h 530531"/>
                  <a:gd name="connsiteX8" fmla="*/ 0 w 780378"/>
                  <a:gd name="connsiteY8" fmla="*/ 530531 h 530531"/>
                  <a:gd name="connsiteX0" fmla="*/ 0 w 780378"/>
                  <a:gd name="connsiteY0" fmla="*/ 530531 h 530531"/>
                  <a:gd name="connsiteX1" fmla="*/ 78805 w 780378"/>
                  <a:gd name="connsiteY1" fmla="*/ 159488 h 530531"/>
                  <a:gd name="connsiteX2" fmla="*/ 185382 w 780378"/>
                  <a:gd name="connsiteY2" fmla="*/ 26073 h 530531"/>
                  <a:gd name="connsiteX3" fmla="*/ 259558 w 780378"/>
                  <a:gd name="connsiteY3" fmla="*/ 0 h 530531"/>
                  <a:gd name="connsiteX4" fmla="*/ 482842 w 780378"/>
                  <a:gd name="connsiteY4" fmla="*/ 0 h 530531"/>
                  <a:gd name="connsiteX5" fmla="*/ 584364 w 780378"/>
                  <a:gd name="connsiteY5" fmla="*/ 36705 h 530531"/>
                  <a:gd name="connsiteX6" fmla="*/ 684860 w 780378"/>
                  <a:gd name="connsiteY6" fmla="*/ 159488 h 530531"/>
                  <a:gd name="connsiteX7" fmla="*/ 780378 w 780378"/>
                  <a:gd name="connsiteY7" fmla="*/ 530531 h 530531"/>
                  <a:gd name="connsiteX8" fmla="*/ 0 w 780378"/>
                  <a:gd name="connsiteY8" fmla="*/ 530531 h 530531"/>
                  <a:gd name="connsiteX0" fmla="*/ 0 w 780378"/>
                  <a:gd name="connsiteY0" fmla="*/ 530531 h 530531"/>
                  <a:gd name="connsiteX1" fmla="*/ 78805 w 780378"/>
                  <a:gd name="connsiteY1" fmla="*/ 159488 h 530531"/>
                  <a:gd name="connsiteX2" fmla="*/ 185382 w 780378"/>
                  <a:gd name="connsiteY2" fmla="*/ 26073 h 530531"/>
                  <a:gd name="connsiteX3" fmla="*/ 259558 w 780378"/>
                  <a:gd name="connsiteY3" fmla="*/ 0 h 530531"/>
                  <a:gd name="connsiteX4" fmla="*/ 482842 w 780378"/>
                  <a:gd name="connsiteY4" fmla="*/ 0 h 530531"/>
                  <a:gd name="connsiteX5" fmla="*/ 616261 w 780378"/>
                  <a:gd name="connsiteY5" fmla="*/ 47337 h 530531"/>
                  <a:gd name="connsiteX6" fmla="*/ 684860 w 780378"/>
                  <a:gd name="connsiteY6" fmla="*/ 159488 h 530531"/>
                  <a:gd name="connsiteX7" fmla="*/ 780378 w 780378"/>
                  <a:gd name="connsiteY7" fmla="*/ 530531 h 530531"/>
                  <a:gd name="connsiteX8" fmla="*/ 0 w 780378"/>
                  <a:gd name="connsiteY8" fmla="*/ 530531 h 530531"/>
                  <a:gd name="connsiteX0" fmla="*/ 0 w 780378"/>
                  <a:gd name="connsiteY0" fmla="*/ 530531 h 530531"/>
                  <a:gd name="connsiteX1" fmla="*/ 78805 w 780378"/>
                  <a:gd name="connsiteY1" fmla="*/ 159488 h 530531"/>
                  <a:gd name="connsiteX2" fmla="*/ 185382 w 780378"/>
                  <a:gd name="connsiteY2" fmla="*/ 26073 h 530531"/>
                  <a:gd name="connsiteX3" fmla="*/ 259558 w 780378"/>
                  <a:gd name="connsiteY3" fmla="*/ 0 h 530531"/>
                  <a:gd name="connsiteX4" fmla="*/ 482842 w 780378"/>
                  <a:gd name="connsiteY4" fmla="*/ 0 h 530531"/>
                  <a:gd name="connsiteX5" fmla="*/ 605628 w 780378"/>
                  <a:gd name="connsiteY5" fmla="*/ 57970 h 530531"/>
                  <a:gd name="connsiteX6" fmla="*/ 684860 w 780378"/>
                  <a:gd name="connsiteY6" fmla="*/ 159488 h 530531"/>
                  <a:gd name="connsiteX7" fmla="*/ 780378 w 780378"/>
                  <a:gd name="connsiteY7" fmla="*/ 530531 h 530531"/>
                  <a:gd name="connsiteX8" fmla="*/ 0 w 780378"/>
                  <a:gd name="connsiteY8" fmla="*/ 530531 h 530531"/>
                  <a:gd name="connsiteX0" fmla="*/ 0 w 780378"/>
                  <a:gd name="connsiteY0" fmla="*/ 530531 h 530531"/>
                  <a:gd name="connsiteX1" fmla="*/ 78805 w 780378"/>
                  <a:gd name="connsiteY1" fmla="*/ 159488 h 530531"/>
                  <a:gd name="connsiteX2" fmla="*/ 185382 w 780378"/>
                  <a:gd name="connsiteY2" fmla="*/ 47338 h 530531"/>
                  <a:gd name="connsiteX3" fmla="*/ 259558 w 780378"/>
                  <a:gd name="connsiteY3" fmla="*/ 0 h 530531"/>
                  <a:gd name="connsiteX4" fmla="*/ 482842 w 780378"/>
                  <a:gd name="connsiteY4" fmla="*/ 0 h 530531"/>
                  <a:gd name="connsiteX5" fmla="*/ 605628 w 780378"/>
                  <a:gd name="connsiteY5" fmla="*/ 57970 h 530531"/>
                  <a:gd name="connsiteX6" fmla="*/ 684860 w 780378"/>
                  <a:gd name="connsiteY6" fmla="*/ 159488 h 530531"/>
                  <a:gd name="connsiteX7" fmla="*/ 780378 w 780378"/>
                  <a:gd name="connsiteY7" fmla="*/ 530531 h 530531"/>
                  <a:gd name="connsiteX8" fmla="*/ 0 w 780378"/>
                  <a:gd name="connsiteY8" fmla="*/ 530531 h 530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80378" h="530531">
                    <a:moveTo>
                      <a:pt x="0" y="530531"/>
                    </a:moveTo>
                    <a:lnTo>
                      <a:pt x="78805" y="159488"/>
                    </a:lnTo>
                    <a:lnTo>
                      <a:pt x="185382" y="47338"/>
                    </a:lnTo>
                    <a:lnTo>
                      <a:pt x="259558" y="0"/>
                    </a:lnTo>
                    <a:lnTo>
                      <a:pt x="482842" y="0"/>
                    </a:lnTo>
                    <a:lnTo>
                      <a:pt x="605628" y="57970"/>
                    </a:lnTo>
                    <a:lnTo>
                      <a:pt x="684860" y="159488"/>
                    </a:lnTo>
                    <a:lnTo>
                      <a:pt x="780378" y="530531"/>
                    </a:lnTo>
                    <a:lnTo>
                      <a:pt x="0" y="530531"/>
                    </a:lnTo>
                    <a:close/>
                  </a:path>
                </a:pathLst>
              </a:custGeom>
              <a:solidFill>
                <a:srgbClr val="00006C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>
                  <a:solidFill>
                    <a:srgbClr val="25988E"/>
                  </a:solidFill>
                </a:endParaRPr>
              </a:p>
            </p:txBody>
          </p:sp>
        </p:grpSp>
        <p:grpSp>
          <p:nvGrpSpPr>
            <p:cNvPr id="6" name="Grupo 5"/>
            <p:cNvGrpSpPr/>
            <p:nvPr/>
          </p:nvGrpSpPr>
          <p:grpSpPr>
            <a:xfrm>
              <a:off x="9964091" y="3075872"/>
              <a:ext cx="527854" cy="883558"/>
              <a:chOff x="7656385" y="3220659"/>
              <a:chExt cx="527854" cy="883558"/>
            </a:xfrm>
          </p:grpSpPr>
          <p:sp>
            <p:nvSpPr>
              <p:cNvPr id="60" name="102 Elipse"/>
              <p:cNvSpPr/>
              <p:nvPr/>
            </p:nvSpPr>
            <p:spPr>
              <a:xfrm>
                <a:off x="7765274" y="3220659"/>
                <a:ext cx="338684" cy="375083"/>
              </a:xfrm>
              <a:prstGeom prst="ellipse">
                <a:avLst/>
              </a:prstGeom>
              <a:solidFill>
                <a:srgbClr val="00006C"/>
              </a:solidFill>
              <a:ln>
                <a:solidFill>
                  <a:srgbClr val="0000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61" name="105 Acorde"/>
              <p:cNvSpPr/>
              <p:nvPr/>
            </p:nvSpPr>
            <p:spPr>
              <a:xfrm>
                <a:off x="7656385" y="3631954"/>
                <a:ext cx="527854" cy="472263"/>
              </a:xfrm>
              <a:prstGeom prst="round2SameRect">
                <a:avLst>
                  <a:gd name="adj1" fmla="val 40415"/>
                  <a:gd name="adj2" fmla="val 0"/>
                </a:avLst>
              </a:prstGeom>
              <a:solidFill>
                <a:srgbClr val="00006C"/>
              </a:solidFill>
              <a:ln>
                <a:solidFill>
                  <a:srgbClr val="0000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62" name="111 Rectángulo redondeado"/>
              <p:cNvSpPr/>
              <p:nvPr/>
            </p:nvSpPr>
            <p:spPr>
              <a:xfrm flipH="1">
                <a:off x="7733935" y="3290579"/>
                <a:ext cx="408923" cy="299232"/>
              </a:xfrm>
              <a:custGeom>
                <a:avLst/>
                <a:gdLst>
                  <a:gd name="connsiteX0" fmla="*/ 0 w 780378"/>
                  <a:gd name="connsiteY0" fmla="*/ 515091 h 515091"/>
                  <a:gd name="connsiteX1" fmla="*/ 132219 w 780378"/>
                  <a:gd name="connsiteY1" fmla="*/ 0 h 515091"/>
                  <a:gd name="connsiteX2" fmla="*/ 648159 w 780378"/>
                  <a:gd name="connsiteY2" fmla="*/ 0 h 515091"/>
                  <a:gd name="connsiteX3" fmla="*/ 780378 w 780378"/>
                  <a:gd name="connsiteY3" fmla="*/ 515091 h 515091"/>
                  <a:gd name="connsiteX4" fmla="*/ 0 w 780378"/>
                  <a:gd name="connsiteY4" fmla="*/ 515091 h 515091"/>
                  <a:gd name="connsiteX0" fmla="*/ 0 w 780378"/>
                  <a:gd name="connsiteY0" fmla="*/ 530531 h 530531"/>
                  <a:gd name="connsiteX1" fmla="*/ 132219 w 780378"/>
                  <a:gd name="connsiteY1" fmla="*/ 15440 h 530531"/>
                  <a:gd name="connsiteX2" fmla="*/ 259558 w 780378"/>
                  <a:gd name="connsiteY2" fmla="*/ 0 h 530531"/>
                  <a:gd name="connsiteX3" fmla="*/ 648159 w 780378"/>
                  <a:gd name="connsiteY3" fmla="*/ 15440 h 530531"/>
                  <a:gd name="connsiteX4" fmla="*/ 780378 w 780378"/>
                  <a:gd name="connsiteY4" fmla="*/ 530531 h 530531"/>
                  <a:gd name="connsiteX5" fmla="*/ 0 w 780378"/>
                  <a:gd name="connsiteY5" fmla="*/ 530531 h 530531"/>
                  <a:gd name="connsiteX0" fmla="*/ 0 w 780378"/>
                  <a:gd name="connsiteY0" fmla="*/ 530531 h 530531"/>
                  <a:gd name="connsiteX1" fmla="*/ 132219 w 780378"/>
                  <a:gd name="connsiteY1" fmla="*/ 15440 h 530531"/>
                  <a:gd name="connsiteX2" fmla="*/ 259558 w 780378"/>
                  <a:gd name="connsiteY2" fmla="*/ 0 h 530531"/>
                  <a:gd name="connsiteX3" fmla="*/ 482842 w 780378"/>
                  <a:gd name="connsiteY3" fmla="*/ 0 h 530531"/>
                  <a:gd name="connsiteX4" fmla="*/ 648159 w 780378"/>
                  <a:gd name="connsiteY4" fmla="*/ 15440 h 530531"/>
                  <a:gd name="connsiteX5" fmla="*/ 780378 w 780378"/>
                  <a:gd name="connsiteY5" fmla="*/ 530531 h 530531"/>
                  <a:gd name="connsiteX6" fmla="*/ 0 w 780378"/>
                  <a:gd name="connsiteY6" fmla="*/ 530531 h 530531"/>
                  <a:gd name="connsiteX0" fmla="*/ 0 w 780378"/>
                  <a:gd name="connsiteY0" fmla="*/ 530531 h 530531"/>
                  <a:gd name="connsiteX1" fmla="*/ 78805 w 780378"/>
                  <a:gd name="connsiteY1" fmla="*/ 159488 h 530531"/>
                  <a:gd name="connsiteX2" fmla="*/ 132219 w 780378"/>
                  <a:gd name="connsiteY2" fmla="*/ 15440 h 530531"/>
                  <a:gd name="connsiteX3" fmla="*/ 259558 w 780378"/>
                  <a:gd name="connsiteY3" fmla="*/ 0 h 530531"/>
                  <a:gd name="connsiteX4" fmla="*/ 482842 w 780378"/>
                  <a:gd name="connsiteY4" fmla="*/ 0 h 530531"/>
                  <a:gd name="connsiteX5" fmla="*/ 648159 w 780378"/>
                  <a:gd name="connsiteY5" fmla="*/ 15440 h 530531"/>
                  <a:gd name="connsiteX6" fmla="*/ 780378 w 780378"/>
                  <a:gd name="connsiteY6" fmla="*/ 530531 h 530531"/>
                  <a:gd name="connsiteX7" fmla="*/ 0 w 780378"/>
                  <a:gd name="connsiteY7" fmla="*/ 530531 h 530531"/>
                  <a:gd name="connsiteX0" fmla="*/ 0 w 780378"/>
                  <a:gd name="connsiteY0" fmla="*/ 530531 h 530531"/>
                  <a:gd name="connsiteX1" fmla="*/ 78805 w 780378"/>
                  <a:gd name="connsiteY1" fmla="*/ 159488 h 530531"/>
                  <a:gd name="connsiteX2" fmla="*/ 132219 w 780378"/>
                  <a:gd name="connsiteY2" fmla="*/ 15440 h 530531"/>
                  <a:gd name="connsiteX3" fmla="*/ 259558 w 780378"/>
                  <a:gd name="connsiteY3" fmla="*/ 0 h 530531"/>
                  <a:gd name="connsiteX4" fmla="*/ 482842 w 780378"/>
                  <a:gd name="connsiteY4" fmla="*/ 0 h 530531"/>
                  <a:gd name="connsiteX5" fmla="*/ 648159 w 780378"/>
                  <a:gd name="connsiteY5" fmla="*/ 15440 h 530531"/>
                  <a:gd name="connsiteX6" fmla="*/ 684860 w 780378"/>
                  <a:gd name="connsiteY6" fmla="*/ 159488 h 530531"/>
                  <a:gd name="connsiteX7" fmla="*/ 780378 w 780378"/>
                  <a:gd name="connsiteY7" fmla="*/ 530531 h 530531"/>
                  <a:gd name="connsiteX8" fmla="*/ 0 w 780378"/>
                  <a:gd name="connsiteY8" fmla="*/ 530531 h 530531"/>
                  <a:gd name="connsiteX0" fmla="*/ 0 w 780378"/>
                  <a:gd name="connsiteY0" fmla="*/ 530531 h 530531"/>
                  <a:gd name="connsiteX1" fmla="*/ 78805 w 780378"/>
                  <a:gd name="connsiteY1" fmla="*/ 159488 h 530531"/>
                  <a:gd name="connsiteX2" fmla="*/ 185382 w 780378"/>
                  <a:gd name="connsiteY2" fmla="*/ 26073 h 530531"/>
                  <a:gd name="connsiteX3" fmla="*/ 259558 w 780378"/>
                  <a:gd name="connsiteY3" fmla="*/ 0 h 530531"/>
                  <a:gd name="connsiteX4" fmla="*/ 482842 w 780378"/>
                  <a:gd name="connsiteY4" fmla="*/ 0 h 530531"/>
                  <a:gd name="connsiteX5" fmla="*/ 648159 w 780378"/>
                  <a:gd name="connsiteY5" fmla="*/ 15440 h 530531"/>
                  <a:gd name="connsiteX6" fmla="*/ 684860 w 780378"/>
                  <a:gd name="connsiteY6" fmla="*/ 159488 h 530531"/>
                  <a:gd name="connsiteX7" fmla="*/ 780378 w 780378"/>
                  <a:gd name="connsiteY7" fmla="*/ 530531 h 530531"/>
                  <a:gd name="connsiteX8" fmla="*/ 0 w 780378"/>
                  <a:gd name="connsiteY8" fmla="*/ 530531 h 530531"/>
                  <a:gd name="connsiteX0" fmla="*/ 0 w 780378"/>
                  <a:gd name="connsiteY0" fmla="*/ 530531 h 530531"/>
                  <a:gd name="connsiteX1" fmla="*/ 78805 w 780378"/>
                  <a:gd name="connsiteY1" fmla="*/ 159488 h 530531"/>
                  <a:gd name="connsiteX2" fmla="*/ 185382 w 780378"/>
                  <a:gd name="connsiteY2" fmla="*/ 26073 h 530531"/>
                  <a:gd name="connsiteX3" fmla="*/ 259558 w 780378"/>
                  <a:gd name="connsiteY3" fmla="*/ 0 h 530531"/>
                  <a:gd name="connsiteX4" fmla="*/ 482842 w 780378"/>
                  <a:gd name="connsiteY4" fmla="*/ 0 h 530531"/>
                  <a:gd name="connsiteX5" fmla="*/ 584364 w 780378"/>
                  <a:gd name="connsiteY5" fmla="*/ 36705 h 530531"/>
                  <a:gd name="connsiteX6" fmla="*/ 684860 w 780378"/>
                  <a:gd name="connsiteY6" fmla="*/ 159488 h 530531"/>
                  <a:gd name="connsiteX7" fmla="*/ 780378 w 780378"/>
                  <a:gd name="connsiteY7" fmla="*/ 530531 h 530531"/>
                  <a:gd name="connsiteX8" fmla="*/ 0 w 780378"/>
                  <a:gd name="connsiteY8" fmla="*/ 530531 h 530531"/>
                  <a:gd name="connsiteX0" fmla="*/ 0 w 780378"/>
                  <a:gd name="connsiteY0" fmla="*/ 530531 h 530531"/>
                  <a:gd name="connsiteX1" fmla="*/ 78805 w 780378"/>
                  <a:gd name="connsiteY1" fmla="*/ 159488 h 530531"/>
                  <a:gd name="connsiteX2" fmla="*/ 185382 w 780378"/>
                  <a:gd name="connsiteY2" fmla="*/ 26073 h 530531"/>
                  <a:gd name="connsiteX3" fmla="*/ 259558 w 780378"/>
                  <a:gd name="connsiteY3" fmla="*/ 0 h 530531"/>
                  <a:gd name="connsiteX4" fmla="*/ 482842 w 780378"/>
                  <a:gd name="connsiteY4" fmla="*/ 0 h 530531"/>
                  <a:gd name="connsiteX5" fmla="*/ 616261 w 780378"/>
                  <a:gd name="connsiteY5" fmla="*/ 47337 h 530531"/>
                  <a:gd name="connsiteX6" fmla="*/ 684860 w 780378"/>
                  <a:gd name="connsiteY6" fmla="*/ 159488 h 530531"/>
                  <a:gd name="connsiteX7" fmla="*/ 780378 w 780378"/>
                  <a:gd name="connsiteY7" fmla="*/ 530531 h 530531"/>
                  <a:gd name="connsiteX8" fmla="*/ 0 w 780378"/>
                  <a:gd name="connsiteY8" fmla="*/ 530531 h 530531"/>
                  <a:gd name="connsiteX0" fmla="*/ 0 w 780378"/>
                  <a:gd name="connsiteY0" fmla="*/ 530531 h 530531"/>
                  <a:gd name="connsiteX1" fmla="*/ 78805 w 780378"/>
                  <a:gd name="connsiteY1" fmla="*/ 159488 h 530531"/>
                  <a:gd name="connsiteX2" fmla="*/ 185382 w 780378"/>
                  <a:gd name="connsiteY2" fmla="*/ 26073 h 530531"/>
                  <a:gd name="connsiteX3" fmla="*/ 259558 w 780378"/>
                  <a:gd name="connsiteY3" fmla="*/ 0 h 530531"/>
                  <a:gd name="connsiteX4" fmla="*/ 482842 w 780378"/>
                  <a:gd name="connsiteY4" fmla="*/ 0 h 530531"/>
                  <a:gd name="connsiteX5" fmla="*/ 605628 w 780378"/>
                  <a:gd name="connsiteY5" fmla="*/ 57970 h 530531"/>
                  <a:gd name="connsiteX6" fmla="*/ 684860 w 780378"/>
                  <a:gd name="connsiteY6" fmla="*/ 159488 h 530531"/>
                  <a:gd name="connsiteX7" fmla="*/ 780378 w 780378"/>
                  <a:gd name="connsiteY7" fmla="*/ 530531 h 530531"/>
                  <a:gd name="connsiteX8" fmla="*/ 0 w 780378"/>
                  <a:gd name="connsiteY8" fmla="*/ 530531 h 530531"/>
                  <a:gd name="connsiteX0" fmla="*/ 0 w 780378"/>
                  <a:gd name="connsiteY0" fmla="*/ 530531 h 530531"/>
                  <a:gd name="connsiteX1" fmla="*/ 78805 w 780378"/>
                  <a:gd name="connsiteY1" fmla="*/ 159488 h 530531"/>
                  <a:gd name="connsiteX2" fmla="*/ 185382 w 780378"/>
                  <a:gd name="connsiteY2" fmla="*/ 47338 h 530531"/>
                  <a:gd name="connsiteX3" fmla="*/ 259558 w 780378"/>
                  <a:gd name="connsiteY3" fmla="*/ 0 h 530531"/>
                  <a:gd name="connsiteX4" fmla="*/ 482842 w 780378"/>
                  <a:gd name="connsiteY4" fmla="*/ 0 h 530531"/>
                  <a:gd name="connsiteX5" fmla="*/ 605628 w 780378"/>
                  <a:gd name="connsiteY5" fmla="*/ 57970 h 530531"/>
                  <a:gd name="connsiteX6" fmla="*/ 684860 w 780378"/>
                  <a:gd name="connsiteY6" fmla="*/ 159488 h 530531"/>
                  <a:gd name="connsiteX7" fmla="*/ 780378 w 780378"/>
                  <a:gd name="connsiteY7" fmla="*/ 530531 h 530531"/>
                  <a:gd name="connsiteX8" fmla="*/ 0 w 780378"/>
                  <a:gd name="connsiteY8" fmla="*/ 530531 h 530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80378" h="530531">
                    <a:moveTo>
                      <a:pt x="0" y="530531"/>
                    </a:moveTo>
                    <a:lnTo>
                      <a:pt x="78805" y="159488"/>
                    </a:lnTo>
                    <a:lnTo>
                      <a:pt x="185382" y="47338"/>
                    </a:lnTo>
                    <a:lnTo>
                      <a:pt x="259558" y="0"/>
                    </a:lnTo>
                    <a:lnTo>
                      <a:pt x="482842" y="0"/>
                    </a:lnTo>
                    <a:lnTo>
                      <a:pt x="605628" y="57970"/>
                    </a:lnTo>
                    <a:lnTo>
                      <a:pt x="684860" y="159488"/>
                    </a:lnTo>
                    <a:lnTo>
                      <a:pt x="780378" y="530531"/>
                    </a:lnTo>
                    <a:lnTo>
                      <a:pt x="0" y="530531"/>
                    </a:lnTo>
                    <a:close/>
                  </a:path>
                </a:pathLst>
              </a:custGeom>
              <a:solidFill>
                <a:srgbClr val="00006C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>
                  <a:solidFill>
                    <a:srgbClr val="25988E"/>
                  </a:solidFill>
                </a:endParaRPr>
              </a:p>
            </p:txBody>
          </p:sp>
        </p:grpSp>
        <p:grpSp>
          <p:nvGrpSpPr>
            <p:cNvPr id="63" name="Grupo 62"/>
            <p:cNvGrpSpPr/>
            <p:nvPr/>
          </p:nvGrpSpPr>
          <p:grpSpPr>
            <a:xfrm>
              <a:off x="6254661" y="3066797"/>
              <a:ext cx="527854" cy="883558"/>
              <a:chOff x="7656385" y="3220659"/>
              <a:chExt cx="527854" cy="883558"/>
            </a:xfrm>
          </p:grpSpPr>
          <p:sp>
            <p:nvSpPr>
              <p:cNvPr id="64" name="102 Elipse"/>
              <p:cNvSpPr/>
              <p:nvPr/>
            </p:nvSpPr>
            <p:spPr>
              <a:xfrm>
                <a:off x="7765274" y="3220659"/>
                <a:ext cx="338684" cy="375083"/>
              </a:xfrm>
              <a:prstGeom prst="ellipse">
                <a:avLst/>
              </a:prstGeom>
              <a:solidFill>
                <a:srgbClr val="00006C"/>
              </a:solidFill>
              <a:ln>
                <a:solidFill>
                  <a:srgbClr val="0000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65" name="105 Acorde"/>
              <p:cNvSpPr/>
              <p:nvPr/>
            </p:nvSpPr>
            <p:spPr>
              <a:xfrm>
                <a:off x="7656385" y="3631954"/>
                <a:ext cx="527854" cy="472263"/>
              </a:xfrm>
              <a:prstGeom prst="round2SameRect">
                <a:avLst>
                  <a:gd name="adj1" fmla="val 40415"/>
                  <a:gd name="adj2" fmla="val 0"/>
                </a:avLst>
              </a:prstGeom>
              <a:solidFill>
                <a:srgbClr val="00006C"/>
              </a:solidFill>
              <a:ln>
                <a:solidFill>
                  <a:srgbClr val="0000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66" name="111 Rectángulo redondeado"/>
              <p:cNvSpPr/>
              <p:nvPr/>
            </p:nvSpPr>
            <p:spPr>
              <a:xfrm flipH="1">
                <a:off x="7733935" y="3290579"/>
                <a:ext cx="408923" cy="299232"/>
              </a:xfrm>
              <a:custGeom>
                <a:avLst/>
                <a:gdLst>
                  <a:gd name="connsiteX0" fmla="*/ 0 w 780378"/>
                  <a:gd name="connsiteY0" fmla="*/ 515091 h 515091"/>
                  <a:gd name="connsiteX1" fmla="*/ 132219 w 780378"/>
                  <a:gd name="connsiteY1" fmla="*/ 0 h 515091"/>
                  <a:gd name="connsiteX2" fmla="*/ 648159 w 780378"/>
                  <a:gd name="connsiteY2" fmla="*/ 0 h 515091"/>
                  <a:gd name="connsiteX3" fmla="*/ 780378 w 780378"/>
                  <a:gd name="connsiteY3" fmla="*/ 515091 h 515091"/>
                  <a:gd name="connsiteX4" fmla="*/ 0 w 780378"/>
                  <a:gd name="connsiteY4" fmla="*/ 515091 h 515091"/>
                  <a:gd name="connsiteX0" fmla="*/ 0 w 780378"/>
                  <a:gd name="connsiteY0" fmla="*/ 530531 h 530531"/>
                  <a:gd name="connsiteX1" fmla="*/ 132219 w 780378"/>
                  <a:gd name="connsiteY1" fmla="*/ 15440 h 530531"/>
                  <a:gd name="connsiteX2" fmla="*/ 259558 w 780378"/>
                  <a:gd name="connsiteY2" fmla="*/ 0 h 530531"/>
                  <a:gd name="connsiteX3" fmla="*/ 648159 w 780378"/>
                  <a:gd name="connsiteY3" fmla="*/ 15440 h 530531"/>
                  <a:gd name="connsiteX4" fmla="*/ 780378 w 780378"/>
                  <a:gd name="connsiteY4" fmla="*/ 530531 h 530531"/>
                  <a:gd name="connsiteX5" fmla="*/ 0 w 780378"/>
                  <a:gd name="connsiteY5" fmla="*/ 530531 h 530531"/>
                  <a:gd name="connsiteX0" fmla="*/ 0 w 780378"/>
                  <a:gd name="connsiteY0" fmla="*/ 530531 h 530531"/>
                  <a:gd name="connsiteX1" fmla="*/ 132219 w 780378"/>
                  <a:gd name="connsiteY1" fmla="*/ 15440 h 530531"/>
                  <a:gd name="connsiteX2" fmla="*/ 259558 w 780378"/>
                  <a:gd name="connsiteY2" fmla="*/ 0 h 530531"/>
                  <a:gd name="connsiteX3" fmla="*/ 482842 w 780378"/>
                  <a:gd name="connsiteY3" fmla="*/ 0 h 530531"/>
                  <a:gd name="connsiteX4" fmla="*/ 648159 w 780378"/>
                  <a:gd name="connsiteY4" fmla="*/ 15440 h 530531"/>
                  <a:gd name="connsiteX5" fmla="*/ 780378 w 780378"/>
                  <a:gd name="connsiteY5" fmla="*/ 530531 h 530531"/>
                  <a:gd name="connsiteX6" fmla="*/ 0 w 780378"/>
                  <a:gd name="connsiteY6" fmla="*/ 530531 h 530531"/>
                  <a:gd name="connsiteX0" fmla="*/ 0 w 780378"/>
                  <a:gd name="connsiteY0" fmla="*/ 530531 h 530531"/>
                  <a:gd name="connsiteX1" fmla="*/ 78805 w 780378"/>
                  <a:gd name="connsiteY1" fmla="*/ 159488 h 530531"/>
                  <a:gd name="connsiteX2" fmla="*/ 132219 w 780378"/>
                  <a:gd name="connsiteY2" fmla="*/ 15440 h 530531"/>
                  <a:gd name="connsiteX3" fmla="*/ 259558 w 780378"/>
                  <a:gd name="connsiteY3" fmla="*/ 0 h 530531"/>
                  <a:gd name="connsiteX4" fmla="*/ 482842 w 780378"/>
                  <a:gd name="connsiteY4" fmla="*/ 0 h 530531"/>
                  <a:gd name="connsiteX5" fmla="*/ 648159 w 780378"/>
                  <a:gd name="connsiteY5" fmla="*/ 15440 h 530531"/>
                  <a:gd name="connsiteX6" fmla="*/ 780378 w 780378"/>
                  <a:gd name="connsiteY6" fmla="*/ 530531 h 530531"/>
                  <a:gd name="connsiteX7" fmla="*/ 0 w 780378"/>
                  <a:gd name="connsiteY7" fmla="*/ 530531 h 530531"/>
                  <a:gd name="connsiteX0" fmla="*/ 0 w 780378"/>
                  <a:gd name="connsiteY0" fmla="*/ 530531 h 530531"/>
                  <a:gd name="connsiteX1" fmla="*/ 78805 w 780378"/>
                  <a:gd name="connsiteY1" fmla="*/ 159488 h 530531"/>
                  <a:gd name="connsiteX2" fmla="*/ 132219 w 780378"/>
                  <a:gd name="connsiteY2" fmla="*/ 15440 h 530531"/>
                  <a:gd name="connsiteX3" fmla="*/ 259558 w 780378"/>
                  <a:gd name="connsiteY3" fmla="*/ 0 h 530531"/>
                  <a:gd name="connsiteX4" fmla="*/ 482842 w 780378"/>
                  <a:gd name="connsiteY4" fmla="*/ 0 h 530531"/>
                  <a:gd name="connsiteX5" fmla="*/ 648159 w 780378"/>
                  <a:gd name="connsiteY5" fmla="*/ 15440 h 530531"/>
                  <a:gd name="connsiteX6" fmla="*/ 684860 w 780378"/>
                  <a:gd name="connsiteY6" fmla="*/ 159488 h 530531"/>
                  <a:gd name="connsiteX7" fmla="*/ 780378 w 780378"/>
                  <a:gd name="connsiteY7" fmla="*/ 530531 h 530531"/>
                  <a:gd name="connsiteX8" fmla="*/ 0 w 780378"/>
                  <a:gd name="connsiteY8" fmla="*/ 530531 h 530531"/>
                  <a:gd name="connsiteX0" fmla="*/ 0 w 780378"/>
                  <a:gd name="connsiteY0" fmla="*/ 530531 h 530531"/>
                  <a:gd name="connsiteX1" fmla="*/ 78805 w 780378"/>
                  <a:gd name="connsiteY1" fmla="*/ 159488 h 530531"/>
                  <a:gd name="connsiteX2" fmla="*/ 185382 w 780378"/>
                  <a:gd name="connsiteY2" fmla="*/ 26073 h 530531"/>
                  <a:gd name="connsiteX3" fmla="*/ 259558 w 780378"/>
                  <a:gd name="connsiteY3" fmla="*/ 0 h 530531"/>
                  <a:gd name="connsiteX4" fmla="*/ 482842 w 780378"/>
                  <a:gd name="connsiteY4" fmla="*/ 0 h 530531"/>
                  <a:gd name="connsiteX5" fmla="*/ 648159 w 780378"/>
                  <a:gd name="connsiteY5" fmla="*/ 15440 h 530531"/>
                  <a:gd name="connsiteX6" fmla="*/ 684860 w 780378"/>
                  <a:gd name="connsiteY6" fmla="*/ 159488 h 530531"/>
                  <a:gd name="connsiteX7" fmla="*/ 780378 w 780378"/>
                  <a:gd name="connsiteY7" fmla="*/ 530531 h 530531"/>
                  <a:gd name="connsiteX8" fmla="*/ 0 w 780378"/>
                  <a:gd name="connsiteY8" fmla="*/ 530531 h 530531"/>
                  <a:gd name="connsiteX0" fmla="*/ 0 w 780378"/>
                  <a:gd name="connsiteY0" fmla="*/ 530531 h 530531"/>
                  <a:gd name="connsiteX1" fmla="*/ 78805 w 780378"/>
                  <a:gd name="connsiteY1" fmla="*/ 159488 h 530531"/>
                  <a:gd name="connsiteX2" fmla="*/ 185382 w 780378"/>
                  <a:gd name="connsiteY2" fmla="*/ 26073 h 530531"/>
                  <a:gd name="connsiteX3" fmla="*/ 259558 w 780378"/>
                  <a:gd name="connsiteY3" fmla="*/ 0 h 530531"/>
                  <a:gd name="connsiteX4" fmla="*/ 482842 w 780378"/>
                  <a:gd name="connsiteY4" fmla="*/ 0 h 530531"/>
                  <a:gd name="connsiteX5" fmla="*/ 584364 w 780378"/>
                  <a:gd name="connsiteY5" fmla="*/ 36705 h 530531"/>
                  <a:gd name="connsiteX6" fmla="*/ 684860 w 780378"/>
                  <a:gd name="connsiteY6" fmla="*/ 159488 h 530531"/>
                  <a:gd name="connsiteX7" fmla="*/ 780378 w 780378"/>
                  <a:gd name="connsiteY7" fmla="*/ 530531 h 530531"/>
                  <a:gd name="connsiteX8" fmla="*/ 0 w 780378"/>
                  <a:gd name="connsiteY8" fmla="*/ 530531 h 530531"/>
                  <a:gd name="connsiteX0" fmla="*/ 0 w 780378"/>
                  <a:gd name="connsiteY0" fmla="*/ 530531 h 530531"/>
                  <a:gd name="connsiteX1" fmla="*/ 78805 w 780378"/>
                  <a:gd name="connsiteY1" fmla="*/ 159488 h 530531"/>
                  <a:gd name="connsiteX2" fmla="*/ 185382 w 780378"/>
                  <a:gd name="connsiteY2" fmla="*/ 26073 h 530531"/>
                  <a:gd name="connsiteX3" fmla="*/ 259558 w 780378"/>
                  <a:gd name="connsiteY3" fmla="*/ 0 h 530531"/>
                  <a:gd name="connsiteX4" fmla="*/ 482842 w 780378"/>
                  <a:gd name="connsiteY4" fmla="*/ 0 h 530531"/>
                  <a:gd name="connsiteX5" fmla="*/ 616261 w 780378"/>
                  <a:gd name="connsiteY5" fmla="*/ 47337 h 530531"/>
                  <a:gd name="connsiteX6" fmla="*/ 684860 w 780378"/>
                  <a:gd name="connsiteY6" fmla="*/ 159488 h 530531"/>
                  <a:gd name="connsiteX7" fmla="*/ 780378 w 780378"/>
                  <a:gd name="connsiteY7" fmla="*/ 530531 h 530531"/>
                  <a:gd name="connsiteX8" fmla="*/ 0 w 780378"/>
                  <a:gd name="connsiteY8" fmla="*/ 530531 h 530531"/>
                  <a:gd name="connsiteX0" fmla="*/ 0 w 780378"/>
                  <a:gd name="connsiteY0" fmla="*/ 530531 h 530531"/>
                  <a:gd name="connsiteX1" fmla="*/ 78805 w 780378"/>
                  <a:gd name="connsiteY1" fmla="*/ 159488 h 530531"/>
                  <a:gd name="connsiteX2" fmla="*/ 185382 w 780378"/>
                  <a:gd name="connsiteY2" fmla="*/ 26073 h 530531"/>
                  <a:gd name="connsiteX3" fmla="*/ 259558 w 780378"/>
                  <a:gd name="connsiteY3" fmla="*/ 0 h 530531"/>
                  <a:gd name="connsiteX4" fmla="*/ 482842 w 780378"/>
                  <a:gd name="connsiteY4" fmla="*/ 0 h 530531"/>
                  <a:gd name="connsiteX5" fmla="*/ 605628 w 780378"/>
                  <a:gd name="connsiteY5" fmla="*/ 57970 h 530531"/>
                  <a:gd name="connsiteX6" fmla="*/ 684860 w 780378"/>
                  <a:gd name="connsiteY6" fmla="*/ 159488 h 530531"/>
                  <a:gd name="connsiteX7" fmla="*/ 780378 w 780378"/>
                  <a:gd name="connsiteY7" fmla="*/ 530531 h 530531"/>
                  <a:gd name="connsiteX8" fmla="*/ 0 w 780378"/>
                  <a:gd name="connsiteY8" fmla="*/ 530531 h 530531"/>
                  <a:gd name="connsiteX0" fmla="*/ 0 w 780378"/>
                  <a:gd name="connsiteY0" fmla="*/ 530531 h 530531"/>
                  <a:gd name="connsiteX1" fmla="*/ 78805 w 780378"/>
                  <a:gd name="connsiteY1" fmla="*/ 159488 h 530531"/>
                  <a:gd name="connsiteX2" fmla="*/ 185382 w 780378"/>
                  <a:gd name="connsiteY2" fmla="*/ 47338 h 530531"/>
                  <a:gd name="connsiteX3" fmla="*/ 259558 w 780378"/>
                  <a:gd name="connsiteY3" fmla="*/ 0 h 530531"/>
                  <a:gd name="connsiteX4" fmla="*/ 482842 w 780378"/>
                  <a:gd name="connsiteY4" fmla="*/ 0 h 530531"/>
                  <a:gd name="connsiteX5" fmla="*/ 605628 w 780378"/>
                  <a:gd name="connsiteY5" fmla="*/ 57970 h 530531"/>
                  <a:gd name="connsiteX6" fmla="*/ 684860 w 780378"/>
                  <a:gd name="connsiteY6" fmla="*/ 159488 h 530531"/>
                  <a:gd name="connsiteX7" fmla="*/ 780378 w 780378"/>
                  <a:gd name="connsiteY7" fmla="*/ 530531 h 530531"/>
                  <a:gd name="connsiteX8" fmla="*/ 0 w 780378"/>
                  <a:gd name="connsiteY8" fmla="*/ 530531 h 530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80378" h="530531">
                    <a:moveTo>
                      <a:pt x="0" y="530531"/>
                    </a:moveTo>
                    <a:lnTo>
                      <a:pt x="78805" y="159488"/>
                    </a:lnTo>
                    <a:lnTo>
                      <a:pt x="185382" y="47338"/>
                    </a:lnTo>
                    <a:lnTo>
                      <a:pt x="259558" y="0"/>
                    </a:lnTo>
                    <a:lnTo>
                      <a:pt x="482842" y="0"/>
                    </a:lnTo>
                    <a:lnTo>
                      <a:pt x="605628" y="57970"/>
                    </a:lnTo>
                    <a:lnTo>
                      <a:pt x="684860" y="159488"/>
                    </a:lnTo>
                    <a:lnTo>
                      <a:pt x="780378" y="530531"/>
                    </a:lnTo>
                    <a:lnTo>
                      <a:pt x="0" y="530531"/>
                    </a:lnTo>
                    <a:close/>
                  </a:path>
                </a:pathLst>
              </a:custGeom>
              <a:solidFill>
                <a:srgbClr val="00006C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>
                  <a:solidFill>
                    <a:srgbClr val="25988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8291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1018"/>
            <a:ext cx="12191999" cy="6861858"/>
          </a:xfrm>
          <a:prstGeom prst="rect">
            <a:avLst/>
          </a:prstGeom>
        </p:spPr>
      </p:pic>
      <p:sp>
        <p:nvSpPr>
          <p:cNvPr id="10" name="Título 8"/>
          <p:cNvSpPr txBox="1">
            <a:spLocks/>
          </p:cNvSpPr>
          <p:nvPr/>
        </p:nvSpPr>
        <p:spPr bwMode="auto">
          <a:xfrm>
            <a:off x="1774474" y="1117244"/>
            <a:ext cx="8627953" cy="805824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lnSpc>
                <a:spcPct val="80000"/>
              </a:lnSpc>
              <a:defRPr/>
            </a:pPr>
            <a:r>
              <a:rPr lang="es-PE" sz="2900" dirty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¿Por qué es importante la participación en la gestión escolar? </a:t>
            </a:r>
          </a:p>
        </p:txBody>
      </p:sp>
      <p:sp>
        <p:nvSpPr>
          <p:cNvPr id="9" name="Rectángulo 8"/>
          <p:cNvSpPr/>
          <p:nvPr/>
        </p:nvSpPr>
        <p:spPr>
          <a:xfrm>
            <a:off x="664636" y="2044095"/>
            <a:ext cx="10910353" cy="674687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s-PE" dirty="0"/>
              <a:t>La participación en la gestión escolar tiene especificidades y particularidades que la hacen diferente a la participación ciudadana en el ámbito de los gobiernos locales o a la escucha al cliente en el campo de las empresas.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PE" altLang="es-PE" sz="1800"/>
          </a:p>
        </p:txBody>
      </p:sp>
      <p:sp>
        <p:nvSpPr>
          <p:cNvPr id="6157" name="Rectangle 16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PE" altLang="es-PE" sz="1800"/>
          </a:p>
        </p:txBody>
      </p:sp>
      <p:pic>
        <p:nvPicPr>
          <p:cNvPr id="6158" name="Imagen 21" descr="Resultado de imagen para construccion participativ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496" y="3259691"/>
            <a:ext cx="4346575" cy="261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5061" y="71748"/>
            <a:ext cx="1949621" cy="424692"/>
          </a:xfrm>
          <a:prstGeom prst="rect">
            <a:avLst/>
          </a:prstGeom>
        </p:spPr>
      </p:pic>
      <p:sp>
        <p:nvSpPr>
          <p:cNvPr id="17" name="CuadroTexto 16"/>
          <p:cNvSpPr txBox="1"/>
          <p:nvPr/>
        </p:nvSpPr>
        <p:spPr>
          <a:xfrm>
            <a:off x="230659" y="224590"/>
            <a:ext cx="4685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b="1" dirty="0" smtClean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rPr>
              <a:t>Etapa de Inducción  al cargo directivo - 2017</a:t>
            </a:r>
            <a:endParaRPr lang="es-PE" sz="1400" b="1" dirty="0">
              <a:solidFill>
                <a:schemeClr val="bg1">
                  <a:lumMod val="50000"/>
                </a:schemeClr>
              </a:solidFill>
              <a:latin typeface="Stag Book" panose="02000503060000020004" pitchFamily="50" charset="0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6257404" y="3024841"/>
            <a:ext cx="2614992" cy="508473"/>
            <a:chOff x="6257404" y="3024841"/>
            <a:chExt cx="2614992" cy="508473"/>
          </a:xfrm>
        </p:grpSpPr>
        <p:sp>
          <p:nvSpPr>
            <p:cNvPr id="45" name="Rectángulo redondeado 44"/>
            <p:cNvSpPr/>
            <p:nvPr/>
          </p:nvSpPr>
          <p:spPr>
            <a:xfrm rot="10800000">
              <a:off x="6257404" y="3297521"/>
              <a:ext cx="2578776" cy="235793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46" name="Rectángulo redondeado 45"/>
            <p:cNvSpPr/>
            <p:nvPr/>
          </p:nvSpPr>
          <p:spPr>
            <a:xfrm rot="10800000">
              <a:off x="6654249" y="3024841"/>
              <a:ext cx="2218147" cy="235793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5" name="Grupo 4"/>
          <p:cNvGrpSpPr/>
          <p:nvPr/>
        </p:nvGrpSpPr>
        <p:grpSpPr>
          <a:xfrm>
            <a:off x="5786408" y="2940448"/>
            <a:ext cx="4218115" cy="588455"/>
            <a:chOff x="5786408" y="3076247"/>
            <a:chExt cx="4218115" cy="588455"/>
          </a:xfrm>
        </p:grpSpPr>
        <p:grpSp>
          <p:nvGrpSpPr>
            <p:cNvPr id="23" name="Grupo 22"/>
            <p:cNvGrpSpPr/>
            <p:nvPr/>
          </p:nvGrpSpPr>
          <p:grpSpPr>
            <a:xfrm>
              <a:off x="5786408" y="3076247"/>
              <a:ext cx="309592" cy="553998"/>
              <a:chOff x="-2821495" y="1683784"/>
              <a:chExt cx="385010" cy="688955"/>
            </a:xfrm>
          </p:grpSpPr>
          <p:sp>
            <p:nvSpPr>
              <p:cNvPr id="24" name="Elipse 23"/>
              <p:cNvSpPr/>
              <p:nvPr/>
            </p:nvSpPr>
            <p:spPr>
              <a:xfrm>
                <a:off x="-2743200" y="1785236"/>
                <a:ext cx="300237" cy="300237"/>
              </a:xfrm>
              <a:prstGeom prst="ellipse">
                <a:avLst/>
              </a:prstGeom>
              <a:noFill/>
              <a:ln w="19050">
                <a:solidFill>
                  <a:srgbClr val="0000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E" dirty="0" smtClean="0"/>
                  <a:t>s</a:t>
                </a:r>
                <a:endParaRPr lang="es-PE" dirty="0"/>
              </a:p>
            </p:txBody>
          </p:sp>
          <p:sp>
            <p:nvSpPr>
              <p:cNvPr id="25" name="CuadroTexto 24"/>
              <p:cNvSpPr txBox="1"/>
              <p:nvPr/>
            </p:nvSpPr>
            <p:spPr>
              <a:xfrm>
                <a:off x="-2821495" y="1683784"/>
                <a:ext cx="385010" cy="688955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s-PE" sz="3000" dirty="0" smtClean="0">
                    <a:solidFill>
                      <a:srgbClr val="00006C"/>
                    </a:solidFill>
                  </a:rPr>
                  <a:t>*</a:t>
                </a:r>
                <a:endParaRPr lang="es-PE" sz="3000" dirty="0">
                  <a:solidFill>
                    <a:srgbClr val="00006C"/>
                  </a:solidFill>
                </a:endParaRPr>
              </a:p>
            </p:txBody>
          </p:sp>
        </p:grpSp>
        <p:sp>
          <p:nvSpPr>
            <p:cNvPr id="6153" name="Rectángulo redondeado 19"/>
            <p:cNvSpPr>
              <a:spLocks noChangeArrowheads="1"/>
            </p:cNvSpPr>
            <p:nvPr/>
          </p:nvSpPr>
          <p:spPr bwMode="auto">
            <a:xfrm>
              <a:off x="6137923" y="3157204"/>
              <a:ext cx="3866600" cy="507498"/>
            </a:xfrm>
            <a:prstGeom prst="roundRect">
              <a:avLst>
                <a:gd name="adj" fmla="val 16667"/>
              </a:avLst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just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PE" altLang="es-PE" sz="1800" dirty="0">
                  <a:latin typeface="+mn-lt"/>
                  <a:cs typeface="Arial" panose="020B0604020202020204" pitchFamily="34" charset="0"/>
                </a:rPr>
                <a:t>La </a:t>
              </a:r>
              <a:r>
                <a:rPr lang="es-PE" altLang="es-PE" sz="1800" b="1" dirty="0">
                  <a:solidFill>
                    <a:srgbClr val="00006C"/>
                  </a:solidFill>
                  <a:latin typeface="+mn-lt"/>
                  <a:cs typeface="Arial" panose="020B0604020202020204" pitchFamily="34" charset="0"/>
                </a:rPr>
                <a:t>institución educativa </a:t>
              </a:r>
              <a:r>
                <a:rPr lang="es-PE" altLang="es-PE" sz="1800" dirty="0">
                  <a:latin typeface="+mn-lt"/>
                  <a:cs typeface="Arial" panose="020B0604020202020204" pitchFamily="34" charset="0"/>
                </a:rPr>
                <a:t>es una</a:t>
              </a:r>
              <a:r>
                <a:rPr lang="es-PE" altLang="es-PE" sz="1800" b="1" dirty="0">
                  <a:latin typeface="+mn-lt"/>
                  <a:cs typeface="Arial" panose="020B0604020202020204" pitchFamily="34" charset="0"/>
                </a:rPr>
                <a:t> </a:t>
              </a:r>
              <a:r>
                <a:rPr lang="es-PE" altLang="es-PE" sz="1800" b="1" dirty="0" smtClean="0">
                  <a:solidFill>
                    <a:srgbClr val="00006C"/>
                  </a:solidFill>
                  <a:latin typeface="+mn-lt"/>
                  <a:cs typeface="Arial" panose="020B0604020202020204" pitchFamily="34" charset="0"/>
                </a:rPr>
                <a:t>comunidad de aprendizajes.</a:t>
              </a:r>
              <a:endParaRPr lang="es-PE" altLang="es-PE" sz="1800" dirty="0">
                <a:latin typeface="+mn-lt"/>
                <a:cs typeface="Arial" panose="020B0604020202020204" pitchFamily="34" charset="0"/>
              </a:endParaRPr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6251354" y="4061024"/>
            <a:ext cx="3951902" cy="806814"/>
            <a:chOff x="6251354" y="4061024"/>
            <a:chExt cx="3951902" cy="806814"/>
          </a:xfrm>
        </p:grpSpPr>
        <p:sp>
          <p:nvSpPr>
            <p:cNvPr id="49" name="Rectángulo redondeado 48"/>
            <p:cNvSpPr/>
            <p:nvPr/>
          </p:nvSpPr>
          <p:spPr>
            <a:xfrm rot="10800000">
              <a:off x="8093797" y="4343652"/>
              <a:ext cx="2100405" cy="235793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50" name="Rectángulo redondeado 49"/>
            <p:cNvSpPr/>
            <p:nvPr/>
          </p:nvSpPr>
          <p:spPr>
            <a:xfrm rot="10800000">
              <a:off x="6251354" y="4343653"/>
              <a:ext cx="1199650" cy="235793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51" name="Rectángulo redondeado 50"/>
            <p:cNvSpPr/>
            <p:nvPr/>
          </p:nvSpPr>
          <p:spPr>
            <a:xfrm rot="10800000">
              <a:off x="6251354" y="4632045"/>
              <a:ext cx="891832" cy="235793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52" name="Rectángulo redondeado 51"/>
            <p:cNvSpPr/>
            <p:nvPr/>
          </p:nvSpPr>
          <p:spPr>
            <a:xfrm rot="10800000">
              <a:off x="8390268" y="4061024"/>
              <a:ext cx="1812988" cy="235793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12" name="Grupo 11"/>
          <p:cNvGrpSpPr/>
          <p:nvPr/>
        </p:nvGrpSpPr>
        <p:grpSpPr>
          <a:xfrm>
            <a:off x="6260406" y="5389452"/>
            <a:ext cx="5176476" cy="794414"/>
            <a:chOff x="6260406" y="5389452"/>
            <a:chExt cx="5176476" cy="794414"/>
          </a:xfrm>
        </p:grpSpPr>
        <p:sp>
          <p:nvSpPr>
            <p:cNvPr id="54" name="Rectángulo redondeado 53"/>
            <p:cNvSpPr/>
            <p:nvPr/>
          </p:nvSpPr>
          <p:spPr>
            <a:xfrm rot="10800000">
              <a:off x="6441474" y="5948073"/>
              <a:ext cx="801298" cy="235793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55" name="Rectángulo redondeado 54"/>
            <p:cNvSpPr/>
            <p:nvPr/>
          </p:nvSpPr>
          <p:spPr>
            <a:xfrm rot="10800000">
              <a:off x="7607196" y="5948073"/>
              <a:ext cx="1102238" cy="235793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56" name="Rectángulo redondeado 55"/>
            <p:cNvSpPr/>
            <p:nvPr/>
          </p:nvSpPr>
          <p:spPr>
            <a:xfrm rot="10800000">
              <a:off x="7607196" y="5659736"/>
              <a:ext cx="1041836" cy="235793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57" name="Rectángulo redondeado 56"/>
            <p:cNvSpPr/>
            <p:nvPr/>
          </p:nvSpPr>
          <p:spPr>
            <a:xfrm rot="10800000">
              <a:off x="6260406" y="5652148"/>
              <a:ext cx="813921" cy="235793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58" name="Rectángulo redondeado 57"/>
            <p:cNvSpPr/>
            <p:nvPr/>
          </p:nvSpPr>
          <p:spPr>
            <a:xfrm rot="10800000">
              <a:off x="9378238" y="5659735"/>
              <a:ext cx="1531184" cy="235793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59" name="Rectángulo redondeado 58"/>
            <p:cNvSpPr/>
            <p:nvPr/>
          </p:nvSpPr>
          <p:spPr>
            <a:xfrm rot="10800000">
              <a:off x="8872395" y="5389452"/>
              <a:ext cx="2564487" cy="235793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4" name="Grupo 3"/>
          <p:cNvGrpSpPr/>
          <p:nvPr/>
        </p:nvGrpSpPr>
        <p:grpSpPr>
          <a:xfrm>
            <a:off x="5778699" y="5068026"/>
            <a:ext cx="5796290" cy="1151708"/>
            <a:chOff x="5778699" y="5203825"/>
            <a:chExt cx="5796290" cy="1151708"/>
          </a:xfrm>
        </p:grpSpPr>
        <p:grpSp>
          <p:nvGrpSpPr>
            <p:cNvPr id="29" name="Grupo 28"/>
            <p:cNvGrpSpPr/>
            <p:nvPr/>
          </p:nvGrpSpPr>
          <p:grpSpPr>
            <a:xfrm>
              <a:off x="5778699" y="5328304"/>
              <a:ext cx="309592" cy="553998"/>
              <a:chOff x="-2821495" y="1683784"/>
              <a:chExt cx="385010" cy="688955"/>
            </a:xfrm>
          </p:grpSpPr>
          <p:sp>
            <p:nvSpPr>
              <p:cNvPr id="30" name="Elipse 29"/>
              <p:cNvSpPr/>
              <p:nvPr/>
            </p:nvSpPr>
            <p:spPr>
              <a:xfrm>
                <a:off x="-2743200" y="1785236"/>
                <a:ext cx="300237" cy="300237"/>
              </a:xfrm>
              <a:prstGeom prst="ellipse">
                <a:avLst/>
              </a:prstGeom>
              <a:noFill/>
              <a:ln w="19050">
                <a:solidFill>
                  <a:srgbClr val="0000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E" dirty="0" smtClean="0"/>
                  <a:t>s</a:t>
                </a:r>
                <a:endParaRPr lang="es-PE" dirty="0"/>
              </a:p>
            </p:txBody>
          </p:sp>
          <p:sp>
            <p:nvSpPr>
              <p:cNvPr id="31" name="CuadroTexto 30"/>
              <p:cNvSpPr txBox="1"/>
              <p:nvPr/>
            </p:nvSpPr>
            <p:spPr>
              <a:xfrm>
                <a:off x="-2821495" y="1683784"/>
                <a:ext cx="385010" cy="688955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s-PE" sz="3000" dirty="0" smtClean="0">
                    <a:solidFill>
                      <a:srgbClr val="00006C"/>
                    </a:solidFill>
                  </a:rPr>
                  <a:t>*</a:t>
                </a:r>
                <a:endParaRPr lang="es-PE" sz="3000" dirty="0">
                  <a:solidFill>
                    <a:srgbClr val="00006C"/>
                  </a:solidFill>
                </a:endParaRPr>
              </a:p>
            </p:txBody>
          </p:sp>
        </p:grpSp>
        <p:sp>
          <p:nvSpPr>
            <p:cNvPr id="6155" name="Rectángulo redondeado 30"/>
            <p:cNvSpPr>
              <a:spLocks noChangeArrowheads="1"/>
            </p:cNvSpPr>
            <p:nvPr/>
          </p:nvSpPr>
          <p:spPr bwMode="auto">
            <a:xfrm>
              <a:off x="6119813" y="5203825"/>
              <a:ext cx="5455176" cy="1151708"/>
            </a:xfrm>
            <a:prstGeom prst="roundRect">
              <a:avLst>
                <a:gd name="adj" fmla="val 16667"/>
              </a:avLst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just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PE" altLang="es-PE" sz="1800" dirty="0" smtClean="0">
                  <a:latin typeface="+mn-lt"/>
                  <a:cs typeface="Arial" panose="020B0604020202020204" pitchFamily="34" charset="0"/>
                </a:rPr>
                <a:t>Para el óptimo funcionamiento de la institución educativa se </a:t>
              </a:r>
              <a:r>
                <a:rPr lang="es-PE" altLang="es-PE" sz="1800" dirty="0">
                  <a:latin typeface="+mn-lt"/>
                  <a:cs typeface="Arial" panose="020B0604020202020204" pitchFamily="34" charset="0"/>
                </a:rPr>
                <a:t>requiere de </a:t>
              </a:r>
              <a:r>
                <a:rPr lang="es-PE" altLang="es-PE" sz="1800" b="1" dirty="0">
                  <a:solidFill>
                    <a:srgbClr val="00006C"/>
                  </a:solidFill>
                  <a:latin typeface="+mn-lt"/>
                  <a:cs typeface="Arial" panose="020B0604020202020204" pitchFamily="34" charset="0"/>
                </a:rPr>
                <a:t>relaciones interpersonales</a:t>
              </a:r>
              <a:r>
                <a:rPr lang="es-PE" altLang="es-PE" sz="1800" dirty="0">
                  <a:solidFill>
                    <a:srgbClr val="00006C"/>
                  </a:solidFill>
                  <a:latin typeface="+mn-lt"/>
                  <a:cs typeface="Arial" panose="020B0604020202020204" pitchFamily="34" charset="0"/>
                </a:rPr>
                <a:t> </a:t>
              </a:r>
              <a:r>
                <a:rPr lang="es-PE" altLang="es-PE" sz="1800" b="1" dirty="0">
                  <a:solidFill>
                    <a:srgbClr val="00006C"/>
                  </a:solidFill>
                  <a:latin typeface="+mn-lt"/>
                  <a:cs typeface="Arial" panose="020B0604020202020204" pitchFamily="34" charset="0"/>
                </a:rPr>
                <a:t>basadas</a:t>
              </a:r>
              <a:r>
                <a:rPr lang="es-PE" altLang="es-PE" sz="1800" dirty="0">
                  <a:latin typeface="+mn-lt"/>
                  <a:cs typeface="Arial" panose="020B0604020202020204" pitchFamily="34" charset="0"/>
                </a:rPr>
                <a:t> en el </a:t>
              </a:r>
              <a:r>
                <a:rPr lang="es-PE" altLang="es-PE" sz="1800" b="1" dirty="0">
                  <a:solidFill>
                    <a:srgbClr val="00006C"/>
                  </a:solidFill>
                  <a:latin typeface="+mn-lt"/>
                  <a:cs typeface="Arial" panose="020B0604020202020204" pitchFamily="34" charset="0"/>
                </a:rPr>
                <a:t>buen trato</a:t>
              </a:r>
              <a:r>
                <a:rPr lang="es-PE" altLang="es-PE" sz="1800" dirty="0">
                  <a:solidFill>
                    <a:srgbClr val="00006C"/>
                  </a:solidFill>
                  <a:latin typeface="+mn-lt"/>
                  <a:cs typeface="Arial" panose="020B0604020202020204" pitchFamily="34" charset="0"/>
                </a:rPr>
                <a:t> </a:t>
              </a:r>
              <a:r>
                <a:rPr lang="es-PE" altLang="es-PE" sz="1800" dirty="0" smtClean="0">
                  <a:latin typeface="+mn-lt"/>
                  <a:cs typeface="Arial" panose="020B0604020202020204" pitchFamily="34" charset="0"/>
                </a:rPr>
                <a:t>y de </a:t>
              </a:r>
              <a:r>
                <a:rPr lang="es-PE" altLang="es-PE" sz="1800" dirty="0">
                  <a:latin typeface="+mn-lt"/>
                  <a:cs typeface="Arial" panose="020B0604020202020204" pitchFamily="34" charset="0"/>
                </a:rPr>
                <a:t>un </a:t>
              </a:r>
              <a:r>
                <a:rPr lang="es-PE" altLang="es-PE" sz="1800" b="1" dirty="0">
                  <a:solidFill>
                    <a:srgbClr val="00006C"/>
                  </a:solidFill>
                  <a:latin typeface="+mn-lt"/>
                  <a:cs typeface="Arial" panose="020B0604020202020204" pitchFamily="34" charset="0"/>
                </a:rPr>
                <a:t>vínculo efectivo </a:t>
              </a:r>
              <a:r>
                <a:rPr lang="es-PE" altLang="es-PE" sz="1800" dirty="0">
                  <a:latin typeface="+mn-lt"/>
                  <a:cs typeface="Arial" panose="020B0604020202020204" pitchFamily="34" charset="0"/>
                </a:rPr>
                <a:t>entre la </a:t>
              </a:r>
              <a:r>
                <a:rPr lang="es-PE" altLang="es-PE" sz="1800" b="1" dirty="0">
                  <a:solidFill>
                    <a:srgbClr val="00006C"/>
                  </a:solidFill>
                  <a:latin typeface="+mn-lt"/>
                  <a:cs typeface="Arial" panose="020B0604020202020204" pitchFamily="34" charset="0"/>
                </a:rPr>
                <a:t>escuela</a:t>
              </a:r>
              <a:r>
                <a:rPr lang="es-PE" altLang="es-PE" sz="1800" dirty="0">
                  <a:solidFill>
                    <a:srgbClr val="00006C"/>
                  </a:solidFill>
                  <a:latin typeface="+mn-lt"/>
                  <a:cs typeface="Arial" panose="020B0604020202020204" pitchFamily="34" charset="0"/>
                </a:rPr>
                <a:t> </a:t>
              </a:r>
              <a:r>
                <a:rPr lang="es-PE" altLang="es-PE" sz="1800" dirty="0">
                  <a:latin typeface="+mn-lt"/>
                  <a:cs typeface="Arial" panose="020B0604020202020204" pitchFamily="34" charset="0"/>
                </a:rPr>
                <a:t>y la </a:t>
              </a:r>
              <a:r>
                <a:rPr lang="es-PE" altLang="es-PE" sz="1800" b="1" dirty="0">
                  <a:solidFill>
                    <a:srgbClr val="00006C"/>
                  </a:solidFill>
                  <a:latin typeface="+mn-lt"/>
                  <a:cs typeface="Arial" panose="020B0604020202020204" pitchFamily="34" charset="0"/>
                </a:rPr>
                <a:t>comunidad</a:t>
              </a:r>
              <a:r>
                <a:rPr lang="es-PE" altLang="es-PE" sz="1800" dirty="0">
                  <a:latin typeface="+mn-lt"/>
                  <a:cs typeface="Arial" panose="020B0604020202020204" pitchFamily="34" charset="0"/>
                </a:rPr>
                <a:t>.</a:t>
              </a:r>
            </a:p>
          </p:txBody>
        </p:sp>
      </p:grpSp>
      <p:grpSp>
        <p:nvGrpSpPr>
          <p:cNvPr id="2" name="Grupo 1"/>
          <p:cNvGrpSpPr/>
          <p:nvPr/>
        </p:nvGrpSpPr>
        <p:grpSpPr>
          <a:xfrm>
            <a:off x="5778699" y="3769326"/>
            <a:ext cx="5284594" cy="1128204"/>
            <a:chOff x="5789261" y="3590498"/>
            <a:chExt cx="5284594" cy="1128204"/>
          </a:xfrm>
        </p:grpSpPr>
        <p:sp>
          <p:nvSpPr>
            <p:cNvPr id="6154" name="Rectángulo redondeado 29"/>
            <p:cNvSpPr>
              <a:spLocks noChangeArrowheads="1"/>
            </p:cNvSpPr>
            <p:nvPr/>
          </p:nvSpPr>
          <p:spPr bwMode="auto">
            <a:xfrm>
              <a:off x="6111330" y="3590498"/>
              <a:ext cx="4962525" cy="1128204"/>
            </a:xfrm>
            <a:prstGeom prst="roundRect">
              <a:avLst>
                <a:gd name="adj" fmla="val 16667"/>
              </a:avLst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just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PE" altLang="es-PE" sz="1800" dirty="0" smtClean="0">
                  <a:latin typeface="+mn-lt"/>
                  <a:cs typeface="Arial" panose="020B0604020202020204" pitchFamily="34" charset="0"/>
                </a:rPr>
                <a:t>Las investigaciones </a:t>
              </a:r>
              <a:r>
                <a:rPr lang="es-PE" altLang="es-PE" sz="1800" dirty="0">
                  <a:latin typeface="+mn-lt"/>
                  <a:cs typeface="Arial" panose="020B0604020202020204" pitchFamily="34" charset="0"/>
                </a:rPr>
                <a:t>sobre eficacia escolar evidencia que un </a:t>
              </a:r>
              <a:r>
                <a:rPr lang="es-PE" altLang="es-PE" sz="1800" b="1" dirty="0">
                  <a:solidFill>
                    <a:srgbClr val="00006C"/>
                  </a:solidFill>
                  <a:latin typeface="+mn-lt"/>
                  <a:cs typeface="Arial" panose="020B0604020202020204" pitchFamily="34" charset="0"/>
                </a:rPr>
                <a:t>factor de éxito </a:t>
              </a:r>
              <a:r>
                <a:rPr lang="es-PE" altLang="es-PE" sz="1800" dirty="0">
                  <a:latin typeface="+mn-lt"/>
                  <a:cs typeface="Arial" panose="020B0604020202020204" pitchFamily="34" charset="0"/>
                </a:rPr>
                <a:t>es el </a:t>
              </a:r>
              <a:r>
                <a:rPr lang="es-PE" altLang="es-PE" sz="1800" b="1" dirty="0">
                  <a:solidFill>
                    <a:srgbClr val="00006C"/>
                  </a:solidFill>
                  <a:latin typeface="+mn-lt"/>
                  <a:cs typeface="Arial" panose="020B0604020202020204" pitchFamily="34" charset="0"/>
                </a:rPr>
                <a:t>compromiso</a:t>
              </a:r>
              <a:r>
                <a:rPr lang="es-PE" altLang="es-PE" sz="1800" dirty="0">
                  <a:solidFill>
                    <a:srgbClr val="00006C"/>
                  </a:solidFill>
                  <a:latin typeface="+mn-lt"/>
                  <a:cs typeface="Arial" panose="020B0604020202020204" pitchFamily="34" charset="0"/>
                </a:rPr>
                <a:t> </a:t>
              </a:r>
              <a:r>
                <a:rPr lang="es-PE" altLang="es-PE" sz="1800" dirty="0">
                  <a:latin typeface="+mn-lt"/>
                  <a:cs typeface="Arial" panose="020B0604020202020204" pitchFamily="34" charset="0"/>
                </a:rPr>
                <a:t>de la </a:t>
              </a:r>
              <a:r>
                <a:rPr lang="es-PE" altLang="es-PE" sz="1800" b="1" dirty="0">
                  <a:solidFill>
                    <a:srgbClr val="00006C"/>
                  </a:solidFill>
                  <a:latin typeface="+mn-lt"/>
                  <a:cs typeface="Arial" panose="020B0604020202020204" pitchFamily="34" charset="0"/>
                </a:rPr>
                <a:t>comunidad educativa </a:t>
              </a:r>
              <a:r>
                <a:rPr lang="es-PE" altLang="es-PE" sz="1800" dirty="0">
                  <a:latin typeface="+mn-lt"/>
                  <a:cs typeface="Arial" panose="020B0604020202020204" pitchFamily="34" charset="0"/>
                </a:rPr>
                <a:t>con los </a:t>
              </a:r>
              <a:r>
                <a:rPr lang="es-PE" altLang="es-PE" sz="1800" b="1" dirty="0">
                  <a:solidFill>
                    <a:srgbClr val="00006C"/>
                  </a:solidFill>
                  <a:latin typeface="+mn-lt"/>
                  <a:cs typeface="Arial" panose="020B0604020202020204" pitchFamily="34" charset="0"/>
                </a:rPr>
                <a:t>objetivos</a:t>
              </a:r>
              <a:r>
                <a:rPr lang="es-PE" altLang="es-PE" sz="1800" dirty="0">
                  <a:solidFill>
                    <a:srgbClr val="00006C"/>
                  </a:solidFill>
                  <a:latin typeface="+mn-lt"/>
                  <a:cs typeface="Arial" panose="020B0604020202020204" pitchFamily="34" charset="0"/>
                </a:rPr>
                <a:t> </a:t>
              </a:r>
              <a:r>
                <a:rPr lang="es-PE" altLang="es-PE" sz="1800" dirty="0">
                  <a:latin typeface="+mn-lt"/>
                  <a:cs typeface="Arial" panose="020B0604020202020204" pitchFamily="34" charset="0"/>
                </a:rPr>
                <a:t>de la institución </a:t>
              </a:r>
              <a:r>
                <a:rPr lang="es-PE" altLang="es-PE" sz="1800" dirty="0" smtClean="0">
                  <a:latin typeface="+mn-lt"/>
                  <a:cs typeface="Arial" panose="020B0604020202020204" pitchFamily="34" charset="0"/>
                </a:rPr>
                <a:t>educativa.</a:t>
              </a:r>
              <a:endParaRPr lang="es-PE" altLang="es-PE" sz="1800" dirty="0">
                <a:latin typeface="+mn-lt"/>
                <a:cs typeface="Arial" panose="020B0604020202020204" pitchFamily="34" charset="0"/>
              </a:endParaRPr>
            </a:p>
          </p:txBody>
        </p:sp>
        <p:grpSp>
          <p:nvGrpSpPr>
            <p:cNvPr id="26" name="Grupo 25"/>
            <p:cNvGrpSpPr/>
            <p:nvPr/>
          </p:nvGrpSpPr>
          <p:grpSpPr>
            <a:xfrm>
              <a:off x="5789261" y="3600602"/>
              <a:ext cx="309592" cy="553998"/>
              <a:chOff x="-2821495" y="1683784"/>
              <a:chExt cx="385010" cy="688955"/>
            </a:xfrm>
          </p:grpSpPr>
          <p:sp>
            <p:nvSpPr>
              <p:cNvPr id="27" name="Elipse 26"/>
              <p:cNvSpPr/>
              <p:nvPr/>
            </p:nvSpPr>
            <p:spPr>
              <a:xfrm>
                <a:off x="-2743200" y="1785236"/>
                <a:ext cx="300237" cy="300237"/>
              </a:xfrm>
              <a:prstGeom prst="ellipse">
                <a:avLst/>
              </a:prstGeom>
              <a:noFill/>
              <a:ln w="19050">
                <a:solidFill>
                  <a:srgbClr val="0000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E" dirty="0" smtClean="0"/>
                  <a:t>s</a:t>
                </a:r>
                <a:endParaRPr lang="es-PE" dirty="0"/>
              </a:p>
            </p:txBody>
          </p:sp>
          <p:sp>
            <p:nvSpPr>
              <p:cNvPr id="28" name="CuadroTexto 27"/>
              <p:cNvSpPr txBox="1"/>
              <p:nvPr/>
            </p:nvSpPr>
            <p:spPr>
              <a:xfrm>
                <a:off x="-2821495" y="1683784"/>
                <a:ext cx="385010" cy="688955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s-PE" sz="3000" dirty="0" smtClean="0">
                    <a:solidFill>
                      <a:srgbClr val="00006C"/>
                    </a:solidFill>
                  </a:rPr>
                  <a:t>*</a:t>
                </a:r>
                <a:endParaRPr lang="es-PE" sz="3000" dirty="0">
                  <a:solidFill>
                    <a:srgbClr val="00006C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" y="-31018"/>
            <a:ext cx="12191999" cy="6861858"/>
            <a:chOff x="1" y="-31018"/>
            <a:chExt cx="12191999" cy="6861858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-31018"/>
              <a:ext cx="12191999" cy="6861858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65061" y="71748"/>
              <a:ext cx="1949621" cy="424692"/>
            </a:xfrm>
            <a:prstGeom prst="rect">
              <a:avLst/>
            </a:prstGeom>
          </p:spPr>
        </p:pic>
        <p:sp>
          <p:nvSpPr>
            <p:cNvPr id="13" name="CuadroTexto 12"/>
            <p:cNvSpPr txBox="1"/>
            <p:nvPr/>
          </p:nvSpPr>
          <p:spPr>
            <a:xfrm>
              <a:off x="230659" y="224590"/>
              <a:ext cx="46853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400" b="1" dirty="0" smtClean="0">
                  <a:solidFill>
                    <a:schemeClr val="bg1">
                      <a:lumMod val="50000"/>
                    </a:schemeClr>
                  </a:solidFill>
                  <a:latin typeface="Stag Book" panose="02000503060000020004" pitchFamily="50" charset="0"/>
                </a:rPr>
                <a:t>Etapa de Inducción  al cargo directivo - 2017</a:t>
              </a:r>
              <a:endParaRPr lang="es-PE" sz="1400" b="1" dirty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endParaRPr>
            </a:p>
          </p:txBody>
        </p:sp>
      </p:grpSp>
      <p:sp>
        <p:nvSpPr>
          <p:cNvPr id="5128" name="AutoShape 9" descr="Resultado de imagen para construccion participativ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PE" altLang="es-PE" sz="1800"/>
          </a:p>
        </p:txBody>
      </p:sp>
      <p:sp>
        <p:nvSpPr>
          <p:cNvPr id="16" name="Título 8"/>
          <p:cNvSpPr txBox="1">
            <a:spLocks/>
          </p:cNvSpPr>
          <p:nvPr/>
        </p:nvSpPr>
        <p:spPr bwMode="auto">
          <a:xfrm>
            <a:off x="1140733" y="1117241"/>
            <a:ext cx="10004079" cy="640295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normAutofit fontScale="900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defRPr/>
            </a:pPr>
            <a:r>
              <a:rPr lang="es-PE" sz="2800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Recomendaciones para una jornada de rendición de cuentas</a:t>
            </a:r>
            <a:endParaRPr lang="es-PE" sz="28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1052802" y="2182200"/>
            <a:ext cx="6051978" cy="4079977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PE" sz="2200" dirty="0"/>
              <a:t>Planear con anticipación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PE" sz="2200" dirty="0"/>
              <a:t>Establecer límites de tiempo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PE" sz="2200" dirty="0"/>
              <a:t>Hacer que los participantes de la reunión conduzcan los diferentes ítems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PE" sz="2200" dirty="0"/>
              <a:t>Usar el tiempo de manera atinada: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PE" sz="2200" dirty="0"/>
              <a:t>No incluir demasiadas cosas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PE" sz="2200" dirty="0"/>
              <a:t>Revisen la agenda antes de iniciar la reunión y atenerse a la agenda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s-PE" sz="2200" dirty="0"/>
              <a:t>Planear recesos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s-PE" sz="2200" dirty="0"/>
              <a:t>Hacer lluvia de ideas sobre los temas de agenda futuros al final de la reunión </a:t>
            </a:r>
          </a:p>
          <a:p>
            <a:pPr algn="just">
              <a:defRPr/>
            </a:pPr>
            <a:endParaRPr lang="es-PE" sz="2000" dirty="0"/>
          </a:p>
          <a:p>
            <a:pPr>
              <a:defRPr/>
            </a:pPr>
            <a:r>
              <a:rPr lang="es-PE" sz="1400" dirty="0"/>
              <a:t> 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7169152" y="2671776"/>
            <a:ext cx="3070382" cy="3094690"/>
            <a:chOff x="7169152" y="2671776"/>
            <a:chExt cx="3070382" cy="3094690"/>
          </a:xfrm>
        </p:grpSpPr>
        <p:grpSp>
          <p:nvGrpSpPr>
            <p:cNvPr id="6" name="Grupo 5"/>
            <p:cNvGrpSpPr/>
            <p:nvPr/>
          </p:nvGrpSpPr>
          <p:grpSpPr>
            <a:xfrm>
              <a:off x="7169152" y="2671776"/>
              <a:ext cx="3070382" cy="3094690"/>
              <a:chOff x="7169152" y="2671776"/>
              <a:chExt cx="3070382" cy="3094690"/>
            </a:xfrm>
          </p:grpSpPr>
          <p:grpSp>
            <p:nvGrpSpPr>
              <p:cNvPr id="5" name="Grupo 4"/>
              <p:cNvGrpSpPr/>
              <p:nvPr/>
            </p:nvGrpSpPr>
            <p:grpSpPr>
              <a:xfrm>
                <a:off x="7169152" y="2671776"/>
                <a:ext cx="3070382" cy="3094690"/>
                <a:chOff x="7169152" y="2671776"/>
                <a:chExt cx="3070382" cy="3094690"/>
              </a:xfrm>
            </p:grpSpPr>
            <p:grpSp>
              <p:nvGrpSpPr>
                <p:cNvPr id="4" name="Grupo 3"/>
                <p:cNvGrpSpPr/>
                <p:nvPr/>
              </p:nvGrpSpPr>
              <p:grpSpPr>
                <a:xfrm>
                  <a:off x="7169152" y="2671776"/>
                  <a:ext cx="3070382" cy="3094690"/>
                  <a:chOff x="7169152" y="2671776"/>
                  <a:chExt cx="3070382" cy="3094690"/>
                </a:xfrm>
              </p:grpSpPr>
              <p:grpSp>
                <p:nvGrpSpPr>
                  <p:cNvPr id="3" name="Grupo 2"/>
                  <p:cNvGrpSpPr/>
                  <p:nvPr/>
                </p:nvGrpSpPr>
                <p:grpSpPr>
                  <a:xfrm>
                    <a:off x="7169152" y="2671776"/>
                    <a:ext cx="3070382" cy="2606365"/>
                    <a:chOff x="7169152" y="2671776"/>
                    <a:chExt cx="3070382" cy="2606365"/>
                  </a:xfrm>
                </p:grpSpPr>
                <p:grpSp>
                  <p:nvGrpSpPr>
                    <p:cNvPr id="21" name="Grupo 20"/>
                    <p:cNvGrpSpPr/>
                    <p:nvPr/>
                  </p:nvGrpSpPr>
                  <p:grpSpPr>
                    <a:xfrm>
                      <a:off x="7169152" y="2671776"/>
                      <a:ext cx="3070382" cy="2606365"/>
                      <a:chOff x="2076043" y="2406305"/>
                      <a:chExt cx="3070382" cy="2606365"/>
                    </a:xfrm>
                  </p:grpSpPr>
                  <p:grpSp>
                    <p:nvGrpSpPr>
                      <p:cNvPr id="25" name="97 Grupo"/>
                      <p:cNvGrpSpPr/>
                      <p:nvPr/>
                    </p:nvGrpSpPr>
                    <p:grpSpPr>
                      <a:xfrm>
                        <a:off x="2076043" y="2406305"/>
                        <a:ext cx="3070382" cy="2548233"/>
                        <a:chOff x="6505067" y="2564904"/>
                        <a:chExt cx="1793932" cy="1339170"/>
                      </a:xfrm>
                    </p:grpSpPr>
                    <p:sp>
                      <p:nvSpPr>
                        <p:cNvPr id="51" name="98 Elipse"/>
                        <p:cNvSpPr/>
                        <p:nvPr/>
                      </p:nvSpPr>
                      <p:spPr>
                        <a:xfrm>
                          <a:off x="6647069" y="3467172"/>
                          <a:ext cx="197883" cy="197117"/>
                        </a:xfrm>
                        <a:prstGeom prst="ellipse">
                          <a:avLst/>
                        </a:prstGeom>
                        <a:solidFill>
                          <a:srgbClr val="00006C"/>
                        </a:solidFill>
                        <a:ln>
                          <a:solidFill>
                            <a:srgbClr val="00006C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s-PE"/>
                        </a:p>
                      </p:txBody>
                    </p:sp>
                    <p:sp>
                      <p:nvSpPr>
                        <p:cNvPr id="52" name="102 Elipse"/>
                        <p:cNvSpPr/>
                        <p:nvPr/>
                      </p:nvSpPr>
                      <p:spPr>
                        <a:xfrm>
                          <a:off x="7901597" y="3465531"/>
                          <a:ext cx="197883" cy="197117"/>
                        </a:xfrm>
                        <a:prstGeom prst="ellipse">
                          <a:avLst/>
                        </a:prstGeom>
                        <a:solidFill>
                          <a:srgbClr val="00006C"/>
                        </a:solidFill>
                        <a:ln>
                          <a:solidFill>
                            <a:srgbClr val="00006C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s-PE"/>
                        </a:p>
                      </p:txBody>
                    </p:sp>
                    <p:sp>
                      <p:nvSpPr>
                        <p:cNvPr id="53" name="104 Elipse"/>
                        <p:cNvSpPr/>
                        <p:nvPr/>
                      </p:nvSpPr>
                      <p:spPr>
                        <a:xfrm>
                          <a:off x="7368857" y="2564904"/>
                          <a:ext cx="197883" cy="197117"/>
                        </a:xfrm>
                        <a:prstGeom prst="ellipse">
                          <a:avLst/>
                        </a:prstGeom>
                        <a:solidFill>
                          <a:srgbClr val="00006C"/>
                        </a:solidFill>
                        <a:ln>
                          <a:solidFill>
                            <a:srgbClr val="00006C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s-PE"/>
                        </a:p>
                      </p:txBody>
                    </p:sp>
                    <p:sp>
                      <p:nvSpPr>
                        <p:cNvPr id="54" name="105 Acorde"/>
                        <p:cNvSpPr/>
                        <p:nvPr/>
                      </p:nvSpPr>
                      <p:spPr>
                        <a:xfrm>
                          <a:off x="7299602" y="2781819"/>
                          <a:ext cx="308409" cy="248188"/>
                        </a:xfrm>
                        <a:prstGeom prst="round2SameRect">
                          <a:avLst>
                            <a:gd name="adj1" fmla="val 40415"/>
                            <a:gd name="adj2" fmla="val 0"/>
                          </a:avLst>
                        </a:prstGeom>
                        <a:solidFill>
                          <a:srgbClr val="00006C"/>
                        </a:solidFill>
                        <a:ln>
                          <a:solidFill>
                            <a:srgbClr val="00006C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s-PE"/>
                        </a:p>
                      </p:txBody>
                    </p:sp>
                    <p:cxnSp>
                      <p:nvCxnSpPr>
                        <p:cNvPr id="55" name="106 Conector recto"/>
                        <p:cNvCxnSpPr/>
                        <p:nvPr/>
                      </p:nvCxnSpPr>
                      <p:spPr>
                        <a:xfrm>
                          <a:off x="6505067" y="3904074"/>
                          <a:ext cx="1793932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bg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23" name="105 Acorde"/>
                      <p:cNvSpPr/>
                      <p:nvPr/>
                    </p:nvSpPr>
                    <p:spPr>
                      <a:xfrm>
                        <a:off x="4357368" y="4531354"/>
                        <a:ext cx="527854" cy="472263"/>
                      </a:xfrm>
                      <a:prstGeom prst="round2SameRect">
                        <a:avLst>
                          <a:gd name="adj1" fmla="val 40415"/>
                          <a:gd name="adj2" fmla="val 0"/>
                        </a:avLst>
                      </a:prstGeom>
                      <a:solidFill>
                        <a:srgbClr val="00006C"/>
                      </a:solidFill>
                      <a:ln>
                        <a:solidFill>
                          <a:srgbClr val="00006C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PE"/>
                      </a:p>
                    </p:txBody>
                  </p:sp>
                  <p:sp>
                    <p:nvSpPr>
                      <p:cNvPr id="24" name="105 Acorde"/>
                      <p:cNvSpPr/>
                      <p:nvPr/>
                    </p:nvSpPr>
                    <p:spPr>
                      <a:xfrm>
                        <a:off x="2224500" y="4540407"/>
                        <a:ext cx="527854" cy="472263"/>
                      </a:xfrm>
                      <a:prstGeom prst="round2SameRect">
                        <a:avLst>
                          <a:gd name="adj1" fmla="val 40415"/>
                          <a:gd name="adj2" fmla="val 0"/>
                        </a:avLst>
                      </a:prstGeom>
                      <a:solidFill>
                        <a:srgbClr val="00006C"/>
                      </a:solidFill>
                      <a:ln>
                        <a:solidFill>
                          <a:srgbClr val="00006C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PE"/>
                      </a:p>
                    </p:txBody>
                  </p:sp>
                </p:grpSp>
                <p:grpSp>
                  <p:nvGrpSpPr>
                    <p:cNvPr id="56" name="Grupo 55"/>
                    <p:cNvGrpSpPr/>
                    <p:nvPr/>
                  </p:nvGrpSpPr>
                  <p:grpSpPr>
                    <a:xfrm>
                      <a:off x="8769066" y="3066082"/>
                      <a:ext cx="95006" cy="358561"/>
                      <a:chOff x="3670484" y="2791693"/>
                      <a:chExt cx="95006" cy="358561"/>
                    </a:xfrm>
                  </p:grpSpPr>
                  <p:sp>
                    <p:nvSpPr>
                      <p:cNvPr id="57" name="Triángulo rectángulo 14"/>
                      <p:cNvSpPr/>
                      <p:nvPr/>
                    </p:nvSpPr>
                    <p:spPr>
                      <a:xfrm rot="18900000">
                        <a:off x="3676602" y="2791693"/>
                        <a:ext cx="88888" cy="90808"/>
                      </a:xfrm>
                      <a:custGeom>
                        <a:avLst/>
                        <a:gdLst>
                          <a:gd name="connsiteX0" fmla="*/ 0 w 677645"/>
                          <a:gd name="connsiteY0" fmla="*/ 679393 h 679393"/>
                          <a:gd name="connsiteX1" fmla="*/ 0 w 677645"/>
                          <a:gd name="connsiteY1" fmla="*/ 0 h 679393"/>
                          <a:gd name="connsiteX2" fmla="*/ 677645 w 677645"/>
                          <a:gd name="connsiteY2" fmla="*/ 679393 h 679393"/>
                          <a:gd name="connsiteX3" fmla="*/ 0 w 677645"/>
                          <a:gd name="connsiteY3" fmla="*/ 679393 h 679393"/>
                          <a:gd name="connsiteX0" fmla="*/ 17960 w 695605"/>
                          <a:gd name="connsiteY0" fmla="*/ 601564 h 601564"/>
                          <a:gd name="connsiteX1" fmla="*/ 0 w 695605"/>
                          <a:gd name="connsiteY1" fmla="*/ 0 h 601564"/>
                          <a:gd name="connsiteX2" fmla="*/ 695605 w 695605"/>
                          <a:gd name="connsiteY2" fmla="*/ 601564 h 601564"/>
                          <a:gd name="connsiteX3" fmla="*/ 17960 w 695605"/>
                          <a:gd name="connsiteY3" fmla="*/ 601564 h 601564"/>
                          <a:gd name="connsiteX0" fmla="*/ 17960 w 635736"/>
                          <a:gd name="connsiteY0" fmla="*/ 601564 h 649459"/>
                          <a:gd name="connsiteX1" fmla="*/ 0 w 635736"/>
                          <a:gd name="connsiteY1" fmla="*/ 0 h 649459"/>
                          <a:gd name="connsiteX2" fmla="*/ 635736 w 635736"/>
                          <a:gd name="connsiteY2" fmla="*/ 649459 h 649459"/>
                          <a:gd name="connsiteX3" fmla="*/ 17960 w 635736"/>
                          <a:gd name="connsiteY3" fmla="*/ 601564 h 649459"/>
                          <a:gd name="connsiteX0" fmla="*/ 17960 w 635736"/>
                          <a:gd name="connsiteY0" fmla="*/ 601564 h 649459"/>
                          <a:gd name="connsiteX1" fmla="*/ 0 w 635736"/>
                          <a:gd name="connsiteY1" fmla="*/ 0 h 649459"/>
                          <a:gd name="connsiteX2" fmla="*/ 309920 w 635736"/>
                          <a:gd name="connsiteY2" fmla="*/ 312882 h 649459"/>
                          <a:gd name="connsiteX3" fmla="*/ 635736 w 635736"/>
                          <a:gd name="connsiteY3" fmla="*/ 649459 h 649459"/>
                          <a:gd name="connsiteX4" fmla="*/ 17960 w 635736"/>
                          <a:gd name="connsiteY4" fmla="*/ 601564 h 649459"/>
                          <a:gd name="connsiteX0" fmla="*/ 17960 w 635736"/>
                          <a:gd name="connsiteY0" fmla="*/ 601564 h 649459"/>
                          <a:gd name="connsiteX1" fmla="*/ 0 w 635736"/>
                          <a:gd name="connsiteY1" fmla="*/ 0 h 649459"/>
                          <a:gd name="connsiteX2" fmla="*/ 345840 w 635736"/>
                          <a:gd name="connsiteY2" fmla="*/ 288934 h 649459"/>
                          <a:gd name="connsiteX3" fmla="*/ 635736 w 635736"/>
                          <a:gd name="connsiteY3" fmla="*/ 649459 h 649459"/>
                          <a:gd name="connsiteX4" fmla="*/ 17960 w 635736"/>
                          <a:gd name="connsiteY4" fmla="*/ 601564 h 649459"/>
                          <a:gd name="connsiteX0" fmla="*/ 17960 w 635736"/>
                          <a:gd name="connsiteY0" fmla="*/ 601564 h 649459"/>
                          <a:gd name="connsiteX1" fmla="*/ 0 w 635736"/>
                          <a:gd name="connsiteY1" fmla="*/ 0 h 649459"/>
                          <a:gd name="connsiteX2" fmla="*/ 357813 w 635736"/>
                          <a:gd name="connsiteY2" fmla="*/ 264988 h 649459"/>
                          <a:gd name="connsiteX3" fmla="*/ 635736 w 635736"/>
                          <a:gd name="connsiteY3" fmla="*/ 649459 h 649459"/>
                          <a:gd name="connsiteX4" fmla="*/ 17960 w 635736"/>
                          <a:gd name="connsiteY4" fmla="*/ 601564 h 64945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635736" h="649459">
                            <a:moveTo>
                              <a:pt x="17960" y="601564"/>
                            </a:moveTo>
                            <a:lnTo>
                              <a:pt x="0" y="0"/>
                            </a:lnTo>
                            <a:lnTo>
                              <a:pt x="357813" y="264988"/>
                            </a:lnTo>
                            <a:lnTo>
                              <a:pt x="635736" y="649459"/>
                            </a:lnTo>
                            <a:lnTo>
                              <a:pt x="17960" y="601564"/>
                            </a:lnTo>
                            <a:close/>
                          </a:path>
                        </a:pathLst>
                      </a:custGeom>
                      <a:solidFill>
                        <a:schemeClr val="bg1">
                          <a:lumMod val="85000"/>
                        </a:schemeClr>
                      </a:solidFill>
                      <a:ln w="28575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PE"/>
                      </a:p>
                    </p:txBody>
                  </p:sp>
                  <p:sp>
                    <p:nvSpPr>
                      <p:cNvPr id="58" name="Rombo 57"/>
                      <p:cNvSpPr/>
                      <p:nvPr/>
                    </p:nvSpPr>
                    <p:spPr>
                      <a:xfrm>
                        <a:off x="3670484" y="2919330"/>
                        <a:ext cx="93354" cy="230924"/>
                      </a:xfrm>
                      <a:prstGeom prst="diamond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 w="28575">
                        <a:solidFill>
                          <a:schemeClr val="bg1">
                            <a:lumMod val="8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PE"/>
                      </a:p>
                    </p:txBody>
                  </p:sp>
                </p:grpSp>
              </p:grpSp>
              <p:sp>
                <p:nvSpPr>
                  <p:cNvPr id="59" name="102 Elipse"/>
                  <p:cNvSpPr/>
                  <p:nvPr/>
                </p:nvSpPr>
                <p:spPr>
                  <a:xfrm>
                    <a:off x="9586374" y="3106136"/>
                    <a:ext cx="338684" cy="375083"/>
                  </a:xfrm>
                  <a:prstGeom prst="ellipse">
                    <a:avLst/>
                  </a:prstGeom>
                  <a:solidFill>
                    <a:srgbClr val="00006C"/>
                  </a:solidFill>
                  <a:ln>
                    <a:solidFill>
                      <a:srgbClr val="00006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PE"/>
                  </a:p>
                </p:txBody>
              </p:sp>
              <p:sp>
                <p:nvSpPr>
                  <p:cNvPr id="60" name="105 Acorde"/>
                  <p:cNvSpPr/>
                  <p:nvPr/>
                </p:nvSpPr>
                <p:spPr>
                  <a:xfrm>
                    <a:off x="9477485" y="3517431"/>
                    <a:ext cx="527854" cy="472263"/>
                  </a:xfrm>
                  <a:prstGeom prst="round2SameRect">
                    <a:avLst>
                      <a:gd name="adj1" fmla="val 40415"/>
                      <a:gd name="adj2" fmla="val 0"/>
                    </a:avLst>
                  </a:prstGeom>
                  <a:solidFill>
                    <a:srgbClr val="00006C"/>
                  </a:solidFill>
                  <a:ln>
                    <a:solidFill>
                      <a:srgbClr val="00006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PE"/>
                  </a:p>
                </p:txBody>
              </p:sp>
              <p:sp>
                <p:nvSpPr>
                  <p:cNvPr id="61" name="102 Elipse"/>
                  <p:cNvSpPr/>
                  <p:nvPr/>
                </p:nvSpPr>
                <p:spPr>
                  <a:xfrm>
                    <a:off x="7612874" y="3068259"/>
                    <a:ext cx="338684" cy="375083"/>
                  </a:xfrm>
                  <a:prstGeom prst="ellipse">
                    <a:avLst/>
                  </a:prstGeom>
                  <a:solidFill>
                    <a:srgbClr val="00006C"/>
                  </a:solidFill>
                  <a:ln>
                    <a:solidFill>
                      <a:srgbClr val="00006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PE"/>
                  </a:p>
                </p:txBody>
              </p:sp>
              <p:sp>
                <p:nvSpPr>
                  <p:cNvPr id="62" name="105 Acorde"/>
                  <p:cNvSpPr/>
                  <p:nvPr/>
                </p:nvSpPr>
                <p:spPr>
                  <a:xfrm>
                    <a:off x="7503985" y="3479554"/>
                    <a:ext cx="527854" cy="472263"/>
                  </a:xfrm>
                  <a:prstGeom prst="round2SameRect">
                    <a:avLst>
                      <a:gd name="adj1" fmla="val 40415"/>
                      <a:gd name="adj2" fmla="val 0"/>
                    </a:avLst>
                  </a:prstGeom>
                  <a:solidFill>
                    <a:srgbClr val="00006C"/>
                  </a:solidFill>
                  <a:ln>
                    <a:solidFill>
                      <a:srgbClr val="00006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PE"/>
                  </a:p>
                </p:txBody>
              </p:sp>
              <p:sp>
                <p:nvSpPr>
                  <p:cNvPr id="63" name="102 Elipse"/>
                  <p:cNvSpPr/>
                  <p:nvPr/>
                </p:nvSpPr>
                <p:spPr>
                  <a:xfrm>
                    <a:off x="8639110" y="4882908"/>
                    <a:ext cx="338684" cy="375083"/>
                  </a:xfrm>
                  <a:prstGeom prst="ellipse">
                    <a:avLst/>
                  </a:prstGeom>
                  <a:solidFill>
                    <a:srgbClr val="00006C"/>
                  </a:solidFill>
                  <a:ln>
                    <a:solidFill>
                      <a:srgbClr val="00006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PE"/>
                  </a:p>
                </p:txBody>
              </p:sp>
              <p:sp>
                <p:nvSpPr>
                  <p:cNvPr id="64" name="105 Acorde"/>
                  <p:cNvSpPr/>
                  <p:nvPr/>
                </p:nvSpPr>
                <p:spPr>
                  <a:xfrm>
                    <a:off x="8530221" y="5294203"/>
                    <a:ext cx="527854" cy="472263"/>
                  </a:xfrm>
                  <a:prstGeom prst="round2SameRect">
                    <a:avLst>
                      <a:gd name="adj1" fmla="val 40415"/>
                      <a:gd name="adj2" fmla="val 0"/>
                    </a:avLst>
                  </a:prstGeom>
                  <a:solidFill>
                    <a:srgbClr val="00006C"/>
                  </a:solidFill>
                  <a:ln>
                    <a:solidFill>
                      <a:srgbClr val="00006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PE"/>
                  </a:p>
                </p:txBody>
              </p:sp>
            </p:grpSp>
            <p:sp>
              <p:nvSpPr>
                <p:cNvPr id="65" name="111 Rectángulo redondeado"/>
                <p:cNvSpPr/>
                <p:nvPr/>
              </p:nvSpPr>
              <p:spPr>
                <a:xfrm flipH="1">
                  <a:off x="7581535" y="3138179"/>
                  <a:ext cx="408923" cy="299232"/>
                </a:xfrm>
                <a:custGeom>
                  <a:avLst/>
                  <a:gdLst>
                    <a:gd name="connsiteX0" fmla="*/ 0 w 780378"/>
                    <a:gd name="connsiteY0" fmla="*/ 515091 h 515091"/>
                    <a:gd name="connsiteX1" fmla="*/ 132219 w 780378"/>
                    <a:gd name="connsiteY1" fmla="*/ 0 h 515091"/>
                    <a:gd name="connsiteX2" fmla="*/ 648159 w 780378"/>
                    <a:gd name="connsiteY2" fmla="*/ 0 h 515091"/>
                    <a:gd name="connsiteX3" fmla="*/ 780378 w 780378"/>
                    <a:gd name="connsiteY3" fmla="*/ 515091 h 515091"/>
                    <a:gd name="connsiteX4" fmla="*/ 0 w 780378"/>
                    <a:gd name="connsiteY4" fmla="*/ 515091 h 515091"/>
                    <a:gd name="connsiteX0" fmla="*/ 0 w 780378"/>
                    <a:gd name="connsiteY0" fmla="*/ 530531 h 530531"/>
                    <a:gd name="connsiteX1" fmla="*/ 132219 w 780378"/>
                    <a:gd name="connsiteY1" fmla="*/ 15440 h 530531"/>
                    <a:gd name="connsiteX2" fmla="*/ 259558 w 780378"/>
                    <a:gd name="connsiteY2" fmla="*/ 0 h 530531"/>
                    <a:gd name="connsiteX3" fmla="*/ 648159 w 780378"/>
                    <a:gd name="connsiteY3" fmla="*/ 15440 h 530531"/>
                    <a:gd name="connsiteX4" fmla="*/ 780378 w 780378"/>
                    <a:gd name="connsiteY4" fmla="*/ 530531 h 530531"/>
                    <a:gd name="connsiteX5" fmla="*/ 0 w 780378"/>
                    <a:gd name="connsiteY5" fmla="*/ 530531 h 530531"/>
                    <a:gd name="connsiteX0" fmla="*/ 0 w 780378"/>
                    <a:gd name="connsiteY0" fmla="*/ 530531 h 530531"/>
                    <a:gd name="connsiteX1" fmla="*/ 132219 w 780378"/>
                    <a:gd name="connsiteY1" fmla="*/ 15440 h 530531"/>
                    <a:gd name="connsiteX2" fmla="*/ 259558 w 780378"/>
                    <a:gd name="connsiteY2" fmla="*/ 0 h 530531"/>
                    <a:gd name="connsiteX3" fmla="*/ 482842 w 780378"/>
                    <a:gd name="connsiteY3" fmla="*/ 0 h 530531"/>
                    <a:gd name="connsiteX4" fmla="*/ 648159 w 780378"/>
                    <a:gd name="connsiteY4" fmla="*/ 15440 h 530531"/>
                    <a:gd name="connsiteX5" fmla="*/ 780378 w 780378"/>
                    <a:gd name="connsiteY5" fmla="*/ 530531 h 530531"/>
                    <a:gd name="connsiteX6" fmla="*/ 0 w 780378"/>
                    <a:gd name="connsiteY6" fmla="*/ 530531 h 530531"/>
                    <a:gd name="connsiteX0" fmla="*/ 0 w 780378"/>
                    <a:gd name="connsiteY0" fmla="*/ 530531 h 530531"/>
                    <a:gd name="connsiteX1" fmla="*/ 78805 w 780378"/>
                    <a:gd name="connsiteY1" fmla="*/ 159488 h 530531"/>
                    <a:gd name="connsiteX2" fmla="*/ 132219 w 780378"/>
                    <a:gd name="connsiteY2" fmla="*/ 15440 h 530531"/>
                    <a:gd name="connsiteX3" fmla="*/ 259558 w 780378"/>
                    <a:gd name="connsiteY3" fmla="*/ 0 h 530531"/>
                    <a:gd name="connsiteX4" fmla="*/ 482842 w 780378"/>
                    <a:gd name="connsiteY4" fmla="*/ 0 h 530531"/>
                    <a:gd name="connsiteX5" fmla="*/ 648159 w 780378"/>
                    <a:gd name="connsiteY5" fmla="*/ 15440 h 530531"/>
                    <a:gd name="connsiteX6" fmla="*/ 780378 w 780378"/>
                    <a:gd name="connsiteY6" fmla="*/ 530531 h 530531"/>
                    <a:gd name="connsiteX7" fmla="*/ 0 w 780378"/>
                    <a:gd name="connsiteY7" fmla="*/ 530531 h 530531"/>
                    <a:gd name="connsiteX0" fmla="*/ 0 w 780378"/>
                    <a:gd name="connsiteY0" fmla="*/ 530531 h 530531"/>
                    <a:gd name="connsiteX1" fmla="*/ 78805 w 780378"/>
                    <a:gd name="connsiteY1" fmla="*/ 159488 h 530531"/>
                    <a:gd name="connsiteX2" fmla="*/ 132219 w 780378"/>
                    <a:gd name="connsiteY2" fmla="*/ 15440 h 530531"/>
                    <a:gd name="connsiteX3" fmla="*/ 259558 w 780378"/>
                    <a:gd name="connsiteY3" fmla="*/ 0 h 530531"/>
                    <a:gd name="connsiteX4" fmla="*/ 482842 w 780378"/>
                    <a:gd name="connsiteY4" fmla="*/ 0 h 530531"/>
                    <a:gd name="connsiteX5" fmla="*/ 648159 w 780378"/>
                    <a:gd name="connsiteY5" fmla="*/ 15440 h 530531"/>
                    <a:gd name="connsiteX6" fmla="*/ 684860 w 780378"/>
                    <a:gd name="connsiteY6" fmla="*/ 159488 h 530531"/>
                    <a:gd name="connsiteX7" fmla="*/ 780378 w 780378"/>
                    <a:gd name="connsiteY7" fmla="*/ 530531 h 530531"/>
                    <a:gd name="connsiteX8" fmla="*/ 0 w 780378"/>
                    <a:gd name="connsiteY8" fmla="*/ 530531 h 530531"/>
                    <a:gd name="connsiteX0" fmla="*/ 0 w 780378"/>
                    <a:gd name="connsiteY0" fmla="*/ 530531 h 530531"/>
                    <a:gd name="connsiteX1" fmla="*/ 78805 w 780378"/>
                    <a:gd name="connsiteY1" fmla="*/ 159488 h 530531"/>
                    <a:gd name="connsiteX2" fmla="*/ 185382 w 780378"/>
                    <a:gd name="connsiteY2" fmla="*/ 26073 h 530531"/>
                    <a:gd name="connsiteX3" fmla="*/ 259558 w 780378"/>
                    <a:gd name="connsiteY3" fmla="*/ 0 h 530531"/>
                    <a:gd name="connsiteX4" fmla="*/ 482842 w 780378"/>
                    <a:gd name="connsiteY4" fmla="*/ 0 h 530531"/>
                    <a:gd name="connsiteX5" fmla="*/ 648159 w 780378"/>
                    <a:gd name="connsiteY5" fmla="*/ 15440 h 530531"/>
                    <a:gd name="connsiteX6" fmla="*/ 684860 w 780378"/>
                    <a:gd name="connsiteY6" fmla="*/ 159488 h 530531"/>
                    <a:gd name="connsiteX7" fmla="*/ 780378 w 780378"/>
                    <a:gd name="connsiteY7" fmla="*/ 530531 h 530531"/>
                    <a:gd name="connsiteX8" fmla="*/ 0 w 780378"/>
                    <a:gd name="connsiteY8" fmla="*/ 530531 h 530531"/>
                    <a:gd name="connsiteX0" fmla="*/ 0 w 780378"/>
                    <a:gd name="connsiteY0" fmla="*/ 530531 h 530531"/>
                    <a:gd name="connsiteX1" fmla="*/ 78805 w 780378"/>
                    <a:gd name="connsiteY1" fmla="*/ 159488 h 530531"/>
                    <a:gd name="connsiteX2" fmla="*/ 185382 w 780378"/>
                    <a:gd name="connsiteY2" fmla="*/ 26073 h 530531"/>
                    <a:gd name="connsiteX3" fmla="*/ 259558 w 780378"/>
                    <a:gd name="connsiteY3" fmla="*/ 0 h 530531"/>
                    <a:gd name="connsiteX4" fmla="*/ 482842 w 780378"/>
                    <a:gd name="connsiteY4" fmla="*/ 0 h 530531"/>
                    <a:gd name="connsiteX5" fmla="*/ 584364 w 780378"/>
                    <a:gd name="connsiteY5" fmla="*/ 36705 h 530531"/>
                    <a:gd name="connsiteX6" fmla="*/ 684860 w 780378"/>
                    <a:gd name="connsiteY6" fmla="*/ 159488 h 530531"/>
                    <a:gd name="connsiteX7" fmla="*/ 780378 w 780378"/>
                    <a:gd name="connsiteY7" fmla="*/ 530531 h 530531"/>
                    <a:gd name="connsiteX8" fmla="*/ 0 w 780378"/>
                    <a:gd name="connsiteY8" fmla="*/ 530531 h 530531"/>
                    <a:gd name="connsiteX0" fmla="*/ 0 w 780378"/>
                    <a:gd name="connsiteY0" fmla="*/ 530531 h 530531"/>
                    <a:gd name="connsiteX1" fmla="*/ 78805 w 780378"/>
                    <a:gd name="connsiteY1" fmla="*/ 159488 h 530531"/>
                    <a:gd name="connsiteX2" fmla="*/ 185382 w 780378"/>
                    <a:gd name="connsiteY2" fmla="*/ 26073 h 530531"/>
                    <a:gd name="connsiteX3" fmla="*/ 259558 w 780378"/>
                    <a:gd name="connsiteY3" fmla="*/ 0 h 530531"/>
                    <a:gd name="connsiteX4" fmla="*/ 482842 w 780378"/>
                    <a:gd name="connsiteY4" fmla="*/ 0 h 530531"/>
                    <a:gd name="connsiteX5" fmla="*/ 616261 w 780378"/>
                    <a:gd name="connsiteY5" fmla="*/ 47337 h 530531"/>
                    <a:gd name="connsiteX6" fmla="*/ 684860 w 780378"/>
                    <a:gd name="connsiteY6" fmla="*/ 159488 h 530531"/>
                    <a:gd name="connsiteX7" fmla="*/ 780378 w 780378"/>
                    <a:gd name="connsiteY7" fmla="*/ 530531 h 530531"/>
                    <a:gd name="connsiteX8" fmla="*/ 0 w 780378"/>
                    <a:gd name="connsiteY8" fmla="*/ 530531 h 530531"/>
                    <a:gd name="connsiteX0" fmla="*/ 0 w 780378"/>
                    <a:gd name="connsiteY0" fmla="*/ 530531 h 530531"/>
                    <a:gd name="connsiteX1" fmla="*/ 78805 w 780378"/>
                    <a:gd name="connsiteY1" fmla="*/ 159488 h 530531"/>
                    <a:gd name="connsiteX2" fmla="*/ 185382 w 780378"/>
                    <a:gd name="connsiteY2" fmla="*/ 26073 h 530531"/>
                    <a:gd name="connsiteX3" fmla="*/ 259558 w 780378"/>
                    <a:gd name="connsiteY3" fmla="*/ 0 h 530531"/>
                    <a:gd name="connsiteX4" fmla="*/ 482842 w 780378"/>
                    <a:gd name="connsiteY4" fmla="*/ 0 h 530531"/>
                    <a:gd name="connsiteX5" fmla="*/ 605628 w 780378"/>
                    <a:gd name="connsiteY5" fmla="*/ 57970 h 530531"/>
                    <a:gd name="connsiteX6" fmla="*/ 684860 w 780378"/>
                    <a:gd name="connsiteY6" fmla="*/ 159488 h 530531"/>
                    <a:gd name="connsiteX7" fmla="*/ 780378 w 780378"/>
                    <a:gd name="connsiteY7" fmla="*/ 530531 h 530531"/>
                    <a:gd name="connsiteX8" fmla="*/ 0 w 780378"/>
                    <a:gd name="connsiteY8" fmla="*/ 530531 h 530531"/>
                    <a:gd name="connsiteX0" fmla="*/ 0 w 780378"/>
                    <a:gd name="connsiteY0" fmla="*/ 530531 h 530531"/>
                    <a:gd name="connsiteX1" fmla="*/ 78805 w 780378"/>
                    <a:gd name="connsiteY1" fmla="*/ 159488 h 530531"/>
                    <a:gd name="connsiteX2" fmla="*/ 185382 w 780378"/>
                    <a:gd name="connsiteY2" fmla="*/ 47338 h 530531"/>
                    <a:gd name="connsiteX3" fmla="*/ 259558 w 780378"/>
                    <a:gd name="connsiteY3" fmla="*/ 0 h 530531"/>
                    <a:gd name="connsiteX4" fmla="*/ 482842 w 780378"/>
                    <a:gd name="connsiteY4" fmla="*/ 0 h 530531"/>
                    <a:gd name="connsiteX5" fmla="*/ 605628 w 780378"/>
                    <a:gd name="connsiteY5" fmla="*/ 57970 h 530531"/>
                    <a:gd name="connsiteX6" fmla="*/ 684860 w 780378"/>
                    <a:gd name="connsiteY6" fmla="*/ 159488 h 530531"/>
                    <a:gd name="connsiteX7" fmla="*/ 780378 w 780378"/>
                    <a:gd name="connsiteY7" fmla="*/ 530531 h 530531"/>
                    <a:gd name="connsiteX8" fmla="*/ 0 w 780378"/>
                    <a:gd name="connsiteY8" fmla="*/ 530531 h 5305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780378" h="530531">
                      <a:moveTo>
                        <a:pt x="0" y="530531"/>
                      </a:moveTo>
                      <a:lnTo>
                        <a:pt x="78805" y="159488"/>
                      </a:lnTo>
                      <a:lnTo>
                        <a:pt x="185382" y="47338"/>
                      </a:lnTo>
                      <a:lnTo>
                        <a:pt x="259558" y="0"/>
                      </a:lnTo>
                      <a:lnTo>
                        <a:pt x="482842" y="0"/>
                      </a:lnTo>
                      <a:lnTo>
                        <a:pt x="605628" y="57970"/>
                      </a:lnTo>
                      <a:lnTo>
                        <a:pt x="684860" y="159488"/>
                      </a:lnTo>
                      <a:lnTo>
                        <a:pt x="780378" y="530531"/>
                      </a:lnTo>
                      <a:lnTo>
                        <a:pt x="0" y="530531"/>
                      </a:lnTo>
                      <a:close/>
                    </a:path>
                  </a:pathLst>
                </a:custGeom>
                <a:solidFill>
                  <a:srgbClr val="00006C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>
                    <a:solidFill>
                      <a:srgbClr val="25988E"/>
                    </a:solidFill>
                  </a:endParaRPr>
                </a:p>
              </p:txBody>
            </p:sp>
          </p:grpSp>
          <p:sp>
            <p:nvSpPr>
              <p:cNvPr id="66" name="111 Rectángulo redondeado"/>
              <p:cNvSpPr/>
              <p:nvPr/>
            </p:nvSpPr>
            <p:spPr>
              <a:xfrm flipH="1">
                <a:off x="8607422" y="4882908"/>
                <a:ext cx="408923" cy="383999"/>
              </a:xfrm>
              <a:custGeom>
                <a:avLst/>
                <a:gdLst>
                  <a:gd name="connsiteX0" fmla="*/ 0 w 780378"/>
                  <a:gd name="connsiteY0" fmla="*/ 515091 h 515091"/>
                  <a:gd name="connsiteX1" fmla="*/ 132219 w 780378"/>
                  <a:gd name="connsiteY1" fmla="*/ 0 h 515091"/>
                  <a:gd name="connsiteX2" fmla="*/ 648159 w 780378"/>
                  <a:gd name="connsiteY2" fmla="*/ 0 h 515091"/>
                  <a:gd name="connsiteX3" fmla="*/ 780378 w 780378"/>
                  <a:gd name="connsiteY3" fmla="*/ 515091 h 515091"/>
                  <a:gd name="connsiteX4" fmla="*/ 0 w 780378"/>
                  <a:gd name="connsiteY4" fmla="*/ 515091 h 515091"/>
                  <a:gd name="connsiteX0" fmla="*/ 0 w 780378"/>
                  <a:gd name="connsiteY0" fmla="*/ 530531 h 530531"/>
                  <a:gd name="connsiteX1" fmla="*/ 132219 w 780378"/>
                  <a:gd name="connsiteY1" fmla="*/ 15440 h 530531"/>
                  <a:gd name="connsiteX2" fmla="*/ 259558 w 780378"/>
                  <a:gd name="connsiteY2" fmla="*/ 0 h 530531"/>
                  <a:gd name="connsiteX3" fmla="*/ 648159 w 780378"/>
                  <a:gd name="connsiteY3" fmla="*/ 15440 h 530531"/>
                  <a:gd name="connsiteX4" fmla="*/ 780378 w 780378"/>
                  <a:gd name="connsiteY4" fmla="*/ 530531 h 530531"/>
                  <a:gd name="connsiteX5" fmla="*/ 0 w 780378"/>
                  <a:gd name="connsiteY5" fmla="*/ 530531 h 530531"/>
                  <a:gd name="connsiteX0" fmla="*/ 0 w 780378"/>
                  <a:gd name="connsiteY0" fmla="*/ 530531 h 530531"/>
                  <a:gd name="connsiteX1" fmla="*/ 132219 w 780378"/>
                  <a:gd name="connsiteY1" fmla="*/ 15440 h 530531"/>
                  <a:gd name="connsiteX2" fmla="*/ 259558 w 780378"/>
                  <a:gd name="connsiteY2" fmla="*/ 0 h 530531"/>
                  <a:gd name="connsiteX3" fmla="*/ 482842 w 780378"/>
                  <a:gd name="connsiteY3" fmla="*/ 0 h 530531"/>
                  <a:gd name="connsiteX4" fmla="*/ 648159 w 780378"/>
                  <a:gd name="connsiteY4" fmla="*/ 15440 h 530531"/>
                  <a:gd name="connsiteX5" fmla="*/ 780378 w 780378"/>
                  <a:gd name="connsiteY5" fmla="*/ 530531 h 530531"/>
                  <a:gd name="connsiteX6" fmla="*/ 0 w 780378"/>
                  <a:gd name="connsiteY6" fmla="*/ 530531 h 530531"/>
                  <a:gd name="connsiteX0" fmla="*/ 0 w 780378"/>
                  <a:gd name="connsiteY0" fmla="*/ 530531 h 530531"/>
                  <a:gd name="connsiteX1" fmla="*/ 78805 w 780378"/>
                  <a:gd name="connsiteY1" fmla="*/ 159488 h 530531"/>
                  <a:gd name="connsiteX2" fmla="*/ 132219 w 780378"/>
                  <a:gd name="connsiteY2" fmla="*/ 15440 h 530531"/>
                  <a:gd name="connsiteX3" fmla="*/ 259558 w 780378"/>
                  <a:gd name="connsiteY3" fmla="*/ 0 h 530531"/>
                  <a:gd name="connsiteX4" fmla="*/ 482842 w 780378"/>
                  <a:gd name="connsiteY4" fmla="*/ 0 h 530531"/>
                  <a:gd name="connsiteX5" fmla="*/ 648159 w 780378"/>
                  <a:gd name="connsiteY5" fmla="*/ 15440 h 530531"/>
                  <a:gd name="connsiteX6" fmla="*/ 780378 w 780378"/>
                  <a:gd name="connsiteY6" fmla="*/ 530531 h 530531"/>
                  <a:gd name="connsiteX7" fmla="*/ 0 w 780378"/>
                  <a:gd name="connsiteY7" fmla="*/ 530531 h 530531"/>
                  <a:gd name="connsiteX0" fmla="*/ 0 w 780378"/>
                  <a:gd name="connsiteY0" fmla="*/ 530531 h 530531"/>
                  <a:gd name="connsiteX1" fmla="*/ 78805 w 780378"/>
                  <a:gd name="connsiteY1" fmla="*/ 159488 h 530531"/>
                  <a:gd name="connsiteX2" fmla="*/ 132219 w 780378"/>
                  <a:gd name="connsiteY2" fmla="*/ 15440 h 530531"/>
                  <a:gd name="connsiteX3" fmla="*/ 259558 w 780378"/>
                  <a:gd name="connsiteY3" fmla="*/ 0 h 530531"/>
                  <a:gd name="connsiteX4" fmla="*/ 482842 w 780378"/>
                  <a:gd name="connsiteY4" fmla="*/ 0 h 530531"/>
                  <a:gd name="connsiteX5" fmla="*/ 648159 w 780378"/>
                  <a:gd name="connsiteY5" fmla="*/ 15440 h 530531"/>
                  <a:gd name="connsiteX6" fmla="*/ 684860 w 780378"/>
                  <a:gd name="connsiteY6" fmla="*/ 159488 h 530531"/>
                  <a:gd name="connsiteX7" fmla="*/ 780378 w 780378"/>
                  <a:gd name="connsiteY7" fmla="*/ 530531 h 530531"/>
                  <a:gd name="connsiteX8" fmla="*/ 0 w 780378"/>
                  <a:gd name="connsiteY8" fmla="*/ 530531 h 530531"/>
                  <a:gd name="connsiteX0" fmla="*/ 0 w 780378"/>
                  <a:gd name="connsiteY0" fmla="*/ 530531 h 530531"/>
                  <a:gd name="connsiteX1" fmla="*/ 78805 w 780378"/>
                  <a:gd name="connsiteY1" fmla="*/ 159488 h 530531"/>
                  <a:gd name="connsiteX2" fmla="*/ 185382 w 780378"/>
                  <a:gd name="connsiteY2" fmla="*/ 26073 h 530531"/>
                  <a:gd name="connsiteX3" fmla="*/ 259558 w 780378"/>
                  <a:gd name="connsiteY3" fmla="*/ 0 h 530531"/>
                  <a:gd name="connsiteX4" fmla="*/ 482842 w 780378"/>
                  <a:gd name="connsiteY4" fmla="*/ 0 h 530531"/>
                  <a:gd name="connsiteX5" fmla="*/ 648159 w 780378"/>
                  <a:gd name="connsiteY5" fmla="*/ 15440 h 530531"/>
                  <a:gd name="connsiteX6" fmla="*/ 684860 w 780378"/>
                  <a:gd name="connsiteY6" fmla="*/ 159488 h 530531"/>
                  <a:gd name="connsiteX7" fmla="*/ 780378 w 780378"/>
                  <a:gd name="connsiteY7" fmla="*/ 530531 h 530531"/>
                  <a:gd name="connsiteX8" fmla="*/ 0 w 780378"/>
                  <a:gd name="connsiteY8" fmla="*/ 530531 h 530531"/>
                  <a:gd name="connsiteX0" fmla="*/ 0 w 780378"/>
                  <a:gd name="connsiteY0" fmla="*/ 530531 h 530531"/>
                  <a:gd name="connsiteX1" fmla="*/ 78805 w 780378"/>
                  <a:gd name="connsiteY1" fmla="*/ 159488 h 530531"/>
                  <a:gd name="connsiteX2" fmla="*/ 185382 w 780378"/>
                  <a:gd name="connsiteY2" fmla="*/ 26073 h 530531"/>
                  <a:gd name="connsiteX3" fmla="*/ 259558 w 780378"/>
                  <a:gd name="connsiteY3" fmla="*/ 0 h 530531"/>
                  <a:gd name="connsiteX4" fmla="*/ 482842 w 780378"/>
                  <a:gd name="connsiteY4" fmla="*/ 0 h 530531"/>
                  <a:gd name="connsiteX5" fmla="*/ 584364 w 780378"/>
                  <a:gd name="connsiteY5" fmla="*/ 36705 h 530531"/>
                  <a:gd name="connsiteX6" fmla="*/ 684860 w 780378"/>
                  <a:gd name="connsiteY6" fmla="*/ 159488 h 530531"/>
                  <a:gd name="connsiteX7" fmla="*/ 780378 w 780378"/>
                  <a:gd name="connsiteY7" fmla="*/ 530531 h 530531"/>
                  <a:gd name="connsiteX8" fmla="*/ 0 w 780378"/>
                  <a:gd name="connsiteY8" fmla="*/ 530531 h 530531"/>
                  <a:gd name="connsiteX0" fmla="*/ 0 w 780378"/>
                  <a:gd name="connsiteY0" fmla="*/ 530531 h 530531"/>
                  <a:gd name="connsiteX1" fmla="*/ 78805 w 780378"/>
                  <a:gd name="connsiteY1" fmla="*/ 159488 h 530531"/>
                  <a:gd name="connsiteX2" fmla="*/ 185382 w 780378"/>
                  <a:gd name="connsiteY2" fmla="*/ 26073 h 530531"/>
                  <a:gd name="connsiteX3" fmla="*/ 259558 w 780378"/>
                  <a:gd name="connsiteY3" fmla="*/ 0 h 530531"/>
                  <a:gd name="connsiteX4" fmla="*/ 482842 w 780378"/>
                  <a:gd name="connsiteY4" fmla="*/ 0 h 530531"/>
                  <a:gd name="connsiteX5" fmla="*/ 616261 w 780378"/>
                  <a:gd name="connsiteY5" fmla="*/ 47337 h 530531"/>
                  <a:gd name="connsiteX6" fmla="*/ 684860 w 780378"/>
                  <a:gd name="connsiteY6" fmla="*/ 159488 h 530531"/>
                  <a:gd name="connsiteX7" fmla="*/ 780378 w 780378"/>
                  <a:gd name="connsiteY7" fmla="*/ 530531 h 530531"/>
                  <a:gd name="connsiteX8" fmla="*/ 0 w 780378"/>
                  <a:gd name="connsiteY8" fmla="*/ 530531 h 530531"/>
                  <a:gd name="connsiteX0" fmla="*/ 0 w 780378"/>
                  <a:gd name="connsiteY0" fmla="*/ 530531 h 530531"/>
                  <a:gd name="connsiteX1" fmla="*/ 78805 w 780378"/>
                  <a:gd name="connsiteY1" fmla="*/ 159488 h 530531"/>
                  <a:gd name="connsiteX2" fmla="*/ 185382 w 780378"/>
                  <a:gd name="connsiteY2" fmla="*/ 26073 h 530531"/>
                  <a:gd name="connsiteX3" fmla="*/ 259558 w 780378"/>
                  <a:gd name="connsiteY3" fmla="*/ 0 h 530531"/>
                  <a:gd name="connsiteX4" fmla="*/ 482842 w 780378"/>
                  <a:gd name="connsiteY4" fmla="*/ 0 h 530531"/>
                  <a:gd name="connsiteX5" fmla="*/ 605628 w 780378"/>
                  <a:gd name="connsiteY5" fmla="*/ 57970 h 530531"/>
                  <a:gd name="connsiteX6" fmla="*/ 684860 w 780378"/>
                  <a:gd name="connsiteY6" fmla="*/ 159488 h 530531"/>
                  <a:gd name="connsiteX7" fmla="*/ 780378 w 780378"/>
                  <a:gd name="connsiteY7" fmla="*/ 530531 h 530531"/>
                  <a:gd name="connsiteX8" fmla="*/ 0 w 780378"/>
                  <a:gd name="connsiteY8" fmla="*/ 530531 h 530531"/>
                  <a:gd name="connsiteX0" fmla="*/ 0 w 780378"/>
                  <a:gd name="connsiteY0" fmla="*/ 530531 h 530531"/>
                  <a:gd name="connsiteX1" fmla="*/ 78805 w 780378"/>
                  <a:gd name="connsiteY1" fmla="*/ 159488 h 530531"/>
                  <a:gd name="connsiteX2" fmla="*/ 185382 w 780378"/>
                  <a:gd name="connsiteY2" fmla="*/ 47338 h 530531"/>
                  <a:gd name="connsiteX3" fmla="*/ 259558 w 780378"/>
                  <a:gd name="connsiteY3" fmla="*/ 0 h 530531"/>
                  <a:gd name="connsiteX4" fmla="*/ 482842 w 780378"/>
                  <a:gd name="connsiteY4" fmla="*/ 0 h 530531"/>
                  <a:gd name="connsiteX5" fmla="*/ 605628 w 780378"/>
                  <a:gd name="connsiteY5" fmla="*/ 57970 h 530531"/>
                  <a:gd name="connsiteX6" fmla="*/ 684860 w 780378"/>
                  <a:gd name="connsiteY6" fmla="*/ 159488 h 530531"/>
                  <a:gd name="connsiteX7" fmla="*/ 780378 w 780378"/>
                  <a:gd name="connsiteY7" fmla="*/ 530531 h 530531"/>
                  <a:gd name="connsiteX8" fmla="*/ 0 w 780378"/>
                  <a:gd name="connsiteY8" fmla="*/ 530531 h 530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80378" h="530531">
                    <a:moveTo>
                      <a:pt x="0" y="530531"/>
                    </a:moveTo>
                    <a:lnTo>
                      <a:pt x="78805" y="159488"/>
                    </a:lnTo>
                    <a:lnTo>
                      <a:pt x="185382" y="47338"/>
                    </a:lnTo>
                    <a:lnTo>
                      <a:pt x="259558" y="0"/>
                    </a:lnTo>
                    <a:lnTo>
                      <a:pt x="482842" y="0"/>
                    </a:lnTo>
                    <a:lnTo>
                      <a:pt x="605628" y="57970"/>
                    </a:lnTo>
                    <a:lnTo>
                      <a:pt x="684860" y="159488"/>
                    </a:lnTo>
                    <a:lnTo>
                      <a:pt x="780378" y="530531"/>
                    </a:lnTo>
                    <a:lnTo>
                      <a:pt x="0" y="530531"/>
                    </a:lnTo>
                    <a:close/>
                  </a:path>
                </a:pathLst>
              </a:custGeom>
              <a:solidFill>
                <a:srgbClr val="00006C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>
                  <a:solidFill>
                    <a:srgbClr val="25988E"/>
                  </a:solidFill>
                </a:endParaRPr>
              </a:p>
            </p:txBody>
          </p:sp>
        </p:grpSp>
        <p:sp>
          <p:nvSpPr>
            <p:cNvPr id="67" name="111 Rectángulo redondeado"/>
            <p:cNvSpPr/>
            <p:nvPr/>
          </p:nvSpPr>
          <p:spPr>
            <a:xfrm flipH="1">
              <a:off x="9524246" y="4394720"/>
              <a:ext cx="408923" cy="383999"/>
            </a:xfrm>
            <a:custGeom>
              <a:avLst/>
              <a:gdLst>
                <a:gd name="connsiteX0" fmla="*/ 0 w 780378"/>
                <a:gd name="connsiteY0" fmla="*/ 515091 h 515091"/>
                <a:gd name="connsiteX1" fmla="*/ 132219 w 780378"/>
                <a:gd name="connsiteY1" fmla="*/ 0 h 515091"/>
                <a:gd name="connsiteX2" fmla="*/ 648159 w 780378"/>
                <a:gd name="connsiteY2" fmla="*/ 0 h 515091"/>
                <a:gd name="connsiteX3" fmla="*/ 780378 w 780378"/>
                <a:gd name="connsiteY3" fmla="*/ 515091 h 515091"/>
                <a:gd name="connsiteX4" fmla="*/ 0 w 780378"/>
                <a:gd name="connsiteY4" fmla="*/ 515091 h 515091"/>
                <a:gd name="connsiteX0" fmla="*/ 0 w 780378"/>
                <a:gd name="connsiteY0" fmla="*/ 530531 h 530531"/>
                <a:gd name="connsiteX1" fmla="*/ 132219 w 780378"/>
                <a:gd name="connsiteY1" fmla="*/ 15440 h 530531"/>
                <a:gd name="connsiteX2" fmla="*/ 259558 w 780378"/>
                <a:gd name="connsiteY2" fmla="*/ 0 h 530531"/>
                <a:gd name="connsiteX3" fmla="*/ 648159 w 780378"/>
                <a:gd name="connsiteY3" fmla="*/ 15440 h 530531"/>
                <a:gd name="connsiteX4" fmla="*/ 780378 w 780378"/>
                <a:gd name="connsiteY4" fmla="*/ 530531 h 530531"/>
                <a:gd name="connsiteX5" fmla="*/ 0 w 780378"/>
                <a:gd name="connsiteY5" fmla="*/ 530531 h 530531"/>
                <a:gd name="connsiteX0" fmla="*/ 0 w 780378"/>
                <a:gd name="connsiteY0" fmla="*/ 530531 h 530531"/>
                <a:gd name="connsiteX1" fmla="*/ 132219 w 780378"/>
                <a:gd name="connsiteY1" fmla="*/ 15440 h 530531"/>
                <a:gd name="connsiteX2" fmla="*/ 259558 w 780378"/>
                <a:gd name="connsiteY2" fmla="*/ 0 h 530531"/>
                <a:gd name="connsiteX3" fmla="*/ 482842 w 780378"/>
                <a:gd name="connsiteY3" fmla="*/ 0 h 530531"/>
                <a:gd name="connsiteX4" fmla="*/ 648159 w 780378"/>
                <a:gd name="connsiteY4" fmla="*/ 15440 h 530531"/>
                <a:gd name="connsiteX5" fmla="*/ 780378 w 780378"/>
                <a:gd name="connsiteY5" fmla="*/ 530531 h 530531"/>
                <a:gd name="connsiteX6" fmla="*/ 0 w 780378"/>
                <a:gd name="connsiteY6" fmla="*/ 530531 h 530531"/>
                <a:gd name="connsiteX0" fmla="*/ 0 w 780378"/>
                <a:gd name="connsiteY0" fmla="*/ 530531 h 530531"/>
                <a:gd name="connsiteX1" fmla="*/ 78805 w 780378"/>
                <a:gd name="connsiteY1" fmla="*/ 159488 h 530531"/>
                <a:gd name="connsiteX2" fmla="*/ 132219 w 780378"/>
                <a:gd name="connsiteY2" fmla="*/ 15440 h 530531"/>
                <a:gd name="connsiteX3" fmla="*/ 259558 w 780378"/>
                <a:gd name="connsiteY3" fmla="*/ 0 h 530531"/>
                <a:gd name="connsiteX4" fmla="*/ 482842 w 780378"/>
                <a:gd name="connsiteY4" fmla="*/ 0 h 530531"/>
                <a:gd name="connsiteX5" fmla="*/ 648159 w 780378"/>
                <a:gd name="connsiteY5" fmla="*/ 15440 h 530531"/>
                <a:gd name="connsiteX6" fmla="*/ 780378 w 780378"/>
                <a:gd name="connsiteY6" fmla="*/ 530531 h 530531"/>
                <a:gd name="connsiteX7" fmla="*/ 0 w 780378"/>
                <a:gd name="connsiteY7" fmla="*/ 530531 h 530531"/>
                <a:gd name="connsiteX0" fmla="*/ 0 w 780378"/>
                <a:gd name="connsiteY0" fmla="*/ 530531 h 530531"/>
                <a:gd name="connsiteX1" fmla="*/ 78805 w 780378"/>
                <a:gd name="connsiteY1" fmla="*/ 159488 h 530531"/>
                <a:gd name="connsiteX2" fmla="*/ 132219 w 780378"/>
                <a:gd name="connsiteY2" fmla="*/ 15440 h 530531"/>
                <a:gd name="connsiteX3" fmla="*/ 259558 w 780378"/>
                <a:gd name="connsiteY3" fmla="*/ 0 h 530531"/>
                <a:gd name="connsiteX4" fmla="*/ 482842 w 780378"/>
                <a:gd name="connsiteY4" fmla="*/ 0 h 530531"/>
                <a:gd name="connsiteX5" fmla="*/ 648159 w 780378"/>
                <a:gd name="connsiteY5" fmla="*/ 15440 h 530531"/>
                <a:gd name="connsiteX6" fmla="*/ 684860 w 780378"/>
                <a:gd name="connsiteY6" fmla="*/ 159488 h 530531"/>
                <a:gd name="connsiteX7" fmla="*/ 780378 w 780378"/>
                <a:gd name="connsiteY7" fmla="*/ 530531 h 530531"/>
                <a:gd name="connsiteX8" fmla="*/ 0 w 780378"/>
                <a:gd name="connsiteY8" fmla="*/ 530531 h 530531"/>
                <a:gd name="connsiteX0" fmla="*/ 0 w 780378"/>
                <a:gd name="connsiteY0" fmla="*/ 530531 h 530531"/>
                <a:gd name="connsiteX1" fmla="*/ 78805 w 780378"/>
                <a:gd name="connsiteY1" fmla="*/ 159488 h 530531"/>
                <a:gd name="connsiteX2" fmla="*/ 185382 w 780378"/>
                <a:gd name="connsiteY2" fmla="*/ 26073 h 530531"/>
                <a:gd name="connsiteX3" fmla="*/ 259558 w 780378"/>
                <a:gd name="connsiteY3" fmla="*/ 0 h 530531"/>
                <a:gd name="connsiteX4" fmla="*/ 482842 w 780378"/>
                <a:gd name="connsiteY4" fmla="*/ 0 h 530531"/>
                <a:gd name="connsiteX5" fmla="*/ 648159 w 780378"/>
                <a:gd name="connsiteY5" fmla="*/ 15440 h 530531"/>
                <a:gd name="connsiteX6" fmla="*/ 684860 w 780378"/>
                <a:gd name="connsiteY6" fmla="*/ 159488 h 530531"/>
                <a:gd name="connsiteX7" fmla="*/ 780378 w 780378"/>
                <a:gd name="connsiteY7" fmla="*/ 530531 h 530531"/>
                <a:gd name="connsiteX8" fmla="*/ 0 w 780378"/>
                <a:gd name="connsiteY8" fmla="*/ 530531 h 530531"/>
                <a:gd name="connsiteX0" fmla="*/ 0 w 780378"/>
                <a:gd name="connsiteY0" fmla="*/ 530531 h 530531"/>
                <a:gd name="connsiteX1" fmla="*/ 78805 w 780378"/>
                <a:gd name="connsiteY1" fmla="*/ 159488 h 530531"/>
                <a:gd name="connsiteX2" fmla="*/ 185382 w 780378"/>
                <a:gd name="connsiteY2" fmla="*/ 26073 h 530531"/>
                <a:gd name="connsiteX3" fmla="*/ 259558 w 780378"/>
                <a:gd name="connsiteY3" fmla="*/ 0 h 530531"/>
                <a:gd name="connsiteX4" fmla="*/ 482842 w 780378"/>
                <a:gd name="connsiteY4" fmla="*/ 0 h 530531"/>
                <a:gd name="connsiteX5" fmla="*/ 584364 w 780378"/>
                <a:gd name="connsiteY5" fmla="*/ 36705 h 530531"/>
                <a:gd name="connsiteX6" fmla="*/ 684860 w 780378"/>
                <a:gd name="connsiteY6" fmla="*/ 159488 h 530531"/>
                <a:gd name="connsiteX7" fmla="*/ 780378 w 780378"/>
                <a:gd name="connsiteY7" fmla="*/ 530531 h 530531"/>
                <a:gd name="connsiteX8" fmla="*/ 0 w 780378"/>
                <a:gd name="connsiteY8" fmla="*/ 530531 h 530531"/>
                <a:gd name="connsiteX0" fmla="*/ 0 w 780378"/>
                <a:gd name="connsiteY0" fmla="*/ 530531 h 530531"/>
                <a:gd name="connsiteX1" fmla="*/ 78805 w 780378"/>
                <a:gd name="connsiteY1" fmla="*/ 159488 h 530531"/>
                <a:gd name="connsiteX2" fmla="*/ 185382 w 780378"/>
                <a:gd name="connsiteY2" fmla="*/ 26073 h 530531"/>
                <a:gd name="connsiteX3" fmla="*/ 259558 w 780378"/>
                <a:gd name="connsiteY3" fmla="*/ 0 h 530531"/>
                <a:gd name="connsiteX4" fmla="*/ 482842 w 780378"/>
                <a:gd name="connsiteY4" fmla="*/ 0 h 530531"/>
                <a:gd name="connsiteX5" fmla="*/ 616261 w 780378"/>
                <a:gd name="connsiteY5" fmla="*/ 47337 h 530531"/>
                <a:gd name="connsiteX6" fmla="*/ 684860 w 780378"/>
                <a:gd name="connsiteY6" fmla="*/ 159488 h 530531"/>
                <a:gd name="connsiteX7" fmla="*/ 780378 w 780378"/>
                <a:gd name="connsiteY7" fmla="*/ 530531 h 530531"/>
                <a:gd name="connsiteX8" fmla="*/ 0 w 780378"/>
                <a:gd name="connsiteY8" fmla="*/ 530531 h 530531"/>
                <a:gd name="connsiteX0" fmla="*/ 0 w 780378"/>
                <a:gd name="connsiteY0" fmla="*/ 530531 h 530531"/>
                <a:gd name="connsiteX1" fmla="*/ 78805 w 780378"/>
                <a:gd name="connsiteY1" fmla="*/ 159488 h 530531"/>
                <a:gd name="connsiteX2" fmla="*/ 185382 w 780378"/>
                <a:gd name="connsiteY2" fmla="*/ 26073 h 530531"/>
                <a:gd name="connsiteX3" fmla="*/ 259558 w 780378"/>
                <a:gd name="connsiteY3" fmla="*/ 0 h 530531"/>
                <a:gd name="connsiteX4" fmla="*/ 482842 w 780378"/>
                <a:gd name="connsiteY4" fmla="*/ 0 h 530531"/>
                <a:gd name="connsiteX5" fmla="*/ 605628 w 780378"/>
                <a:gd name="connsiteY5" fmla="*/ 57970 h 530531"/>
                <a:gd name="connsiteX6" fmla="*/ 684860 w 780378"/>
                <a:gd name="connsiteY6" fmla="*/ 159488 h 530531"/>
                <a:gd name="connsiteX7" fmla="*/ 780378 w 780378"/>
                <a:gd name="connsiteY7" fmla="*/ 530531 h 530531"/>
                <a:gd name="connsiteX8" fmla="*/ 0 w 780378"/>
                <a:gd name="connsiteY8" fmla="*/ 530531 h 530531"/>
                <a:gd name="connsiteX0" fmla="*/ 0 w 780378"/>
                <a:gd name="connsiteY0" fmla="*/ 530531 h 530531"/>
                <a:gd name="connsiteX1" fmla="*/ 78805 w 780378"/>
                <a:gd name="connsiteY1" fmla="*/ 159488 h 530531"/>
                <a:gd name="connsiteX2" fmla="*/ 185382 w 780378"/>
                <a:gd name="connsiteY2" fmla="*/ 47338 h 530531"/>
                <a:gd name="connsiteX3" fmla="*/ 259558 w 780378"/>
                <a:gd name="connsiteY3" fmla="*/ 0 h 530531"/>
                <a:gd name="connsiteX4" fmla="*/ 482842 w 780378"/>
                <a:gd name="connsiteY4" fmla="*/ 0 h 530531"/>
                <a:gd name="connsiteX5" fmla="*/ 605628 w 780378"/>
                <a:gd name="connsiteY5" fmla="*/ 57970 h 530531"/>
                <a:gd name="connsiteX6" fmla="*/ 684860 w 780378"/>
                <a:gd name="connsiteY6" fmla="*/ 159488 h 530531"/>
                <a:gd name="connsiteX7" fmla="*/ 780378 w 780378"/>
                <a:gd name="connsiteY7" fmla="*/ 530531 h 530531"/>
                <a:gd name="connsiteX8" fmla="*/ 0 w 780378"/>
                <a:gd name="connsiteY8" fmla="*/ 530531 h 530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0378" h="530531">
                  <a:moveTo>
                    <a:pt x="0" y="530531"/>
                  </a:moveTo>
                  <a:lnTo>
                    <a:pt x="78805" y="159488"/>
                  </a:lnTo>
                  <a:lnTo>
                    <a:pt x="185382" y="47338"/>
                  </a:lnTo>
                  <a:lnTo>
                    <a:pt x="259558" y="0"/>
                  </a:lnTo>
                  <a:lnTo>
                    <a:pt x="482842" y="0"/>
                  </a:lnTo>
                  <a:lnTo>
                    <a:pt x="605628" y="57970"/>
                  </a:lnTo>
                  <a:lnTo>
                    <a:pt x="684860" y="159488"/>
                  </a:lnTo>
                  <a:lnTo>
                    <a:pt x="780378" y="530531"/>
                  </a:lnTo>
                  <a:lnTo>
                    <a:pt x="0" y="530531"/>
                  </a:lnTo>
                  <a:close/>
                </a:path>
              </a:pathLst>
            </a:custGeom>
            <a:solidFill>
              <a:srgbClr val="00006C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>
                <a:solidFill>
                  <a:srgbClr val="25988E"/>
                </a:solidFill>
              </a:endParaRPr>
            </a:p>
          </p:txBody>
        </p:sp>
      </p:grpSp>
      <p:grpSp>
        <p:nvGrpSpPr>
          <p:cNvPr id="68" name="Group 50"/>
          <p:cNvGrpSpPr/>
          <p:nvPr/>
        </p:nvGrpSpPr>
        <p:grpSpPr>
          <a:xfrm rot="20763526">
            <a:off x="8370350" y="3948592"/>
            <a:ext cx="426087" cy="643615"/>
            <a:chOff x="-2257503" y="4522561"/>
            <a:chExt cx="343403" cy="518719"/>
          </a:xfrm>
        </p:grpSpPr>
        <p:grpSp>
          <p:nvGrpSpPr>
            <p:cNvPr id="69" name="80 Grupo"/>
            <p:cNvGrpSpPr/>
            <p:nvPr/>
          </p:nvGrpSpPr>
          <p:grpSpPr>
            <a:xfrm>
              <a:off x="-2257503" y="4522561"/>
              <a:ext cx="343403" cy="518719"/>
              <a:chOff x="860603" y="2725615"/>
              <a:chExt cx="343403" cy="518719"/>
            </a:xfrm>
          </p:grpSpPr>
          <p:sp>
            <p:nvSpPr>
              <p:cNvPr id="74" name="62 Rectángulo"/>
              <p:cNvSpPr/>
              <p:nvPr/>
            </p:nvSpPr>
            <p:spPr>
              <a:xfrm>
                <a:off x="860603" y="2725615"/>
                <a:ext cx="343403" cy="51871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00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75" name="63 Rectángulo"/>
              <p:cNvSpPr/>
              <p:nvPr/>
            </p:nvSpPr>
            <p:spPr>
              <a:xfrm>
                <a:off x="892348" y="2762695"/>
                <a:ext cx="117686" cy="24647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76" name="71 Conector recto"/>
              <p:cNvCxnSpPr/>
              <p:nvPr/>
            </p:nvCxnSpPr>
            <p:spPr>
              <a:xfrm>
                <a:off x="914049" y="3046169"/>
                <a:ext cx="254546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72 Conector recto"/>
              <p:cNvCxnSpPr/>
              <p:nvPr/>
            </p:nvCxnSpPr>
            <p:spPr>
              <a:xfrm>
                <a:off x="908193" y="3093065"/>
                <a:ext cx="254546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73 Conector recto"/>
              <p:cNvCxnSpPr/>
              <p:nvPr/>
            </p:nvCxnSpPr>
            <p:spPr>
              <a:xfrm>
                <a:off x="908193" y="3145817"/>
                <a:ext cx="254546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74 Conector recto"/>
              <p:cNvCxnSpPr/>
              <p:nvPr/>
            </p:nvCxnSpPr>
            <p:spPr>
              <a:xfrm>
                <a:off x="908193" y="3198569"/>
                <a:ext cx="254546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75 Conector recto"/>
              <p:cNvCxnSpPr/>
              <p:nvPr/>
            </p:nvCxnSpPr>
            <p:spPr>
              <a:xfrm>
                <a:off x="1031281" y="2829289"/>
                <a:ext cx="131229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77 Conector recto"/>
              <p:cNvCxnSpPr/>
              <p:nvPr/>
            </p:nvCxnSpPr>
            <p:spPr>
              <a:xfrm>
                <a:off x="1034217" y="2884977"/>
                <a:ext cx="131229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78 Conector recto"/>
              <p:cNvCxnSpPr/>
              <p:nvPr/>
            </p:nvCxnSpPr>
            <p:spPr>
              <a:xfrm>
                <a:off x="1037153" y="2940665"/>
                <a:ext cx="131229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79 Conector recto"/>
              <p:cNvCxnSpPr/>
              <p:nvPr/>
            </p:nvCxnSpPr>
            <p:spPr>
              <a:xfrm>
                <a:off x="1037153" y="2993417"/>
                <a:ext cx="131229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96 Grupo"/>
            <p:cNvGrpSpPr/>
            <p:nvPr/>
          </p:nvGrpSpPr>
          <p:grpSpPr>
            <a:xfrm>
              <a:off x="-2206913" y="4604179"/>
              <a:ext cx="75124" cy="200972"/>
              <a:chOff x="607130" y="3777729"/>
              <a:chExt cx="75124" cy="200972"/>
            </a:xfrm>
          </p:grpSpPr>
          <p:cxnSp>
            <p:nvCxnSpPr>
              <p:cNvPr id="71" name="85 Conector recto"/>
              <p:cNvCxnSpPr/>
              <p:nvPr/>
            </p:nvCxnSpPr>
            <p:spPr>
              <a:xfrm>
                <a:off x="646155" y="3818058"/>
                <a:ext cx="0" cy="154003"/>
              </a:xfrm>
              <a:prstGeom prst="line">
                <a:avLst/>
              </a:prstGeom>
              <a:ln w="3810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87 Conector recto"/>
              <p:cNvCxnSpPr/>
              <p:nvPr/>
            </p:nvCxnSpPr>
            <p:spPr>
              <a:xfrm>
                <a:off x="682254" y="3897701"/>
                <a:ext cx="0" cy="74360"/>
              </a:xfrm>
              <a:prstGeom prst="line">
                <a:avLst/>
              </a:prstGeom>
              <a:ln w="3810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93 Conector recto"/>
              <p:cNvCxnSpPr/>
              <p:nvPr/>
            </p:nvCxnSpPr>
            <p:spPr>
              <a:xfrm>
                <a:off x="607130" y="3777729"/>
                <a:ext cx="0" cy="200972"/>
              </a:xfrm>
              <a:prstGeom prst="line">
                <a:avLst/>
              </a:prstGeom>
              <a:ln w="3810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Group 50"/>
          <p:cNvGrpSpPr/>
          <p:nvPr/>
        </p:nvGrpSpPr>
        <p:grpSpPr>
          <a:xfrm rot="20763526">
            <a:off x="8699181" y="4012773"/>
            <a:ext cx="426087" cy="643615"/>
            <a:chOff x="-2257503" y="4522561"/>
            <a:chExt cx="343403" cy="518719"/>
          </a:xfrm>
        </p:grpSpPr>
        <p:grpSp>
          <p:nvGrpSpPr>
            <p:cNvPr id="85" name="80 Grupo"/>
            <p:cNvGrpSpPr/>
            <p:nvPr/>
          </p:nvGrpSpPr>
          <p:grpSpPr>
            <a:xfrm>
              <a:off x="-2257503" y="4522561"/>
              <a:ext cx="343403" cy="518719"/>
              <a:chOff x="860603" y="2725615"/>
              <a:chExt cx="343403" cy="518719"/>
            </a:xfrm>
          </p:grpSpPr>
          <p:sp>
            <p:nvSpPr>
              <p:cNvPr id="90" name="62 Rectángulo"/>
              <p:cNvSpPr/>
              <p:nvPr/>
            </p:nvSpPr>
            <p:spPr>
              <a:xfrm>
                <a:off x="860603" y="2725615"/>
                <a:ext cx="343403" cy="51871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00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91" name="63 Rectángulo"/>
              <p:cNvSpPr/>
              <p:nvPr/>
            </p:nvSpPr>
            <p:spPr>
              <a:xfrm>
                <a:off x="892348" y="2762695"/>
                <a:ext cx="117686" cy="24647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92" name="71 Conector recto"/>
              <p:cNvCxnSpPr/>
              <p:nvPr/>
            </p:nvCxnSpPr>
            <p:spPr>
              <a:xfrm>
                <a:off x="914049" y="3046169"/>
                <a:ext cx="254546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72 Conector recto"/>
              <p:cNvCxnSpPr/>
              <p:nvPr/>
            </p:nvCxnSpPr>
            <p:spPr>
              <a:xfrm>
                <a:off x="908193" y="3093065"/>
                <a:ext cx="254546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73 Conector recto"/>
              <p:cNvCxnSpPr/>
              <p:nvPr/>
            </p:nvCxnSpPr>
            <p:spPr>
              <a:xfrm>
                <a:off x="908193" y="3145817"/>
                <a:ext cx="254546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74 Conector recto"/>
              <p:cNvCxnSpPr/>
              <p:nvPr/>
            </p:nvCxnSpPr>
            <p:spPr>
              <a:xfrm>
                <a:off x="908193" y="3198569"/>
                <a:ext cx="254546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75 Conector recto"/>
              <p:cNvCxnSpPr/>
              <p:nvPr/>
            </p:nvCxnSpPr>
            <p:spPr>
              <a:xfrm>
                <a:off x="1031281" y="2829289"/>
                <a:ext cx="131229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77 Conector recto"/>
              <p:cNvCxnSpPr/>
              <p:nvPr/>
            </p:nvCxnSpPr>
            <p:spPr>
              <a:xfrm>
                <a:off x="1034217" y="2884977"/>
                <a:ext cx="131229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78 Conector recto"/>
              <p:cNvCxnSpPr/>
              <p:nvPr/>
            </p:nvCxnSpPr>
            <p:spPr>
              <a:xfrm>
                <a:off x="1037153" y="2940665"/>
                <a:ext cx="131229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79 Conector recto"/>
              <p:cNvCxnSpPr/>
              <p:nvPr/>
            </p:nvCxnSpPr>
            <p:spPr>
              <a:xfrm>
                <a:off x="1037153" y="2993417"/>
                <a:ext cx="131229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6" name="96 Grupo"/>
            <p:cNvGrpSpPr/>
            <p:nvPr/>
          </p:nvGrpSpPr>
          <p:grpSpPr>
            <a:xfrm>
              <a:off x="-2206913" y="4604179"/>
              <a:ext cx="75124" cy="200972"/>
              <a:chOff x="607130" y="3777729"/>
              <a:chExt cx="75124" cy="200972"/>
            </a:xfrm>
          </p:grpSpPr>
          <p:cxnSp>
            <p:nvCxnSpPr>
              <p:cNvPr id="87" name="85 Conector recto"/>
              <p:cNvCxnSpPr/>
              <p:nvPr/>
            </p:nvCxnSpPr>
            <p:spPr>
              <a:xfrm>
                <a:off x="646155" y="3818058"/>
                <a:ext cx="0" cy="154003"/>
              </a:xfrm>
              <a:prstGeom prst="line">
                <a:avLst/>
              </a:prstGeom>
              <a:ln w="3810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87 Conector recto"/>
              <p:cNvCxnSpPr/>
              <p:nvPr/>
            </p:nvCxnSpPr>
            <p:spPr>
              <a:xfrm>
                <a:off x="682254" y="3897701"/>
                <a:ext cx="0" cy="74360"/>
              </a:xfrm>
              <a:prstGeom prst="line">
                <a:avLst/>
              </a:prstGeom>
              <a:ln w="3810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93 Conector recto"/>
              <p:cNvCxnSpPr/>
              <p:nvPr/>
            </p:nvCxnSpPr>
            <p:spPr>
              <a:xfrm>
                <a:off x="607130" y="3777729"/>
                <a:ext cx="0" cy="200972"/>
              </a:xfrm>
              <a:prstGeom prst="line">
                <a:avLst/>
              </a:prstGeom>
              <a:ln w="3810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97960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" y="-31018"/>
            <a:ext cx="12191999" cy="6861858"/>
            <a:chOff x="1" y="-31018"/>
            <a:chExt cx="12191999" cy="6861858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-31018"/>
              <a:ext cx="12191999" cy="6861858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65061" y="71748"/>
              <a:ext cx="1949621" cy="424692"/>
            </a:xfrm>
            <a:prstGeom prst="rect">
              <a:avLst/>
            </a:prstGeom>
          </p:spPr>
        </p:pic>
        <p:sp>
          <p:nvSpPr>
            <p:cNvPr id="13" name="CuadroTexto 12"/>
            <p:cNvSpPr txBox="1"/>
            <p:nvPr/>
          </p:nvSpPr>
          <p:spPr>
            <a:xfrm>
              <a:off x="230659" y="224590"/>
              <a:ext cx="46853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400" b="1" dirty="0" smtClean="0">
                  <a:solidFill>
                    <a:schemeClr val="bg1">
                      <a:lumMod val="50000"/>
                    </a:schemeClr>
                  </a:solidFill>
                  <a:latin typeface="Stag Book" panose="02000503060000020004" pitchFamily="50" charset="0"/>
                </a:rPr>
                <a:t>Etapa de Inducción  al cargo directivo - 2017</a:t>
              </a:r>
              <a:endParaRPr lang="es-PE" sz="1400" b="1" dirty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endParaRPr>
            </a:p>
          </p:txBody>
        </p:sp>
      </p:grpSp>
      <p:sp>
        <p:nvSpPr>
          <p:cNvPr id="5128" name="AutoShape 9" descr="Resultado de imagen para construccion participativ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PE" altLang="es-PE" sz="1800"/>
          </a:p>
        </p:txBody>
      </p:sp>
      <p:sp>
        <p:nvSpPr>
          <p:cNvPr id="7" name="Título 8"/>
          <p:cNvSpPr txBox="1">
            <a:spLocks/>
          </p:cNvSpPr>
          <p:nvPr/>
        </p:nvSpPr>
        <p:spPr bwMode="auto">
          <a:xfrm>
            <a:off x="1294644" y="1117243"/>
            <a:ext cx="9714367" cy="824431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es-PE" altLang="es-PE" sz="3200" dirty="0">
                <a:solidFill>
                  <a:srgbClr val="002060"/>
                </a:solidFill>
                <a:latin typeface="Segoe UI Black" panose="020B0A02040204020203" pitchFamily="34" charset="0"/>
              </a:rPr>
              <a:t>Protocolo sugerido para desarrollo de jornada de balance y rendición de </a:t>
            </a:r>
            <a:r>
              <a:rPr lang="es-PE" altLang="es-PE" sz="3200" dirty="0" smtClean="0">
                <a:solidFill>
                  <a:srgbClr val="002060"/>
                </a:solidFill>
                <a:latin typeface="Segoe UI Black" panose="020B0A02040204020203" pitchFamily="34" charset="0"/>
              </a:rPr>
              <a:t>cuentas</a:t>
            </a:r>
            <a:endParaRPr lang="es-PE" altLang="es-PE" sz="3200" dirty="0">
              <a:solidFill>
                <a:srgbClr val="002060"/>
              </a:solidFill>
              <a:latin typeface="Segoe UI Black" panose="020B0A02040204020203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1201738" y="1889229"/>
            <a:ext cx="9934575" cy="4538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PE" sz="1600" dirty="0"/>
              <a:t> </a:t>
            </a:r>
            <a:r>
              <a:rPr lang="es-PE" sz="1600" b="1" dirty="0"/>
              <a:t> </a:t>
            </a:r>
            <a:endParaRPr lang="es-PE" sz="16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pPr algn="just">
              <a:defRPr/>
            </a:pPr>
            <a:r>
              <a:rPr lang="es-PE" sz="1600" dirty="0"/>
              <a:t>Una presentación de resultados por cada compromiso de gestión, la que puede ser expuesta por diferentes personas y una conclusión final a cargo del director. Prever 5 minutos por CG (40”  total</a:t>
            </a:r>
            <a:r>
              <a:rPr lang="es-PE" sz="1600" dirty="0" smtClean="0"/>
              <a:t>). </a:t>
            </a:r>
            <a:endParaRPr lang="es-PE" sz="1600" dirty="0"/>
          </a:p>
          <a:p>
            <a:pPr algn="just">
              <a:defRPr/>
            </a:pPr>
            <a:endParaRPr lang="es-PE" sz="1600" dirty="0" smtClean="0"/>
          </a:p>
          <a:p>
            <a:pPr algn="just">
              <a:defRPr/>
            </a:pPr>
            <a:r>
              <a:rPr lang="es-PE" sz="1600" dirty="0" smtClean="0"/>
              <a:t>Contenido </a:t>
            </a:r>
            <a:r>
              <a:rPr lang="es-PE" sz="1600" dirty="0"/>
              <a:t>de la presentación: ¿Se cumplió la meta? ¿Qué fortalezas se encontraron? Felicitarlas ¿Qué aspectos críticos se identificaron? ¿Cuáles son los siguientes pasos a dar?</a:t>
            </a:r>
          </a:p>
          <a:p>
            <a:pPr algn="just">
              <a:defRPr/>
            </a:pPr>
            <a:endParaRPr lang="es-PE" sz="1600" dirty="0" smtClean="0"/>
          </a:p>
          <a:p>
            <a:pPr algn="just">
              <a:defRPr/>
            </a:pPr>
            <a:r>
              <a:rPr lang="es-PE" sz="1600" dirty="0" smtClean="0"/>
              <a:t>Un </a:t>
            </a:r>
            <a:r>
              <a:rPr lang="es-PE" sz="1600" dirty="0"/>
              <a:t>tiempo para preguntas generales (30 minutos)</a:t>
            </a:r>
          </a:p>
          <a:p>
            <a:pPr algn="just">
              <a:defRPr/>
            </a:pPr>
            <a:endParaRPr lang="es-PE" sz="1600" dirty="0" smtClean="0"/>
          </a:p>
          <a:p>
            <a:pPr algn="just">
              <a:defRPr/>
            </a:pPr>
            <a:r>
              <a:rPr lang="es-PE" sz="1600" dirty="0" smtClean="0"/>
              <a:t>Trabajo </a:t>
            </a:r>
            <a:r>
              <a:rPr lang="es-PE" sz="1600" dirty="0"/>
              <a:t>en grupo por cada CG para profundizar en el análisis de lo realizado durante el año: fortalezas, aspectos críticos, alternativas de solución. Se requiere asegurar un buen moderador y un buen relator. (45 minutos) </a:t>
            </a:r>
          </a:p>
          <a:p>
            <a:pPr algn="just">
              <a:defRPr/>
            </a:pPr>
            <a:endParaRPr lang="es-PE" sz="1600" dirty="0" smtClean="0"/>
          </a:p>
          <a:p>
            <a:pPr algn="just">
              <a:defRPr/>
            </a:pPr>
            <a:r>
              <a:rPr lang="es-PE" sz="1600" dirty="0" smtClean="0"/>
              <a:t>Las </a:t>
            </a:r>
            <a:r>
              <a:rPr lang="es-PE" sz="1600" dirty="0"/>
              <a:t>conclusiones de cada grupo se presentan bajo la forma de un mural y hay una conclusión general a cargo del equipo directivo de la institución (30 minutos)</a:t>
            </a:r>
          </a:p>
          <a:p>
            <a:pPr algn="just">
              <a:defRPr/>
            </a:pPr>
            <a:endParaRPr lang="es-PE" sz="1600" dirty="0" smtClean="0"/>
          </a:p>
          <a:p>
            <a:pPr algn="just">
              <a:defRPr/>
            </a:pPr>
            <a:r>
              <a:rPr lang="es-PE" sz="1600" dirty="0" smtClean="0"/>
              <a:t>Celebración </a:t>
            </a:r>
            <a:r>
              <a:rPr lang="es-PE" sz="1600" dirty="0"/>
              <a:t>de los logros alcanzados</a:t>
            </a:r>
          </a:p>
          <a:p>
            <a:pPr algn="just">
              <a:defRPr/>
            </a:pPr>
            <a:endParaRPr lang="es-PE" sz="1600" dirty="0" smtClean="0"/>
          </a:p>
          <a:p>
            <a:pPr algn="just">
              <a:defRPr/>
            </a:pPr>
            <a:r>
              <a:rPr lang="es-PE" sz="1600" dirty="0" smtClean="0"/>
              <a:t>Sistematización </a:t>
            </a:r>
            <a:r>
              <a:rPr lang="es-PE" sz="1600" dirty="0"/>
              <a:t>de los resultados de los trabajos en grupo que son insumo para el próximo plan de trabajo.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808682" y="2074729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2800" i="1" dirty="0">
                <a:ln w="19050">
                  <a:solidFill>
                    <a:prstClr val="black"/>
                  </a:solidFill>
                </a:ln>
                <a:noFill/>
                <a:latin typeface="Calibri" panose="020F0502020204030204"/>
                <a:ea typeface="+mn-ea"/>
              </a:rPr>
              <a:t>1</a:t>
            </a:r>
            <a:endParaRPr lang="es-PE" sz="2800" dirty="0"/>
          </a:p>
        </p:txBody>
      </p:sp>
      <p:sp>
        <p:nvSpPr>
          <p:cNvPr id="17" name="Rectángulo 16"/>
          <p:cNvSpPr/>
          <p:nvPr/>
        </p:nvSpPr>
        <p:spPr>
          <a:xfrm>
            <a:off x="808682" y="2873265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2800" i="1" dirty="0" smtClean="0">
                <a:ln w="19050">
                  <a:solidFill>
                    <a:prstClr val="black"/>
                  </a:solidFill>
                </a:ln>
                <a:noFill/>
                <a:latin typeface="Calibri" panose="020F0502020204030204"/>
                <a:ea typeface="+mn-ea"/>
              </a:rPr>
              <a:t>2</a:t>
            </a:r>
            <a:endParaRPr lang="es-PE" sz="2800" dirty="0"/>
          </a:p>
        </p:txBody>
      </p:sp>
      <p:sp>
        <p:nvSpPr>
          <p:cNvPr id="18" name="Rectángulo 17"/>
          <p:cNvSpPr/>
          <p:nvPr/>
        </p:nvSpPr>
        <p:spPr>
          <a:xfrm>
            <a:off x="808682" y="342819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2800" i="1" dirty="0" smtClean="0">
                <a:ln w="19050">
                  <a:solidFill>
                    <a:prstClr val="black"/>
                  </a:solidFill>
                </a:ln>
                <a:noFill/>
                <a:latin typeface="Calibri" panose="020F0502020204030204"/>
                <a:ea typeface="+mn-ea"/>
              </a:rPr>
              <a:t>3</a:t>
            </a:r>
            <a:endParaRPr lang="es-PE" sz="2800" dirty="0"/>
          </a:p>
        </p:txBody>
      </p:sp>
      <p:sp>
        <p:nvSpPr>
          <p:cNvPr id="19" name="Rectángulo 18"/>
          <p:cNvSpPr/>
          <p:nvPr/>
        </p:nvSpPr>
        <p:spPr>
          <a:xfrm>
            <a:off x="808682" y="4089075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2800" i="1" dirty="0">
                <a:ln w="19050">
                  <a:solidFill>
                    <a:prstClr val="black"/>
                  </a:solidFill>
                </a:ln>
                <a:noFill/>
                <a:latin typeface="Calibri" panose="020F0502020204030204"/>
                <a:ea typeface="+mn-ea"/>
              </a:rPr>
              <a:t>4</a:t>
            </a:r>
            <a:endParaRPr lang="es-PE" sz="2800" dirty="0"/>
          </a:p>
        </p:txBody>
      </p:sp>
      <p:sp>
        <p:nvSpPr>
          <p:cNvPr id="20" name="Rectángulo 19"/>
          <p:cNvSpPr/>
          <p:nvPr/>
        </p:nvSpPr>
        <p:spPr>
          <a:xfrm>
            <a:off x="771555" y="4838417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2800" i="1" dirty="0" smtClean="0">
                <a:ln w="19050">
                  <a:solidFill>
                    <a:prstClr val="black"/>
                  </a:solidFill>
                </a:ln>
                <a:noFill/>
                <a:latin typeface="Calibri" panose="020F0502020204030204"/>
                <a:ea typeface="+mn-ea"/>
              </a:rPr>
              <a:t>5</a:t>
            </a:r>
            <a:endParaRPr lang="es-PE" sz="2800" dirty="0"/>
          </a:p>
        </p:txBody>
      </p:sp>
      <p:sp>
        <p:nvSpPr>
          <p:cNvPr id="21" name="Rectángulo 20"/>
          <p:cNvSpPr/>
          <p:nvPr/>
        </p:nvSpPr>
        <p:spPr>
          <a:xfrm>
            <a:off x="773447" y="5439226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2800" i="1" dirty="0" smtClean="0">
                <a:ln w="19050">
                  <a:solidFill>
                    <a:prstClr val="black"/>
                  </a:solidFill>
                </a:ln>
                <a:noFill/>
                <a:latin typeface="Calibri" panose="020F0502020204030204"/>
                <a:ea typeface="+mn-ea"/>
              </a:rPr>
              <a:t>6</a:t>
            </a:r>
            <a:endParaRPr lang="es-PE" sz="2800" dirty="0"/>
          </a:p>
        </p:txBody>
      </p:sp>
      <p:sp>
        <p:nvSpPr>
          <p:cNvPr id="22" name="Rectángulo 21"/>
          <p:cNvSpPr/>
          <p:nvPr/>
        </p:nvSpPr>
        <p:spPr>
          <a:xfrm>
            <a:off x="771555" y="594662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2800" i="1" dirty="0" smtClean="0">
                <a:ln w="19050">
                  <a:solidFill>
                    <a:prstClr val="black"/>
                  </a:solidFill>
                </a:ln>
                <a:noFill/>
                <a:latin typeface="Calibri" panose="020F0502020204030204"/>
                <a:ea typeface="+mn-ea"/>
              </a:rPr>
              <a:t>7</a:t>
            </a:r>
            <a:endParaRPr lang="es-PE" sz="2800" dirty="0"/>
          </a:p>
        </p:txBody>
      </p:sp>
    </p:spTree>
    <p:extLst>
      <p:ext uri="{BB962C8B-B14F-4D97-AF65-F5344CB8AC3E}">
        <p14:creationId xmlns:p14="http://schemas.microsoft.com/office/powerpoint/2010/main" val="125695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" y="-31018"/>
            <a:ext cx="12191999" cy="6861858"/>
            <a:chOff x="1" y="-31018"/>
            <a:chExt cx="12191999" cy="6861858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-31018"/>
              <a:ext cx="12191999" cy="6861858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65061" y="71748"/>
              <a:ext cx="1949621" cy="424692"/>
            </a:xfrm>
            <a:prstGeom prst="rect">
              <a:avLst/>
            </a:prstGeom>
          </p:spPr>
        </p:pic>
        <p:sp>
          <p:nvSpPr>
            <p:cNvPr id="13" name="CuadroTexto 12"/>
            <p:cNvSpPr txBox="1"/>
            <p:nvPr/>
          </p:nvSpPr>
          <p:spPr>
            <a:xfrm>
              <a:off x="230659" y="224590"/>
              <a:ext cx="46853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400" b="1" dirty="0" smtClean="0">
                  <a:solidFill>
                    <a:schemeClr val="bg1">
                      <a:lumMod val="50000"/>
                    </a:schemeClr>
                  </a:solidFill>
                  <a:latin typeface="Stag Book" panose="02000503060000020004" pitchFamily="50" charset="0"/>
                </a:rPr>
                <a:t>Etapa de Inducción  al cargo directivo - 2017</a:t>
              </a:r>
              <a:endParaRPr lang="es-PE" sz="1400" b="1" dirty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endParaRPr>
            </a:p>
          </p:txBody>
        </p:sp>
      </p:grpSp>
      <p:sp>
        <p:nvSpPr>
          <p:cNvPr id="5128" name="AutoShape 9" descr="Resultado de imagen para construccion participativ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PE" altLang="es-PE" sz="1800"/>
          </a:p>
        </p:txBody>
      </p:sp>
      <p:sp>
        <p:nvSpPr>
          <p:cNvPr id="7" name="Título 8"/>
          <p:cNvSpPr txBox="1">
            <a:spLocks/>
          </p:cNvSpPr>
          <p:nvPr/>
        </p:nvSpPr>
        <p:spPr bwMode="auto">
          <a:xfrm>
            <a:off x="1294644" y="1117243"/>
            <a:ext cx="9714367" cy="824431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es-PE" altLang="es-PE" sz="3200" dirty="0">
                <a:solidFill>
                  <a:srgbClr val="002060"/>
                </a:solidFill>
                <a:latin typeface="Segoe UI Black" panose="020B0A02040204020203" pitchFamily="34" charset="0"/>
              </a:rPr>
              <a:t>Protocolo sugerido para desarrollo de jornada de balance y rendición de </a:t>
            </a:r>
            <a:r>
              <a:rPr lang="es-PE" altLang="es-PE" sz="3200" dirty="0" smtClean="0">
                <a:solidFill>
                  <a:srgbClr val="002060"/>
                </a:solidFill>
                <a:latin typeface="Segoe UI Black" panose="020B0A02040204020203" pitchFamily="34" charset="0"/>
              </a:rPr>
              <a:t>cuentas</a:t>
            </a:r>
            <a:endParaRPr lang="es-PE" altLang="es-PE" sz="3200" dirty="0">
              <a:solidFill>
                <a:srgbClr val="002060"/>
              </a:solidFill>
              <a:latin typeface="Segoe UI Black" panose="020B0A02040204020203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737122" y="2562477"/>
            <a:ext cx="56289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PE" sz="2200" dirty="0" smtClean="0"/>
              <a:t>Proceso </a:t>
            </a:r>
            <a:r>
              <a:rPr lang="es-PE" sz="2200" dirty="0"/>
              <a:t>de ejercicio democrático y de fortalecimiento institucional que genera confianza y legitima las acciones que se desarrollan en la institución educativa.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5737122" y="4198943"/>
            <a:ext cx="433208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2200" dirty="0" smtClean="0"/>
              <a:t>No como un proceso de fiscalización</a:t>
            </a:r>
            <a:endParaRPr lang="es-PE" sz="2200" dirty="0"/>
          </a:p>
        </p:txBody>
      </p:sp>
      <p:grpSp>
        <p:nvGrpSpPr>
          <p:cNvPr id="17" name="Grupo 16"/>
          <p:cNvGrpSpPr/>
          <p:nvPr/>
        </p:nvGrpSpPr>
        <p:grpSpPr>
          <a:xfrm>
            <a:off x="5158503" y="2622576"/>
            <a:ext cx="436011" cy="635288"/>
            <a:chOff x="7053226" y="5045320"/>
            <a:chExt cx="286344" cy="417216"/>
          </a:xfrm>
        </p:grpSpPr>
        <p:cxnSp>
          <p:nvCxnSpPr>
            <p:cNvPr id="18" name="16 Conector recto"/>
            <p:cNvCxnSpPr/>
            <p:nvPr/>
          </p:nvCxnSpPr>
          <p:spPr>
            <a:xfrm rot="21003348">
              <a:off x="7053226" y="5270478"/>
              <a:ext cx="70273" cy="187398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40 Conector recto"/>
            <p:cNvCxnSpPr/>
            <p:nvPr/>
          </p:nvCxnSpPr>
          <p:spPr>
            <a:xfrm flipH="1">
              <a:off x="7130347" y="5045320"/>
              <a:ext cx="209223" cy="417216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o 19"/>
          <p:cNvGrpSpPr/>
          <p:nvPr/>
        </p:nvGrpSpPr>
        <p:grpSpPr>
          <a:xfrm>
            <a:off x="5018194" y="4389877"/>
            <a:ext cx="640270" cy="49018"/>
            <a:chOff x="4816633" y="3647911"/>
            <a:chExt cx="2399690" cy="63636"/>
          </a:xfrm>
        </p:grpSpPr>
        <p:sp>
          <p:nvSpPr>
            <p:cNvPr id="21" name="251 Forma libre"/>
            <p:cNvSpPr/>
            <p:nvPr/>
          </p:nvSpPr>
          <p:spPr>
            <a:xfrm rot="999115" flipH="1">
              <a:off x="4834179" y="3647911"/>
              <a:ext cx="2382144" cy="45719"/>
            </a:xfrm>
            <a:custGeom>
              <a:avLst/>
              <a:gdLst>
                <a:gd name="connsiteX0" fmla="*/ 0 w 1405719"/>
                <a:gd name="connsiteY0" fmla="*/ 54591 h 68239"/>
                <a:gd name="connsiteX1" fmla="*/ 109182 w 1405719"/>
                <a:gd name="connsiteY1" fmla="*/ 68239 h 68239"/>
                <a:gd name="connsiteX2" fmla="*/ 259307 w 1405719"/>
                <a:gd name="connsiteY2" fmla="*/ 54591 h 68239"/>
                <a:gd name="connsiteX3" fmla="*/ 313899 w 1405719"/>
                <a:gd name="connsiteY3" fmla="*/ 40944 h 68239"/>
                <a:gd name="connsiteX4" fmla="*/ 573206 w 1405719"/>
                <a:gd name="connsiteY4" fmla="*/ 27296 h 68239"/>
                <a:gd name="connsiteX5" fmla="*/ 846161 w 1405719"/>
                <a:gd name="connsiteY5" fmla="*/ 27296 h 68239"/>
                <a:gd name="connsiteX6" fmla="*/ 1214651 w 1405719"/>
                <a:gd name="connsiteY6" fmla="*/ 13648 h 68239"/>
                <a:gd name="connsiteX7" fmla="*/ 1405719 w 1405719"/>
                <a:gd name="connsiteY7" fmla="*/ 0 h 68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05719" h="68239">
                  <a:moveTo>
                    <a:pt x="0" y="54591"/>
                  </a:moveTo>
                  <a:cubicBezTo>
                    <a:pt x="36394" y="59140"/>
                    <a:pt x="72505" y="68239"/>
                    <a:pt x="109182" y="68239"/>
                  </a:cubicBezTo>
                  <a:cubicBezTo>
                    <a:pt x="159430" y="68239"/>
                    <a:pt x="209500" y="61232"/>
                    <a:pt x="259307" y="54591"/>
                  </a:cubicBezTo>
                  <a:cubicBezTo>
                    <a:pt x="277900" y="52112"/>
                    <a:pt x="295212" y="42569"/>
                    <a:pt x="313899" y="40944"/>
                  </a:cubicBezTo>
                  <a:cubicBezTo>
                    <a:pt x="400129" y="33446"/>
                    <a:pt x="486770" y="31845"/>
                    <a:pt x="573206" y="27296"/>
                  </a:cubicBezTo>
                  <a:cubicBezTo>
                    <a:pt x="695718" y="-13542"/>
                    <a:pt x="556311" y="27296"/>
                    <a:pt x="846161" y="27296"/>
                  </a:cubicBezTo>
                  <a:cubicBezTo>
                    <a:pt x="969075" y="27296"/>
                    <a:pt x="1091883" y="19637"/>
                    <a:pt x="1214651" y="13648"/>
                  </a:cubicBezTo>
                  <a:cubicBezTo>
                    <a:pt x="1278427" y="10537"/>
                    <a:pt x="1405719" y="0"/>
                    <a:pt x="1405719" y="0"/>
                  </a:cubicBezTo>
                </a:path>
              </a:pathLst>
            </a:custGeom>
            <a:noFill/>
            <a:ln w="57150"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2" name="252 Forma libre"/>
            <p:cNvSpPr/>
            <p:nvPr/>
          </p:nvSpPr>
          <p:spPr>
            <a:xfrm rot="20600885">
              <a:off x="4816633" y="3665828"/>
              <a:ext cx="2382144" cy="45719"/>
            </a:xfrm>
            <a:custGeom>
              <a:avLst/>
              <a:gdLst>
                <a:gd name="connsiteX0" fmla="*/ 0 w 1405719"/>
                <a:gd name="connsiteY0" fmla="*/ 54591 h 68239"/>
                <a:gd name="connsiteX1" fmla="*/ 109182 w 1405719"/>
                <a:gd name="connsiteY1" fmla="*/ 68239 h 68239"/>
                <a:gd name="connsiteX2" fmla="*/ 259307 w 1405719"/>
                <a:gd name="connsiteY2" fmla="*/ 54591 h 68239"/>
                <a:gd name="connsiteX3" fmla="*/ 313899 w 1405719"/>
                <a:gd name="connsiteY3" fmla="*/ 40944 h 68239"/>
                <a:gd name="connsiteX4" fmla="*/ 573206 w 1405719"/>
                <a:gd name="connsiteY4" fmla="*/ 27296 h 68239"/>
                <a:gd name="connsiteX5" fmla="*/ 846161 w 1405719"/>
                <a:gd name="connsiteY5" fmla="*/ 27296 h 68239"/>
                <a:gd name="connsiteX6" fmla="*/ 1214651 w 1405719"/>
                <a:gd name="connsiteY6" fmla="*/ 13648 h 68239"/>
                <a:gd name="connsiteX7" fmla="*/ 1405719 w 1405719"/>
                <a:gd name="connsiteY7" fmla="*/ 0 h 68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05719" h="68239">
                  <a:moveTo>
                    <a:pt x="0" y="54591"/>
                  </a:moveTo>
                  <a:cubicBezTo>
                    <a:pt x="36394" y="59140"/>
                    <a:pt x="72505" y="68239"/>
                    <a:pt x="109182" y="68239"/>
                  </a:cubicBezTo>
                  <a:cubicBezTo>
                    <a:pt x="159430" y="68239"/>
                    <a:pt x="209500" y="61232"/>
                    <a:pt x="259307" y="54591"/>
                  </a:cubicBezTo>
                  <a:cubicBezTo>
                    <a:pt x="277900" y="52112"/>
                    <a:pt x="295212" y="42569"/>
                    <a:pt x="313899" y="40944"/>
                  </a:cubicBezTo>
                  <a:cubicBezTo>
                    <a:pt x="400129" y="33446"/>
                    <a:pt x="486770" y="31845"/>
                    <a:pt x="573206" y="27296"/>
                  </a:cubicBezTo>
                  <a:cubicBezTo>
                    <a:pt x="695718" y="-13542"/>
                    <a:pt x="556311" y="27296"/>
                    <a:pt x="846161" y="27296"/>
                  </a:cubicBezTo>
                  <a:cubicBezTo>
                    <a:pt x="969075" y="27296"/>
                    <a:pt x="1091883" y="19637"/>
                    <a:pt x="1214651" y="13648"/>
                  </a:cubicBezTo>
                  <a:cubicBezTo>
                    <a:pt x="1278427" y="10537"/>
                    <a:pt x="1405719" y="0"/>
                    <a:pt x="1405719" y="0"/>
                  </a:cubicBezTo>
                </a:path>
              </a:pathLst>
            </a:custGeom>
            <a:noFill/>
            <a:ln w="57150"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5" name="Grupo 4"/>
          <p:cNvGrpSpPr/>
          <p:nvPr/>
        </p:nvGrpSpPr>
        <p:grpSpPr>
          <a:xfrm>
            <a:off x="1308955" y="2562477"/>
            <a:ext cx="3075860" cy="1774967"/>
            <a:chOff x="1308955" y="2562477"/>
            <a:chExt cx="3075860" cy="1774967"/>
          </a:xfrm>
        </p:grpSpPr>
        <p:sp>
          <p:nvSpPr>
            <p:cNvPr id="23" name="Rectángulo redondeado 22"/>
            <p:cNvSpPr/>
            <p:nvPr/>
          </p:nvSpPr>
          <p:spPr>
            <a:xfrm rot="10800000">
              <a:off x="3707683" y="2562477"/>
              <a:ext cx="667671" cy="296076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4" name="Rectángulo redondeado 23"/>
            <p:cNvSpPr/>
            <p:nvPr/>
          </p:nvSpPr>
          <p:spPr>
            <a:xfrm rot="10800000">
              <a:off x="2880852" y="2918653"/>
              <a:ext cx="1503963" cy="296076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5" name="Rectángulo redondeado 24"/>
            <p:cNvSpPr/>
            <p:nvPr/>
          </p:nvSpPr>
          <p:spPr>
            <a:xfrm rot="10800000">
              <a:off x="1315116" y="3285752"/>
              <a:ext cx="1329760" cy="296076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6" name="Rectángulo redondeado 25"/>
            <p:cNvSpPr/>
            <p:nvPr/>
          </p:nvSpPr>
          <p:spPr>
            <a:xfrm rot="10800000">
              <a:off x="2786142" y="3257864"/>
              <a:ext cx="1329760" cy="296076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7" name="Rectángulo redondeado 26"/>
            <p:cNvSpPr/>
            <p:nvPr/>
          </p:nvSpPr>
          <p:spPr>
            <a:xfrm rot="10800000">
              <a:off x="1315116" y="3688832"/>
              <a:ext cx="1201942" cy="296076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8" name="Rectángulo redondeado 27"/>
            <p:cNvSpPr/>
            <p:nvPr/>
          </p:nvSpPr>
          <p:spPr>
            <a:xfrm rot="10800000">
              <a:off x="1308955" y="4041368"/>
              <a:ext cx="1477186" cy="296076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9" name="Rectángulo redondeado 28"/>
            <p:cNvSpPr/>
            <p:nvPr/>
          </p:nvSpPr>
          <p:spPr>
            <a:xfrm rot="10800000">
              <a:off x="3136489" y="3660866"/>
              <a:ext cx="1248325" cy="296076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9" name="Rectángulo 8"/>
          <p:cNvSpPr/>
          <p:nvPr/>
        </p:nvSpPr>
        <p:spPr>
          <a:xfrm>
            <a:off x="1293224" y="2622576"/>
            <a:ext cx="3150675" cy="16128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s-PE" sz="2400" dirty="0" smtClean="0"/>
              <a:t>Es importante </a:t>
            </a:r>
            <a:r>
              <a:rPr lang="es-PE" sz="2400" dirty="0"/>
              <a:t>que </a:t>
            </a:r>
            <a:r>
              <a:rPr lang="es-PE" sz="2400" b="1" dirty="0">
                <a:solidFill>
                  <a:srgbClr val="00006C"/>
                </a:solidFill>
              </a:rPr>
              <a:t>toda </a:t>
            </a:r>
            <a:r>
              <a:rPr lang="es-PE" sz="2400" dirty="0">
                <a:solidFill>
                  <a:schemeClr val="tx1"/>
                </a:solidFill>
              </a:rPr>
              <a:t>la</a:t>
            </a:r>
            <a:r>
              <a:rPr lang="es-PE" sz="2400" b="1" dirty="0">
                <a:solidFill>
                  <a:srgbClr val="00006C"/>
                </a:solidFill>
              </a:rPr>
              <a:t> comunidad educativa interiorice</a:t>
            </a:r>
            <a:r>
              <a:rPr lang="es-PE" sz="2400" dirty="0">
                <a:solidFill>
                  <a:srgbClr val="00006C"/>
                </a:solidFill>
              </a:rPr>
              <a:t> </a:t>
            </a:r>
            <a:r>
              <a:rPr lang="es-PE" sz="2400" dirty="0"/>
              <a:t>y </a:t>
            </a:r>
            <a:r>
              <a:rPr lang="es-PE" sz="2400" b="1" dirty="0">
                <a:solidFill>
                  <a:srgbClr val="00006C"/>
                </a:solidFill>
              </a:rPr>
              <a:t>entienda</a:t>
            </a:r>
            <a:r>
              <a:rPr lang="es-PE" sz="2400" dirty="0">
                <a:solidFill>
                  <a:srgbClr val="00006C"/>
                </a:solidFill>
              </a:rPr>
              <a:t> </a:t>
            </a:r>
            <a:r>
              <a:rPr lang="es-PE" sz="2400" dirty="0"/>
              <a:t>a la </a:t>
            </a:r>
            <a:r>
              <a:rPr lang="es-PE" sz="2400" b="1" dirty="0">
                <a:solidFill>
                  <a:srgbClr val="00006C"/>
                </a:solidFill>
              </a:rPr>
              <a:t>rendición de </a:t>
            </a:r>
            <a:r>
              <a:rPr lang="es-PE" sz="2400" b="1" dirty="0" smtClean="0">
                <a:solidFill>
                  <a:srgbClr val="00006C"/>
                </a:solidFill>
              </a:rPr>
              <a:t>cuentas</a:t>
            </a:r>
            <a:r>
              <a:rPr lang="es-PE" sz="2400" dirty="0" smtClean="0"/>
              <a:t> como:</a:t>
            </a:r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val="28706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" y="-31018"/>
            <a:ext cx="12191999" cy="6861858"/>
            <a:chOff x="1" y="-31018"/>
            <a:chExt cx="12191999" cy="6861858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-31018"/>
              <a:ext cx="12191999" cy="6861858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65061" y="71748"/>
              <a:ext cx="1949621" cy="424692"/>
            </a:xfrm>
            <a:prstGeom prst="rect">
              <a:avLst/>
            </a:prstGeom>
          </p:spPr>
        </p:pic>
        <p:sp>
          <p:nvSpPr>
            <p:cNvPr id="13" name="CuadroTexto 12"/>
            <p:cNvSpPr txBox="1"/>
            <p:nvPr/>
          </p:nvSpPr>
          <p:spPr>
            <a:xfrm>
              <a:off x="230659" y="224590"/>
              <a:ext cx="46853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400" b="1" dirty="0" smtClean="0">
                  <a:solidFill>
                    <a:schemeClr val="bg1">
                      <a:lumMod val="50000"/>
                    </a:schemeClr>
                  </a:solidFill>
                  <a:latin typeface="Stag Book" panose="02000503060000020004" pitchFamily="50" charset="0"/>
                </a:rPr>
                <a:t>Etapa de Inducción  al cargo directivo - 2017</a:t>
              </a:r>
              <a:endParaRPr lang="es-PE" sz="1400" b="1" dirty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endParaRPr>
            </a:p>
          </p:txBody>
        </p:sp>
      </p:grpSp>
      <p:sp>
        <p:nvSpPr>
          <p:cNvPr id="5128" name="AutoShape 9" descr="Resultado de imagen para construccion participativ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PE" altLang="es-PE" sz="1800"/>
          </a:p>
        </p:txBody>
      </p:sp>
      <p:pic>
        <p:nvPicPr>
          <p:cNvPr id="10" name="Imagen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297" y="905608"/>
            <a:ext cx="8239439" cy="4988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648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" y="-31018"/>
            <a:ext cx="12191999" cy="6861858"/>
            <a:chOff x="1" y="-31018"/>
            <a:chExt cx="12191999" cy="6861858"/>
          </a:xfrm>
        </p:grpSpPr>
        <p:pic>
          <p:nvPicPr>
            <p:cNvPr id="14" name="Imagen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-31018"/>
              <a:ext cx="12191999" cy="6861858"/>
            </a:xfrm>
            <a:prstGeom prst="rect">
              <a:avLst/>
            </a:prstGeom>
          </p:spPr>
        </p:pic>
        <p:pic>
          <p:nvPicPr>
            <p:cNvPr id="16" name="Imagen 1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65061" y="71748"/>
              <a:ext cx="1949621" cy="424692"/>
            </a:xfrm>
            <a:prstGeom prst="rect">
              <a:avLst/>
            </a:prstGeom>
          </p:spPr>
        </p:pic>
        <p:sp>
          <p:nvSpPr>
            <p:cNvPr id="17" name="CuadroTexto 16"/>
            <p:cNvSpPr txBox="1"/>
            <p:nvPr/>
          </p:nvSpPr>
          <p:spPr>
            <a:xfrm>
              <a:off x="230659" y="224590"/>
              <a:ext cx="46853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400" b="1" dirty="0" smtClean="0">
                  <a:solidFill>
                    <a:schemeClr val="bg1">
                      <a:lumMod val="50000"/>
                    </a:schemeClr>
                  </a:solidFill>
                  <a:latin typeface="Stag Book" panose="02000503060000020004" pitchFamily="50" charset="0"/>
                </a:rPr>
                <a:t>Etapa de Inducción  al cargo directivo - 2017</a:t>
              </a:r>
              <a:endParaRPr lang="es-PE" sz="1400" b="1" dirty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endParaRPr>
            </a:p>
          </p:txBody>
        </p:sp>
      </p:grpSp>
      <p:sp>
        <p:nvSpPr>
          <p:cNvPr id="12" name="Rectángulo 11"/>
          <p:cNvSpPr/>
          <p:nvPr/>
        </p:nvSpPr>
        <p:spPr>
          <a:xfrm>
            <a:off x="860425" y="5595042"/>
            <a:ext cx="10275888" cy="534296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PE" sz="2400" dirty="0"/>
              <a:t>Un paso previo indispensable antes de promover un proceso de planificación participativa es el de crear </a:t>
            </a:r>
            <a:r>
              <a:rPr lang="es-PE" sz="2400" b="1" dirty="0">
                <a:ln>
                  <a:solidFill>
                    <a:srgbClr val="00006C"/>
                  </a:solidFill>
                </a:ln>
                <a:solidFill>
                  <a:srgbClr val="00006C"/>
                </a:solidFill>
              </a:rPr>
              <a:t>vínculos de confianza</a:t>
            </a:r>
          </a:p>
        </p:txBody>
      </p:sp>
      <p:sp>
        <p:nvSpPr>
          <p:cNvPr id="13" name="Título 8"/>
          <p:cNvSpPr txBox="1">
            <a:spLocks/>
          </p:cNvSpPr>
          <p:nvPr/>
        </p:nvSpPr>
        <p:spPr bwMode="auto">
          <a:xfrm>
            <a:off x="1068303" y="1117246"/>
            <a:ext cx="10071339" cy="644684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lnSpc>
                <a:spcPct val="170000"/>
              </a:lnSpc>
              <a:defRPr/>
            </a:pPr>
            <a:r>
              <a:rPr lang="es-PE" sz="2900" dirty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Estrategias participativas para la formulación del PAT </a:t>
            </a:r>
          </a:p>
        </p:txBody>
      </p:sp>
      <p:pic>
        <p:nvPicPr>
          <p:cNvPr id="7186" name="Imagen 13" descr="Resultado de imagen para participacion y cohesi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811" y="2163653"/>
            <a:ext cx="2928938" cy="265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upo 3"/>
          <p:cNvGrpSpPr/>
          <p:nvPr/>
        </p:nvGrpSpPr>
        <p:grpSpPr>
          <a:xfrm>
            <a:off x="1322482" y="2212648"/>
            <a:ext cx="6879958" cy="2650439"/>
            <a:chOff x="933183" y="2416346"/>
            <a:chExt cx="5019675" cy="2650439"/>
          </a:xfrm>
          <a:noFill/>
        </p:grpSpPr>
        <p:sp>
          <p:nvSpPr>
            <p:cNvPr id="21" name="Rectángulo redondeado 20"/>
            <p:cNvSpPr/>
            <p:nvPr/>
          </p:nvSpPr>
          <p:spPr>
            <a:xfrm>
              <a:off x="933183" y="2416346"/>
              <a:ext cx="5019675" cy="447675"/>
            </a:xfrm>
            <a:prstGeom prst="round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s-PE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Generar confianza mediante un trato respetuoso e imparcial</a:t>
              </a:r>
            </a:p>
          </p:txBody>
        </p:sp>
        <p:sp>
          <p:nvSpPr>
            <p:cNvPr id="26" name="Rectángulo redondeado 25"/>
            <p:cNvSpPr/>
            <p:nvPr/>
          </p:nvSpPr>
          <p:spPr>
            <a:xfrm>
              <a:off x="933183" y="3147234"/>
              <a:ext cx="4962525" cy="457200"/>
            </a:xfrm>
            <a:prstGeom prst="round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s-PE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Una participación efectiva es una participación informada</a:t>
              </a:r>
            </a:p>
          </p:txBody>
        </p:sp>
        <p:sp>
          <p:nvSpPr>
            <p:cNvPr id="27" name="Rectángulo redondeado 26"/>
            <p:cNvSpPr/>
            <p:nvPr/>
          </p:nvSpPr>
          <p:spPr>
            <a:xfrm>
              <a:off x="961757" y="3887409"/>
              <a:ext cx="4905375" cy="466725"/>
            </a:xfrm>
            <a:prstGeom prst="round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s-PE" sz="2000" dirty="0">
                  <a:cs typeface="Arial" panose="020B0604020202020204" pitchFamily="34" charset="0"/>
                </a:rPr>
                <a:t>Metas claras y bien comunicadas</a:t>
              </a:r>
              <a:endParaRPr lang="es-PE" sz="2000" dirty="0"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Rectángulo redondeado 14"/>
            <p:cNvSpPr/>
            <p:nvPr/>
          </p:nvSpPr>
          <p:spPr>
            <a:xfrm>
              <a:off x="961757" y="4600060"/>
              <a:ext cx="4905375" cy="466725"/>
            </a:xfrm>
            <a:prstGeom prst="round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s-PE" sz="2000" dirty="0">
                  <a:cs typeface="Arial" panose="020B0604020202020204" pitchFamily="34" charset="0"/>
                </a:rPr>
                <a:t>Generar Compromiso con las acciones para lograr las metas</a:t>
              </a:r>
              <a:endParaRPr lang="es-PE" sz="2000" dirty="0"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6320009" y="6222781"/>
            <a:ext cx="2724403" cy="50616"/>
            <a:chOff x="8054109" y="3912389"/>
            <a:chExt cx="2724403" cy="50616"/>
          </a:xfrm>
        </p:grpSpPr>
        <p:cxnSp>
          <p:nvCxnSpPr>
            <p:cNvPr id="23" name="Conector recto 22"/>
            <p:cNvCxnSpPr/>
            <p:nvPr/>
          </p:nvCxnSpPr>
          <p:spPr>
            <a:xfrm>
              <a:off x="8054109" y="3912389"/>
              <a:ext cx="2724403" cy="0"/>
            </a:xfrm>
            <a:prstGeom prst="line">
              <a:avLst/>
            </a:prstGeom>
            <a:ln w="158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23"/>
            <p:cNvCxnSpPr/>
            <p:nvPr/>
          </p:nvCxnSpPr>
          <p:spPr>
            <a:xfrm>
              <a:off x="8054109" y="3963005"/>
              <a:ext cx="2724403" cy="0"/>
            </a:xfrm>
            <a:prstGeom prst="line">
              <a:avLst/>
            </a:prstGeom>
            <a:ln w="158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upo 29"/>
          <p:cNvGrpSpPr/>
          <p:nvPr/>
        </p:nvGrpSpPr>
        <p:grpSpPr>
          <a:xfrm>
            <a:off x="1024894" y="2211581"/>
            <a:ext cx="309592" cy="553998"/>
            <a:chOff x="-2821495" y="1683784"/>
            <a:chExt cx="385010" cy="688955"/>
          </a:xfrm>
        </p:grpSpPr>
        <p:sp>
          <p:nvSpPr>
            <p:cNvPr id="31" name="Elipse 30"/>
            <p:cNvSpPr/>
            <p:nvPr/>
          </p:nvSpPr>
          <p:spPr>
            <a:xfrm>
              <a:off x="-2743200" y="1785236"/>
              <a:ext cx="300237" cy="300237"/>
            </a:xfrm>
            <a:prstGeom prst="ellipse">
              <a:avLst/>
            </a:prstGeom>
            <a:noFill/>
            <a:ln w="1905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s</a:t>
              </a:r>
              <a:endParaRPr lang="es-PE" dirty="0"/>
            </a:p>
          </p:txBody>
        </p:sp>
        <p:sp>
          <p:nvSpPr>
            <p:cNvPr id="32" name="CuadroTexto 31"/>
            <p:cNvSpPr txBox="1"/>
            <p:nvPr/>
          </p:nvSpPr>
          <p:spPr>
            <a:xfrm>
              <a:off x="-2821495" y="1683784"/>
              <a:ext cx="385010" cy="68895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PE" sz="3000" dirty="0" smtClean="0">
                  <a:solidFill>
                    <a:srgbClr val="00006C"/>
                  </a:solidFill>
                </a:rPr>
                <a:t>*</a:t>
              </a:r>
              <a:endParaRPr lang="es-PE" sz="3000" dirty="0">
                <a:solidFill>
                  <a:srgbClr val="00006C"/>
                </a:solidFill>
              </a:endParaRPr>
            </a:p>
          </p:txBody>
        </p:sp>
      </p:grpSp>
      <p:grpSp>
        <p:nvGrpSpPr>
          <p:cNvPr id="33" name="Grupo 32"/>
          <p:cNvGrpSpPr/>
          <p:nvPr/>
        </p:nvGrpSpPr>
        <p:grpSpPr>
          <a:xfrm>
            <a:off x="1012890" y="2944892"/>
            <a:ext cx="309592" cy="553998"/>
            <a:chOff x="-2821495" y="1683784"/>
            <a:chExt cx="385010" cy="688955"/>
          </a:xfrm>
        </p:grpSpPr>
        <p:sp>
          <p:nvSpPr>
            <p:cNvPr id="34" name="Elipse 33"/>
            <p:cNvSpPr/>
            <p:nvPr/>
          </p:nvSpPr>
          <p:spPr>
            <a:xfrm>
              <a:off x="-2743200" y="1785236"/>
              <a:ext cx="300237" cy="300237"/>
            </a:xfrm>
            <a:prstGeom prst="ellipse">
              <a:avLst/>
            </a:prstGeom>
            <a:noFill/>
            <a:ln w="1905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s</a:t>
              </a:r>
              <a:endParaRPr lang="es-PE" dirty="0"/>
            </a:p>
          </p:txBody>
        </p:sp>
        <p:sp>
          <p:nvSpPr>
            <p:cNvPr id="35" name="CuadroTexto 34"/>
            <p:cNvSpPr txBox="1"/>
            <p:nvPr/>
          </p:nvSpPr>
          <p:spPr>
            <a:xfrm>
              <a:off x="-2821495" y="1683784"/>
              <a:ext cx="385010" cy="68895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PE" sz="3000" dirty="0" smtClean="0">
                  <a:solidFill>
                    <a:srgbClr val="00006C"/>
                  </a:solidFill>
                </a:rPr>
                <a:t>*</a:t>
              </a:r>
              <a:endParaRPr lang="es-PE" sz="3000" dirty="0">
                <a:solidFill>
                  <a:srgbClr val="00006C"/>
                </a:solidFill>
              </a:endParaRPr>
            </a:p>
          </p:txBody>
        </p:sp>
      </p:grpSp>
      <p:grpSp>
        <p:nvGrpSpPr>
          <p:cNvPr id="36" name="Grupo 35"/>
          <p:cNvGrpSpPr/>
          <p:nvPr/>
        </p:nvGrpSpPr>
        <p:grpSpPr>
          <a:xfrm>
            <a:off x="1014392" y="3646573"/>
            <a:ext cx="309592" cy="553998"/>
            <a:chOff x="-2821495" y="1683784"/>
            <a:chExt cx="385010" cy="688955"/>
          </a:xfrm>
        </p:grpSpPr>
        <p:sp>
          <p:nvSpPr>
            <p:cNvPr id="37" name="Elipse 36"/>
            <p:cNvSpPr/>
            <p:nvPr/>
          </p:nvSpPr>
          <p:spPr>
            <a:xfrm>
              <a:off x="-2743200" y="1785236"/>
              <a:ext cx="300237" cy="300237"/>
            </a:xfrm>
            <a:prstGeom prst="ellipse">
              <a:avLst/>
            </a:prstGeom>
            <a:noFill/>
            <a:ln w="1905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s</a:t>
              </a:r>
              <a:endParaRPr lang="es-PE" dirty="0"/>
            </a:p>
          </p:txBody>
        </p:sp>
        <p:sp>
          <p:nvSpPr>
            <p:cNvPr id="38" name="CuadroTexto 37"/>
            <p:cNvSpPr txBox="1"/>
            <p:nvPr/>
          </p:nvSpPr>
          <p:spPr>
            <a:xfrm>
              <a:off x="-2821495" y="1683784"/>
              <a:ext cx="385010" cy="68895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PE" sz="3000" dirty="0" smtClean="0">
                  <a:solidFill>
                    <a:srgbClr val="00006C"/>
                  </a:solidFill>
                </a:rPr>
                <a:t>*</a:t>
              </a:r>
              <a:endParaRPr lang="es-PE" sz="3000" dirty="0">
                <a:solidFill>
                  <a:srgbClr val="00006C"/>
                </a:solidFill>
              </a:endParaRPr>
            </a:p>
          </p:txBody>
        </p:sp>
      </p:grpSp>
      <p:grpSp>
        <p:nvGrpSpPr>
          <p:cNvPr id="39" name="Grupo 38"/>
          <p:cNvGrpSpPr/>
          <p:nvPr/>
        </p:nvGrpSpPr>
        <p:grpSpPr>
          <a:xfrm>
            <a:off x="1002388" y="4379884"/>
            <a:ext cx="309592" cy="553998"/>
            <a:chOff x="-2821495" y="1683784"/>
            <a:chExt cx="385010" cy="688955"/>
          </a:xfrm>
        </p:grpSpPr>
        <p:sp>
          <p:nvSpPr>
            <p:cNvPr id="40" name="Elipse 39"/>
            <p:cNvSpPr/>
            <p:nvPr/>
          </p:nvSpPr>
          <p:spPr>
            <a:xfrm>
              <a:off x="-2743200" y="1785236"/>
              <a:ext cx="300237" cy="300237"/>
            </a:xfrm>
            <a:prstGeom prst="ellipse">
              <a:avLst/>
            </a:prstGeom>
            <a:noFill/>
            <a:ln w="1905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s</a:t>
              </a:r>
              <a:endParaRPr lang="es-PE" dirty="0"/>
            </a:p>
          </p:txBody>
        </p:sp>
        <p:sp>
          <p:nvSpPr>
            <p:cNvPr id="41" name="CuadroTexto 40"/>
            <p:cNvSpPr txBox="1"/>
            <p:nvPr/>
          </p:nvSpPr>
          <p:spPr>
            <a:xfrm>
              <a:off x="-2821495" y="1683784"/>
              <a:ext cx="385010" cy="68895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PE" sz="3000" dirty="0" smtClean="0">
                  <a:solidFill>
                    <a:srgbClr val="00006C"/>
                  </a:solidFill>
                </a:rPr>
                <a:t>*</a:t>
              </a:r>
              <a:endParaRPr lang="es-PE" sz="3000" dirty="0">
                <a:solidFill>
                  <a:srgbClr val="00006C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" y="-3859"/>
            <a:ext cx="12191999" cy="6861858"/>
            <a:chOff x="1" y="-3859"/>
            <a:chExt cx="12191999" cy="6861858"/>
          </a:xfrm>
        </p:grpSpPr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-3859"/>
              <a:ext cx="12191999" cy="6861858"/>
            </a:xfrm>
            <a:prstGeom prst="rect">
              <a:avLst/>
            </a:prstGeom>
          </p:spPr>
        </p:pic>
        <p:pic>
          <p:nvPicPr>
            <p:cNvPr id="8" name="Imagen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65061" y="71748"/>
              <a:ext cx="1949621" cy="424692"/>
            </a:xfrm>
            <a:prstGeom prst="rect">
              <a:avLst/>
            </a:prstGeom>
          </p:spPr>
        </p:pic>
        <p:sp>
          <p:nvSpPr>
            <p:cNvPr id="9" name="CuadroTexto 8"/>
            <p:cNvSpPr txBox="1"/>
            <p:nvPr/>
          </p:nvSpPr>
          <p:spPr>
            <a:xfrm>
              <a:off x="230659" y="224590"/>
              <a:ext cx="46853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400" b="1" dirty="0" smtClean="0">
                  <a:solidFill>
                    <a:schemeClr val="bg1">
                      <a:lumMod val="50000"/>
                    </a:schemeClr>
                  </a:solidFill>
                  <a:latin typeface="Stag Book" panose="02000503060000020004" pitchFamily="50" charset="0"/>
                </a:rPr>
                <a:t>Etapa de Inducción  al cargo directivo - 2017</a:t>
              </a:r>
              <a:endParaRPr lang="es-PE" sz="1400" b="1" dirty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endParaRPr>
            </a:p>
          </p:txBody>
        </p:sp>
      </p:grpSp>
      <p:sp>
        <p:nvSpPr>
          <p:cNvPr id="11" name="Título 8"/>
          <p:cNvSpPr txBox="1">
            <a:spLocks/>
          </p:cNvSpPr>
          <p:nvPr/>
        </p:nvSpPr>
        <p:spPr bwMode="auto">
          <a:xfrm>
            <a:off x="1765426" y="1117241"/>
            <a:ext cx="8646059" cy="644689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es-PE" sz="2900" dirty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¿Qué ganamos con la participación? </a:t>
            </a:r>
          </a:p>
        </p:txBody>
      </p:sp>
      <p:pic>
        <p:nvPicPr>
          <p:cNvPr id="15" name="Imagen 30" descr="Resultado de imagen para participaci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806" y="2978312"/>
            <a:ext cx="3576637" cy="1631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" name="Grupo 17"/>
          <p:cNvGrpSpPr/>
          <p:nvPr/>
        </p:nvGrpSpPr>
        <p:grpSpPr>
          <a:xfrm>
            <a:off x="1024894" y="2066733"/>
            <a:ext cx="309592" cy="553998"/>
            <a:chOff x="-2821495" y="1683784"/>
            <a:chExt cx="385010" cy="688955"/>
          </a:xfrm>
        </p:grpSpPr>
        <p:sp>
          <p:nvSpPr>
            <p:cNvPr id="19" name="Elipse 18"/>
            <p:cNvSpPr/>
            <p:nvPr/>
          </p:nvSpPr>
          <p:spPr>
            <a:xfrm>
              <a:off x="-2743200" y="1785236"/>
              <a:ext cx="300237" cy="300237"/>
            </a:xfrm>
            <a:prstGeom prst="ellipse">
              <a:avLst/>
            </a:prstGeom>
            <a:noFill/>
            <a:ln w="1905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s</a:t>
              </a:r>
              <a:endParaRPr lang="es-PE" dirty="0"/>
            </a:p>
          </p:txBody>
        </p:sp>
        <p:sp>
          <p:nvSpPr>
            <p:cNvPr id="20" name="CuadroTexto 19"/>
            <p:cNvSpPr txBox="1"/>
            <p:nvPr/>
          </p:nvSpPr>
          <p:spPr>
            <a:xfrm>
              <a:off x="-2821495" y="1683784"/>
              <a:ext cx="385010" cy="68895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PE" sz="3000" dirty="0" smtClean="0">
                  <a:solidFill>
                    <a:srgbClr val="00006C"/>
                  </a:solidFill>
                </a:rPr>
                <a:t>*</a:t>
              </a:r>
              <a:endParaRPr lang="es-PE" sz="3000" dirty="0">
                <a:solidFill>
                  <a:srgbClr val="00006C"/>
                </a:solidFill>
              </a:endParaRPr>
            </a:p>
          </p:txBody>
        </p:sp>
      </p:grpSp>
      <p:grpSp>
        <p:nvGrpSpPr>
          <p:cNvPr id="21" name="Grupo 20"/>
          <p:cNvGrpSpPr/>
          <p:nvPr/>
        </p:nvGrpSpPr>
        <p:grpSpPr>
          <a:xfrm>
            <a:off x="1019685" y="3316831"/>
            <a:ext cx="309592" cy="553998"/>
            <a:chOff x="-2821495" y="1683784"/>
            <a:chExt cx="385010" cy="688955"/>
          </a:xfrm>
        </p:grpSpPr>
        <p:sp>
          <p:nvSpPr>
            <p:cNvPr id="22" name="Elipse 21"/>
            <p:cNvSpPr/>
            <p:nvPr/>
          </p:nvSpPr>
          <p:spPr>
            <a:xfrm>
              <a:off x="-2743200" y="1785236"/>
              <a:ext cx="300237" cy="300237"/>
            </a:xfrm>
            <a:prstGeom prst="ellipse">
              <a:avLst/>
            </a:prstGeom>
            <a:noFill/>
            <a:ln w="1905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s</a:t>
              </a:r>
              <a:endParaRPr lang="es-PE" dirty="0"/>
            </a:p>
          </p:txBody>
        </p:sp>
        <p:sp>
          <p:nvSpPr>
            <p:cNvPr id="23" name="CuadroTexto 22"/>
            <p:cNvSpPr txBox="1"/>
            <p:nvPr/>
          </p:nvSpPr>
          <p:spPr>
            <a:xfrm>
              <a:off x="-2821495" y="1683784"/>
              <a:ext cx="385010" cy="68895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PE" sz="3000" dirty="0" smtClean="0">
                  <a:solidFill>
                    <a:srgbClr val="00006C"/>
                  </a:solidFill>
                </a:rPr>
                <a:t>*</a:t>
              </a:r>
              <a:endParaRPr lang="es-PE" sz="3000" dirty="0">
                <a:solidFill>
                  <a:srgbClr val="00006C"/>
                </a:solidFill>
              </a:endParaRPr>
            </a:p>
          </p:txBody>
        </p:sp>
      </p:grpSp>
      <p:grpSp>
        <p:nvGrpSpPr>
          <p:cNvPr id="24" name="Grupo 23"/>
          <p:cNvGrpSpPr/>
          <p:nvPr/>
        </p:nvGrpSpPr>
        <p:grpSpPr>
          <a:xfrm>
            <a:off x="1024894" y="4860080"/>
            <a:ext cx="309592" cy="553998"/>
            <a:chOff x="-2821495" y="1683784"/>
            <a:chExt cx="385010" cy="688955"/>
          </a:xfrm>
        </p:grpSpPr>
        <p:sp>
          <p:nvSpPr>
            <p:cNvPr id="25" name="Elipse 24"/>
            <p:cNvSpPr/>
            <p:nvPr/>
          </p:nvSpPr>
          <p:spPr>
            <a:xfrm>
              <a:off x="-2743200" y="1785236"/>
              <a:ext cx="300237" cy="300237"/>
            </a:xfrm>
            <a:prstGeom prst="ellipse">
              <a:avLst/>
            </a:prstGeom>
            <a:noFill/>
            <a:ln w="1905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s</a:t>
              </a:r>
              <a:endParaRPr lang="es-PE" dirty="0"/>
            </a:p>
          </p:txBody>
        </p:sp>
        <p:sp>
          <p:nvSpPr>
            <p:cNvPr id="26" name="CuadroTexto 25"/>
            <p:cNvSpPr txBox="1"/>
            <p:nvPr/>
          </p:nvSpPr>
          <p:spPr>
            <a:xfrm>
              <a:off x="-2821495" y="1683784"/>
              <a:ext cx="385010" cy="68895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PE" sz="3000" dirty="0" smtClean="0">
                  <a:solidFill>
                    <a:srgbClr val="00006C"/>
                  </a:solidFill>
                </a:rPr>
                <a:t>*</a:t>
              </a:r>
              <a:endParaRPr lang="es-PE" sz="3000" dirty="0">
                <a:solidFill>
                  <a:srgbClr val="00006C"/>
                </a:solidFill>
              </a:endParaRPr>
            </a:p>
          </p:txBody>
        </p:sp>
      </p:grpSp>
      <p:sp>
        <p:nvSpPr>
          <p:cNvPr id="35" name="Rectángulo redondeado 34"/>
          <p:cNvSpPr/>
          <p:nvPr/>
        </p:nvSpPr>
        <p:spPr>
          <a:xfrm rot="10800000">
            <a:off x="1387023" y="2128501"/>
            <a:ext cx="3465634" cy="228663"/>
          </a:xfrm>
          <a:prstGeom prst="roundRect">
            <a:avLst/>
          </a:prstGeom>
          <a:solidFill>
            <a:srgbClr val="BD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Rectángulo redondeado 11"/>
          <p:cNvSpPr/>
          <p:nvPr/>
        </p:nvSpPr>
        <p:spPr>
          <a:xfrm>
            <a:off x="1272293" y="2191973"/>
            <a:ext cx="5191779" cy="779414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es-PE" sz="2200" b="1" dirty="0" smtClean="0">
                <a:solidFill>
                  <a:srgbClr val="00006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Mayor posibilidad de acción</a:t>
            </a:r>
            <a:r>
              <a:rPr lang="es-PE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 si hay más personas involucradas de manera articulada habrían más recursos y apoyo.</a:t>
            </a:r>
            <a:endParaRPr lang="es-PE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9" name="Grupo 38"/>
          <p:cNvGrpSpPr/>
          <p:nvPr/>
        </p:nvGrpSpPr>
        <p:grpSpPr>
          <a:xfrm>
            <a:off x="1387022" y="4911819"/>
            <a:ext cx="5357809" cy="543587"/>
            <a:chOff x="1387022" y="4576847"/>
            <a:chExt cx="5357809" cy="543587"/>
          </a:xfrm>
        </p:grpSpPr>
        <p:sp>
          <p:nvSpPr>
            <p:cNvPr id="37" name="Rectángulo redondeado 36"/>
            <p:cNvSpPr/>
            <p:nvPr/>
          </p:nvSpPr>
          <p:spPr>
            <a:xfrm rot="10800000">
              <a:off x="1387022" y="4576847"/>
              <a:ext cx="5357809" cy="228663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38" name="Rectángulo redondeado 37"/>
            <p:cNvSpPr/>
            <p:nvPr/>
          </p:nvSpPr>
          <p:spPr>
            <a:xfrm rot="10800000">
              <a:off x="1387023" y="4891771"/>
              <a:ext cx="1501032" cy="228663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40" name="Grupo 39"/>
          <p:cNvGrpSpPr/>
          <p:nvPr/>
        </p:nvGrpSpPr>
        <p:grpSpPr>
          <a:xfrm>
            <a:off x="1387025" y="3416514"/>
            <a:ext cx="10727077" cy="1813350"/>
            <a:chOff x="1387025" y="3190181"/>
            <a:chExt cx="10727077" cy="1813350"/>
          </a:xfrm>
        </p:grpSpPr>
        <p:sp>
          <p:nvSpPr>
            <p:cNvPr id="36" name="Rectángulo redondeado 35"/>
            <p:cNvSpPr/>
            <p:nvPr/>
          </p:nvSpPr>
          <p:spPr>
            <a:xfrm rot="10800000">
              <a:off x="1387025" y="3190181"/>
              <a:ext cx="2288681" cy="228663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3" name="Rectángulo redondeado 12"/>
            <p:cNvSpPr/>
            <p:nvPr/>
          </p:nvSpPr>
          <p:spPr>
            <a:xfrm>
              <a:off x="6700484" y="3889602"/>
              <a:ext cx="5413618" cy="1113929"/>
            </a:xfrm>
            <a:prstGeom prst="round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s-PE" sz="2200" b="1" dirty="0">
                  <a:solidFill>
                    <a:srgbClr val="00006C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Previene </a:t>
              </a:r>
              <a:r>
                <a:rPr lang="es-PE" sz="2200" b="1" dirty="0" smtClean="0">
                  <a:solidFill>
                    <a:srgbClr val="00006C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conflictos</a:t>
              </a:r>
              <a:r>
                <a:rPr lang="es-PE" sz="22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, porque </a:t>
              </a:r>
              <a:r>
                <a:rPr lang="es-PE" sz="2200" dirty="0">
                  <a:ea typeface="Calibri" panose="020F0502020204030204" pitchFamily="34" charset="0"/>
                  <a:cs typeface="Times New Roman" panose="02020603050405020304" pitchFamily="18" charset="0"/>
                </a:rPr>
                <a:t>los integrantes de la </a:t>
              </a:r>
              <a:r>
                <a:rPr lang="es-PE" sz="22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institución educativa no </a:t>
              </a:r>
              <a:r>
                <a:rPr lang="es-PE" sz="2200" dirty="0">
                  <a:ea typeface="Calibri" panose="020F0502020204030204" pitchFamily="34" charset="0"/>
                  <a:cs typeface="Times New Roman" panose="02020603050405020304" pitchFamily="18" charset="0"/>
                </a:rPr>
                <a:t>solo </a:t>
              </a:r>
              <a:r>
                <a:rPr lang="es-PE" sz="22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conocerán las </a:t>
              </a:r>
              <a:r>
                <a:rPr lang="es-PE" sz="2200" dirty="0">
                  <a:ea typeface="Calibri" panose="020F0502020204030204" pitchFamily="34" charset="0"/>
                  <a:cs typeface="Times New Roman" panose="02020603050405020304" pitchFamily="18" charset="0"/>
                </a:rPr>
                <a:t>metas de la institución, sino que serán corresponsables en su consecución.</a:t>
              </a:r>
            </a:p>
          </p:txBody>
        </p:sp>
      </p:grpSp>
      <p:sp>
        <p:nvSpPr>
          <p:cNvPr id="14" name="Rectángulo redondeado 13"/>
          <p:cNvSpPr/>
          <p:nvPr/>
        </p:nvSpPr>
        <p:spPr>
          <a:xfrm>
            <a:off x="1261615" y="4948363"/>
            <a:ext cx="5555644" cy="851610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es-PE" sz="2200" b="1" dirty="0" smtClean="0">
                <a:solidFill>
                  <a:srgbClr val="00006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Legitima el accionar del directivo y fortalece su autoridad</a:t>
            </a:r>
            <a:r>
              <a:rPr lang="es-PE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 porque </a:t>
            </a:r>
            <a:r>
              <a:rPr lang="es-PE" sz="2200" dirty="0">
                <a:ea typeface="Calibri" panose="020F0502020204030204" pitchFamily="34" charset="0"/>
                <a:cs typeface="Times New Roman" panose="02020603050405020304" pitchFamily="18" charset="0"/>
              </a:rPr>
              <a:t>ha escuchado a </a:t>
            </a:r>
            <a:r>
              <a:rPr lang="es-PE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todos y </a:t>
            </a:r>
            <a:r>
              <a:rPr lang="es-PE" sz="2200" dirty="0">
                <a:ea typeface="Calibri" panose="020F0502020204030204" pitchFamily="34" charset="0"/>
                <a:cs typeface="Times New Roman" panose="02020603050405020304" pitchFamily="18" charset="0"/>
              </a:rPr>
              <a:t>ha generado vínculos de confianza y </a:t>
            </a:r>
            <a:r>
              <a:rPr lang="es-PE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empatía.</a:t>
            </a:r>
            <a:endParaRPr lang="es-PE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368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1" y="5194"/>
            <a:ext cx="12191999" cy="6861858"/>
            <a:chOff x="1" y="-3859"/>
            <a:chExt cx="12191999" cy="6861858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-3859"/>
              <a:ext cx="12191999" cy="6861858"/>
            </a:xfrm>
            <a:prstGeom prst="rect">
              <a:avLst/>
            </a:prstGeom>
          </p:spPr>
        </p:pic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65061" y="71748"/>
              <a:ext cx="1949621" cy="424692"/>
            </a:xfrm>
            <a:prstGeom prst="rect">
              <a:avLst/>
            </a:prstGeom>
          </p:spPr>
        </p:pic>
        <p:sp>
          <p:nvSpPr>
            <p:cNvPr id="6" name="CuadroTexto 5"/>
            <p:cNvSpPr txBox="1"/>
            <p:nvPr/>
          </p:nvSpPr>
          <p:spPr>
            <a:xfrm>
              <a:off x="230659" y="224590"/>
              <a:ext cx="46853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400" b="1" dirty="0" smtClean="0">
                  <a:solidFill>
                    <a:schemeClr val="bg1">
                      <a:lumMod val="50000"/>
                    </a:schemeClr>
                  </a:solidFill>
                  <a:latin typeface="Stag Book" panose="02000503060000020004" pitchFamily="50" charset="0"/>
                </a:rPr>
                <a:t>Etapa de Inducción  al cargo directivo - 2017</a:t>
              </a:r>
              <a:endParaRPr lang="es-PE" sz="1400" b="1" dirty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endParaRPr>
            </a:p>
          </p:txBody>
        </p:sp>
      </p:grpSp>
      <p:sp>
        <p:nvSpPr>
          <p:cNvPr id="11" name="Título 8"/>
          <p:cNvSpPr txBox="1">
            <a:spLocks/>
          </p:cNvSpPr>
          <p:nvPr/>
        </p:nvSpPr>
        <p:spPr bwMode="auto">
          <a:xfrm>
            <a:off x="1765426" y="1117241"/>
            <a:ext cx="8646059" cy="644689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es-PE" sz="2900" dirty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¿Qué ganamos con la participación? </a:t>
            </a:r>
          </a:p>
        </p:txBody>
      </p:sp>
      <p:sp>
        <p:nvSpPr>
          <p:cNvPr id="17" name="Rectángulo redondeado 16"/>
          <p:cNvSpPr/>
          <p:nvPr/>
        </p:nvSpPr>
        <p:spPr>
          <a:xfrm>
            <a:off x="8337206" y="3223331"/>
            <a:ext cx="2967314" cy="136677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es-PE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Consolida una gestión más eficiente con involucramiento de la comunidad educativa en la toma de </a:t>
            </a:r>
            <a:r>
              <a:rPr lang="es-PE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decisiones.</a:t>
            </a:r>
            <a:endParaRPr lang="es-PE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ángulo redondeado 17"/>
          <p:cNvSpPr/>
          <p:nvPr/>
        </p:nvSpPr>
        <p:spPr>
          <a:xfrm>
            <a:off x="1880798" y="5307903"/>
            <a:ext cx="3533182" cy="116351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es-PE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Ser reconocido como </a:t>
            </a:r>
            <a:r>
              <a:rPr lang="es-PE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profesionales que escuchan y aportan alternativas de solución al trabajar articulada y eficazmente.</a:t>
            </a:r>
            <a:endParaRPr lang="es-PE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ángulo redondeado 18"/>
          <p:cNvSpPr/>
          <p:nvPr/>
        </p:nvSpPr>
        <p:spPr>
          <a:xfrm>
            <a:off x="6119419" y="5344666"/>
            <a:ext cx="3958977" cy="11104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es-PE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Le permite saber que demandar a la IE a través de canales de escucha y apoyar las acciones institucionales a favor de sus hijos</a:t>
            </a:r>
            <a:r>
              <a:rPr lang="es-PE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PE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ángulo redondeado 19"/>
          <p:cNvSpPr/>
          <p:nvPr/>
        </p:nvSpPr>
        <p:spPr>
          <a:xfrm>
            <a:off x="844898" y="3277317"/>
            <a:ext cx="2898344" cy="154593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es-PE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Aprende a ejercer ciudadanía comprometiéndose en acciones de solución de los problemas que se identifican en la IE.</a:t>
            </a:r>
            <a:endParaRPr lang="es-PE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ángulo redondeado 20"/>
          <p:cNvSpPr/>
          <p:nvPr/>
        </p:nvSpPr>
        <p:spPr>
          <a:xfrm>
            <a:off x="4654723" y="3317208"/>
            <a:ext cx="3022616" cy="144762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es-PE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Fortalecer su institucionalidad resolviendo en forma conjunta sus limitaciones para fortalecer los aprendizajes de los estudiantes.</a:t>
            </a:r>
            <a:endParaRPr lang="es-PE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2" name="Grupo 21"/>
          <p:cNvGrpSpPr/>
          <p:nvPr/>
        </p:nvGrpSpPr>
        <p:grpSpPr>
          <a:xfrm>
            <a:off x="8410922" y="2768146"/>
            <a:ext cx="2886415" cy="430887"/>
            <a:chOff x="366055" y="2530027"/>
            <a:chExt cx="2126128" cy="430887"/>
          </a:xfrm>
        </p:grpSpPr>
        <p:sp>
          <p:nvSpPr>
            <p:cNvPr id="23" name="Rectángulo 22"/>
            <p:cNvSpPr/>
            <p:nvPr/>
          </p:nvSpPr>
          <p:spPr>
            <a:xfrm>
              <a:off x="389973" y="2630032"/>
              <a:ext cx="2055529" cy="276130"/>
            </a:xfrm>
            <a:prstGeom prst="rect">
              <a:avLst/>
            </a:prstGeom>
            <a:solidFill>
              <a:srgbClr val="0000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4" name="Rectángulo 23"/>
            <p:cNvSpPr/>
            <p:nvPr/>
          </p:nvSpPr>
          <p:spPr>
            <a:xfrm>
              <a:off x="366055" y="2530027"/>
              <a:ext cx="212612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PE" sz="2200" dirty="0" smtClean="0">
                  <a:solidFill>
                    <a:schemeClr val="bg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¿Qué gana el directivo?</a:t>
              </a:r>
              <a:endParaRPr lang="es-PE" sz="2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Grupo 24"/>
          <p:cNvGrpSpPr/>
          <p:nvPr/>
        </p:nvGrpSpPr>
        <p:grpSpPr>
          <a:xfrm>
            <a:off x="812426" y="2776737"/>
            <a:ext cx="3087168" cy="430887"/>
            <a:chOff x="366054" y="2530027"/>
            <a:chExt cx="2274002" cy="430887"/>
          </a:xfrm>
        </p:grpSpPr>
        <p:sp>
          <p:nvSpPr>
            <p:cNvPr id="26" name="Rectángulo 25"/>
            <p:cNvSpPr/>
            <p:nvPr/>
          </p:nvSpPr>
          <p:spPr>
            <a:xfrm>
              <a:off x="389973" y="2630032"/>
              <a:ext cx="2203401" cy="276130"/>
            </a:xfrm>
            <a:prstGeom prst="rect">
              <a:avLst/>
            </a:prstGeom>
            <a:solidFill>
              <a:srgbClr val="0000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7" name="Rectángulo 26"/>
            <p:cNvSpPr/>
            <p:nvPr/>
          </p:nvSpPr>
          <p:spPr>
            <a:xfrm>
              <a:off x="366054" y="2530027"/>
              <a:ext cx="227400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PE" sz="2200" dirty="0" smtClean="0">
                  <a:solidFill>
                    <a:schemeClr val="bg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¿Qué gana el estudiante?</a:t>
              </a:r>
              <a:endParaRPr lang="es-PE" sz="2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Grupo 27"/>
          <p:cNvGrpSpPr/>
          <p:nvPr/>
        </p:nvGrpSpPr>
        <p:grpSpPr>
          <a:xfrm>
            <a:off x="2095120" y="4923266"/>
            <a:ext cx="3228318" cy="430887"/>
            <a:chOff x="366055" y="2530027"/>
            <a:chExt cx="2377973" cy="430887"/>
          </a:xfrm>
        </p:grpSpPr>
        <p:sp>
          <p:nvSpPr>
            <p:cNvPr id="29" name="Rectángulo 28"/>
            <p:cNvSpPr/>
            <p:nvPr/>
          </p:nvSpPr>
          <p:spPr>
            <a:xfrm>
              <a:off x="389972" y="2630032"/>
              <a:ext cx="2265631" cy="276130"/>
            </a:xfrm>
            <a:prstGeom prst="rect">
              <a:avLst/>
            </a:prstGeom>
            <a:solidFill>
              <a:srgbClr val="0000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30" name="Rectángulo 29"/>
            <p:cNvSpPr/>
            <p:nvPr/>
          </p:nvSpPr>
          <p:spPr>
            <a:xfrm>
              <a:off x="366055" y="2530027"/>
              <a:ext cx="2377973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PE" sz="2200" dirty="0" smtClean="0">
                  <a:solidFill>
                    <a:schemeClr val="bg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¿Qué ganan los docentes?</a:t>
              </a:r>
              <a:endParaRPr lang="es-PE" sz="2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Grupo 30"/>
          <p:cNvGrpSpPr/>
          <p:nvPr/>
        </p:nvGrpSpPr>
        <p:grpSpPr>
          <a:xfrm>
            <a:off x="6114107" y="4923266"/>
            <a:ext cx="4160239" cy="430887"/>
            <a:chOff x="366054" y="2530027"/>
            <a:chExt cx="3064425" cy="430887"/>
          </a:xfrm>
        </p:grpSpPr>
        <p:sp>
          <p:nvSpPr>
            <p:cNvPr id="32" name="Rectángulo 31"/>
            <p:cNvSpPr/>
            <p:nvPr/>
          </p:nvSpPr>
          <p:spPr>
            <a:xfrm>
              <a:off x="389971" y="2630032"/>
              <a:ext cx="2922845" cy="276130"/>
            </a:xfrm>
            <a:prstGeom prst="rect">
              <a:avLst/>
            </a:prstGeom>
            <a:solidFill>
              <a:srgbClr val="0000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33" name="Rectángulo 32"/>
            <p:cNvSpPr/>
            <p:nvPr/>
          </p:nvSpPr>
          <p:spPr>
            <a:xfrm>
              <a:off x="366054" y="2530027"/>
              <a:ext cx="306442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PE" sz="2200" dirty="0" smtClean="0">
                  <a:solidFill>
                    <a:schemeClr val="bg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¿Qué ganan los padres de familia?</a:t>
              </a:r>
              <a:endParaRPr lang="es-PE" sz="2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Grupo 33"/>
          <p:cNvGrpSpPr/>
          <p:nvPr/>
        </p:nvGrpSpPr>
        <p:grpSpPr>
          <a:xfrm>
            <a:off x="4780048" y="2774551"/>
            <a:ext cx="2723497" cy="430887"/>
            <a:chOff x="366054" y="2530027"/>
            <a:chExt cx="2006123" cy="430887"/>
          </a:xfrm>
        </p:grpSpPr>
        <p:sp>
          <p:nvSpPr>
            <p:cNvPr id="35" name="Rectángulo 34"/>
            <p:cNvSpPr/>
            <p:nvPr/>
          </p:nvSpPr>
          <p:spPr>
            <a:xfrm>
              <a:off x="389974" y="2630032"/>
              <a:ext cx="1982203" cy="276130"/>
            </a:xfrm>
            <a:prstGeom prst="rect">
              <a:avLst/>
            </a:prstGeom>
            <a:solidFill>
              <a:srgbClr val="0000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36" name="Rectángulo 35"/>
            <p:cNvSpPr/>
            <p:nvPr/>
          </p:nvSpPr>
          <p:spPr>
            <a:xfrm>
              <a:off x="366054" y="2530027"/>
              <a:ext cx="200612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PE" sz="2200" dirty="0" smtClean="0">
                  <a:solidFill>
                    <a:schemeClr val="bg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¿Qué gana la escuela?</a:t>
              </a:r>
              <a:endParaRPr lang="es-PE" sz="2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Grupo 42"/>
          <p:cNvGrpSpPr/>
          <p:nvPr/>
        </p:nvGrpSpPr>
        <p:grpSpPr>
          <a:xfrm>
            <a:off x="795930" y="1920422"/>
            <a:ext cx="10740201" cy="785410"/>
            <a:chOff x="911931" y="5632804"/>
            <a:chExt cx="10740201" cy="785410"/>
          </a:xfrm>
        </p:grpSpPr>
        <p:sp>
          <p:nvSpPr>
            <p:cNvPr id="39" name="Rectángulo 38"/>
            <p:cNvSpPr/>
            <p:nvPr/>
          </p:nvSpPr>
          <p:spPr>
            <a:xfrm>
              <a:off x="911931" y="5632804"/>
              <a:ext cx="10740201" cy="7854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just">
                <a:defRPr/>
              </a:pPr>
              <a:r>
                <a:rPr lang="es-PE" sz="2200" dirty="0" smtClean="0"/>
                <a:t>La participación requiere un </a:t>
              </a:r>
              <a:r>
                <a:rPr lang="es-PE" sz="2200" b="1" dirty="0" smtClean="0">
                  <a:ln>
                    <a:solidFill>
                      <a:srgbClr val="00006C"/>
                    </a:solidFill>
                  </a:ln>
                  <a:solidFill>
                    <a:srgbClr val="00006C"/>
                  </a:solidFill>
                </a:rPr>
                <a:t>propósito claro</a:t>
              </a:r>
              <a:r>
                <a:rPr lang="es-PE" sz="2200" dirty="0" smtClean="0"/>
                <a:t> tanto para la institución educativa como para las personas involucradas, de los contrario puede incluso afectar negativamente los resultados. </a:t>
              </a:r>
              <a:endParaRPr lang="es-PE" sz="2200" dirty="0"/>
            </a:p>
          </p:txBody>
        </p:sp>
        <p:grpSp>
          <p:nvGrpSpPr>
            <p:cNvPr id="40" name="Grupo 39"/>
            <p:cNvGrpSpPr/>
            <p:nvPr/>
          </p:nvGrpSpPr>
          <p:grpSpPr>
            <a:xfrm>
              <a:off x="4199734" y="6025509"/>
              <a:ext cx="1820820" cy="50616"/>
              <a:chOff x="8054109" y="3912389"/>
              <a:chExt cx="1820820" cy="50616"/>
            </a:xfrm>
          </p:grpSpPr>
          <p:cxnSp>
            <p:nvCxnSpPr>
              <p:cNvPr id="41" name="Conector recto 40"/>
              <p:cNvCxnSpPr/>
              <p:nvPr/>
            </p:nvCxnSpPr>
            <p:spPr>
              <a:xfrm>
                <a:off x="8054109" y="3912389"/>
                <a:ext cx="1820820" cy="0"/>
              </a:xfrm>
              <a:prstGeom prst="line">
                <a:avLst/>
              </a:prstGeom>
              <a:ln w="158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cto 41"/>
              <p:cNvCxnSpPr/>
              <p:nvPr/>
            </p:nvCxnSpPr>
            <p:spPr>
              <a:xfrm>
                <a:off x="8054109" y="3963005"/>
                <a:ext cx="1820820" cy="0"/>
              </a:xfrm>
              <a:prstGeom prst="line">
                <a:avLst/>
              </a:prstGeom>
              <a:ln w="158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875719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" y="-31018"/>
            <a:ext cx="12191999" cy="6861858"/>
            <a:chOff x="1" y="-31018"/>
            <a:chExt cx="12191999" cy="6861858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-31018"/>
              <a:ext cx="12191999" cy="6861858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65061" y="71748"/>
              <a:ext cx="1949621" cy="424692"/>
            </a:xfrm>
            <a:prstGeom prst="rect">
              <a:avLst/>
            </a:prstGeom>
          </p:spPr>
        </p:pic>
        <p:sp>
          <p:nvSpPr>
            <p:cNvPr id="13" name="CuadroTexto 12"/>
            <p:cNvSpPr txBox="1"/>
            <p:nvPr/>
          </p:nvSpPr>
          <p:spPr>
            <a:xfrm>
              <a:off x="230659" y="224590"/>
              <a:ext cx="46853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400" b="1" dirty="0" smtClean="0">
                  <a:solidFill>
                    <a:schemeClr val="bg1">
                      <a:lumMod val="50000"/>
                    </a:schemeClr>
                  </a:solidFill>
                  <a:latin typeface="Stag Book" panose="02000503060000020004" pitchFamily="50" charset="0"/>
                </a:rPr>
                <a:t>Etapa de Inducción  al cargo directivo - 2017</a:t>
              </a:r>
              <a:endParaRPr lang="es-PE" sz="1400" b="1" dirty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endParaRPr>
            </a:p>
          </p:txBody>
        </p:sp>
      </p:grpSp>
      <p:sp>
        <p:nvSpPr>
          <p:cNvPr id="10" name="Título 8"/>
          <p:cNvSpPr txBox="1">
            <a:spLocks/>
          </p:cNvSpPr>
          <p:nvPr/>
        </p:nvSpPr>
        <p:spPr bwMode="auto">
          <a:xfrm>
            <a:off x="1569268" y="2882201"/>
            <a:ext cx="9270750" cy="1126225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normAutofit fontScale="975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defRPr/>
            </a:pPr>
            <a:r>
              <a:rPr lang="es-PE" sz="3200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PLAN ANUAL DE TRABAJO</a:t>
            </a:r>
            <a:endParaRPr lang="es-PE" sz="32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5128" name="AutoShape 9" descr="Resultado de imagen para construccion participativ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PE" altLang="es-PE" sz="1800"/>
          </a:p>
        </p:txBody>
      </p:sp>
    </p:spTree>
    <p:extLst>
      <p:ext uri="{BB962C8B-B14F-4D97-AF65-F5344CB8AC3E}">
        <p14:creationId xmlns:p14="http://schemas.microsoft.com/office/powerpoint/2010/main" val="389660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8"/>
          <p:cNvSpPr txBox="1">
            <a:spLocks/>
          </p:cNvSpPr>
          <p:nvPr/>
        </p:nvSpPr>
        <p:spPr bwMode="auto">
          <a:xfrm>
            <a:off x="1240322" y="1117241"/>
            <a:ext cx="9922598" cy="644689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lnSpc>
                <a:spcPct val="170000"/>
              </a:lnSpc>
              <a:defRPr/>
            </a:pPr>
            <a:r>
              <a:rPr lang="es-PE" sz="2900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Sentido del Plan Anual de Trabajo (PAT)</a:t>
            </a:r>
            <a:endParaRPr lang="es-PE" sz="29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grpSp>
        <p:nvGrpSpPr>
          <p:cNvPr id="13" name="Grupo 12"/>
          <p:cNvGrpSpPr/>
          <p:nvPr/>
        </p:nvGrpSpPr>
        <p:grpSpPr>
          <a:xfrm rot="13134347" flipH="1">
            <a:off x="6037869" y="4895891"/>
            <a:ext cx="1582252" cy="980701"/>
            <a:chOff x="2598130" y="2217325"/>
            <a:chExt cx="1582252" cy="980701"/>
          </a:xfrm>
        </p:grpSpPr>
        <p:grpSp>
          <p:nvGrpSpPr>
            <p:cNvPr id="14" name="Grupo 13"/>
            <p:cNvGrpSpPr/>
            <p:nvPr/>
          </p:nvGrpSpPr>
          <p:grpSpPr>
            <a:xfrm>
              <a:off x="2598130" y="2368460"/>
              <a:ext cx="1582252" cy="829566"/>
              <a:chOff x="10720522" y="1432584"/>
              <a:chExt cx="750049" cy="317777"/>
            </a:xfrm>
          </p:grpSpPr>
          <p:sp>
            <p:nvSpPr>
              <p:cNvPr id="16" name="Arco 15"/>
              <p:cNvSpPr/>
              <p:nvPr/>
            </p:nvSpPr>
            <p:spPr>
              <a:xfrm rot="21200822">
                <a:off x="10720522" y="1432584"/>
                <a:ext cx="647279" cy="317777"/>
              </a:xfrm>
              <a:prstGeom prst="arc">
                <a:avLst/>
              </a:prstGeom>
              <a:ln w="53975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17" name="Triángulo isósceles 16"/>
              <p:cNvSpPr/>
              <p:nvPr/>
            </p:nvSpPr>
            <p:spPr>
              <a:xfrm rot="8817351">
                <a:off x="11331626" y="1526852"/>
                <a:ext cx="138945" cy="119780"/>
              </a:xfrm>
              <a:prstGeom prst="triangle">
                <a:avLst/>
              </a:prstGeom>
              <a:solidFill>
                <a:srgbClr val="00006C"/>
              </a:solidFill>
              <a:ln>
                <a:solidFill>
                  <a:srgbClr val="0000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</p:grpSp>
        <p:sp>
          <p:nvSpPr>
            <p:cNvPr id="15" name="Rectángulo 14"/>
            <p:cNvSpPr/>
            <p:nvPr/>
          </p:nvSpPr>
          <p:spPr>
            <a:xfrm rot="13134347">
              <a:off x="3129689" y="2217325"/>
              <a:ext cx="7769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z="2400" b="1" i="1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Para</a:t>
              </a:r>
              <a:endParaRPr lang="es-PE" sz="24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upo 28"/>
          <p:cNvGrpSpPr/>
          <p:nvPr/>
        </p:nvGrpSpPr>
        <p:grpSpPr>
          <a:xfrm>
            <a:off x="7635624" y="5437575"/>
            <a:ext cx="4238884" cy="820868"/>
            <a:chOff x="7618532" y="5625584"/>
            <a:chExt cx="4238884" cy="820868"/>
          </a:xfrm>
        </p:grpSpPr>
        <p:sp>
          <p:nvSpPr>
            <p:cNvPr id="19" name="Rectángulo redondeado 18"/>
            <p:cNvSpPr/>
            <p:nvPr/>
          </p:nvSpPr>
          <p:spPr>
            <a:xfrm rot="10800000">
              <a:off x="8551502" y="5625584"/>
              <a:ext cx="1354091" cy="227243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4" name="Rectángulo redondeado 23"/>
            <p:cNvSpPr/>
            <p:nvPr/>
          </p:nvSpPr>
          <p:spPr>
            <a:xfrm rot="10800000">
              <a:off x="10208965" y="5625584"/>
              <a:ext cx="885673" cy="227244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5" name="Rectángulo redondeado 24"/>
            <p:cNvSpPr/>
            <p:nvPr/>
          </p:nvSpPr>
          <p:spPr>
            <a:xfrm rot="10800000">
              <a:off x="7618532" y="5904492"/>
              <a:ext cx="990235" cy="232243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6" name="Rectángulo redondeado 25"/>
            <p:cNvSpPr/>
            <p:nvPr/>
          </p:nvSpPr>
          <p:spPr>
            <a:xfrm rot="10800000">
              <a:off x="8777568" y="5924253"/>
              <a:ext cx="1741026" cy="225733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7" name="Rectángulo redondeado 26"/>
            <p:cNvSpPr/>
            <p:nvPr/>
          </p:nvSpPr>
          <p:spPr>
            <a:xfrm rot="10800000">
              <a:off x="11153004" y="5903735"/>
              <a:ext cx="704412" cy="233000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8" name="Rectángulo redondeado 27"/>
            <p:cNvSpPr/>
            <p:nvPr/>
          </p:nvSpPr>
          <p:spPr>
            <a:xfrm rot="10800000">
              <a:off x="9402147" y="6181886"/>
              <a:ext cx="1969487" cy="264566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2" name="Rectángulo 1"/>
          <p:cNvSpPr/>
          <p:nvPr/>
        </p:nvSpPr>
        <p:spPr>
          <a:xfrm>
            <a:off x="7542896" y="5316698"/>
            <a:ext cx="44556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altLang="es-PE" sz="2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Obtener </a:t>
            </a:r>
            <a:r>
              <a:rPr lang="es-PE" altLang="es-PE" sz="2000" b="1" dirty="0" smtClean="0">
                <a:solidFill>
                  <a:srgbClr val="00006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datos reales </a:t>
            </a:r>
            <a:r>
              <a:rPr lang="es-PE" altLang="es-PE" sz="2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s-PE" altLang="es-PE" sz="2000" b="1" dirty="0" smtClean="0">
                <a:solidFill>
                  <a:srgbClr val="00006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precisos</a:t>
            </a:r>
            <a:r>
              <a:rPr lang="es-PE" altLang="es-PE" sz="2000" dirty="0" smtClean="0">
                <a:solidFill>
                  <a:srgbClr val="00006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PE" altLang="es-PE" sz="2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 las </a:t>
            </a:r>
            <a:r>
              <a:rPr lang="es-PE" altLang="es-PE" sz="2000" b="1" dirty="0" smtClean="0">
                <a:solidFill>
                  <a:srgbClr val="00006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fortalezas</a:t>
            </a:r>
            <a:r>
              <a:rPr lang="es-PE" altLang="es-PE" sz="2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PE" altLang="es-PE" sz="2000" b="1" dirty="0" smtClean="0">
                <a:solidFill>
                  <a:srgbClr val="00006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aspectos críticos </a:t>
            </a:r>
            <a:r>
              <a:rPr lang="es-PE" altLang="es-PE" sz="2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 sus </a:t>
            </a:r>
            <a:r>
              <a:rPr lang="es-PE" altLang="es-PE" sz="2000" b="1" dirty="0" smtClean="0">
                <a:solidFill>
                  <a:srgbClr val="00006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causas</a:t>
            </a:r>
            <a:r>
              <a:rPr lang="es-PE" altLang="es-PE" sz="2000" dirty="0" smtClean="0">
                <a:solidFill>
                  <a:srgbClr val="00006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PE" altLang="es-PE" sz="2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para construir un </a:t>
            </a:r>
            <a:r>
              <a:rPr lang="es-PE" altLang="es-PE" sz="2000" b="1" dirty="0" smtClean="0">
                <a:solidFill>
                  <a:srgbClr val="00006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diagnóstico sólido</a:t>
            </a:r>
            <a:r>
              <a:rPr lang="es-PE" altLang="es-PE" sz="2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PE" altLang="es-PE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3" name="Grupo 32"/>
          <p:cNvGrpSpPr/>
          <p:nvPr/>
        </p:nvGrpSpPr>
        <p:grpSpPr>
          <a:xfrm>
            <a:off x="1327553" y="2526841"/>
            <a:ext cx="5236212" cy="875222"/>
            <a:chOff x="1327553" y="2526841"/>
            <a:chExt cx="5236212" cy="875222"/>
          </a:xfrm>
        </p:grpSpPr>
        <p:sp>
          <p:nvSpPr>
            <p:cNvPr id="20" name="Rectángulo redondeado 19"/>
            <p:cNvSpPr/>
            <p:nvPr/>
          </p:nvSpPr>
          <p:spPr>
            <a:xfrm rot="10800000">
              <a:off x="5251552" y="2526841"/>
              <a:ext cx="1312213" cy="249823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30" name="Rectángulo redondeado 29"/>
            <p:cNvSpPr/>
            <p:nvPr/>
          </p:nvSpPr>
          <p:spPr>
            <a:xfrm rot="10800000">
              <a:off x="1327554" y="2844065"/>
              <a:ext cx="3525103" cy="249823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31" name="Rectángulo redondeado 30"/>
            <p:cNvSpPr/>
            <p:nvPr/>
          </p:nvSpPr>
          <p:spPr>
            <a:xfrm rot="10800000">
              <a:off x="1327553" y="3152240"/>
              <a:ext cx="3525104" cy="249823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32" name="Rectángulo redondeado 31"/>
            <p:cNvSpPr/>
            <p:nvPr/>
          </p:nvSpPr>
          <p:spPr>
            <a:xfrm rot="10800000">
              <a:off x="4935513" y="2841007"/>
              <a:ext cx="912567" cy="249823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9" name="Rectángulo 8"/>
          <p:cNvSpPr/>
          <p:nvPr/>
        </p:nvSpPr>
        <p:spPr>
          <a:xfrm>
            <a:off x="1285057" y="2057249"/>
            <a:ext cx="5287255" cy="24786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s-PE" sz="2000" dirty="0"/>
              <a:t>El Plan Anual de Trabajo es un documento de gestión dinámico, cuyo propósito es </a:t>
            </a:r>
            <a:r>
              <a:rPr lang="es-PE" sz="2000" b="1" dirty="0">
                <a:solidFill>
                  <a:srgbClr val="00006C"/>
                </a:solidFill>
              </a:rPr>
              <a:t>ordenar las tareas en la Institución Educativa</a:t>
            </a:r>
            <a:r>
              <a:rPr lang="es-PE" sz="2000" b="1" dirty="0"/>
              <a:t>  </a:t>
            </a:r>
            <a:r>
              <a:rPr lang="es-PE" sz="2000" b="1" dirty="0">
                <a:solidFill>
                  <a:srgbClr val="00006C"/>
                </a:solidFill>
              </a:rPr>
              <a:t>a través </a:t>
            </a:r>
            <a:r>
              <a:rPr lang="es-PE" sz="2000" dirty="0">
                <a:solidFill>
                  <a:schemeClr val="tx1"/>
                </a:solidFill>
              </a:rPr>
              <a:t>de </a:t>
            </a:r>
            <a:r>
              <a:rPr lang="es-PE" sz="2000" dirty="0"/>
              <a:t>los </a:t>
            </a:r>
            <a:r>
              <a:rPr lang="es-PE" sz="2000" b="1" dirty="0">
                <a:solidFill>
                  <a:srgbClr val="00006C"/>
                </a:solidFill>
              </a:rPr>
              <a:t>Compromisos de Gestión Escolar</a:t>
            </a:r>
            <a:r>
              <a:rPr lang="es-PE" sz="2000" dirty="0" smtClean="0"/>
              <a:t>.</a:t>
            </a:r>
          </a:p>
          <a:p>
            <a:pPr algn="just">
              <a:defRPr/>
            </a:pPr>
            <a:endParaRPr lang="es-PE" sz="2000" dirty="0" smtClean="0"/>
          </a:p>
          <a:p>
            <a:pPr algn="just">
              <a:defRPr/>
            </a:pPr>
            <a:r>
              <a:rPr lang="es-PE" sz="1600" i="1" dirty="0" smtClean="0"/>
              <a:t>Entendiéndose que la escuela tiene como propósito final que los estudiantes logren los aprendizajes previstos bajo condiciones básicas de calidad</a:t>
            </a:r>
            <a:r>
              <a:rPr lang="es-PE" sz="1600" dirty="0" smtClean="0"/>
              <a:t>.</a:t>
            </a:r>
            <a:r>
              <a:rPr lang="es-PE" sz="1600" dirty="0"/>
              <a:t> </a:t>
            </a:r>
          </a:p>
        </p:txBody>
      </p:sp>
      <p:grpSp>
        <p:nvGrpSpPr>
          <p:cNvPr id="50" name="Grupo 49"/>
          <p:cNvGrpSpPr/>
          <p:nvPr/>
        </p:nvGrpSpPr>
        <p:grpSpPr>
          <a:xfrm>
            <a:off x="7675924" y="3585499"/>
            <a:ext cx="1121897" cy="797610"/>
            <a:chOff x="8426864" y="3011459"/>
            <a:chExt cx="949167" cy="674808"/>
          </a:xfrm>
        </p:grpSpPr>
        <p:grpSp>
          <p:nvGrpSpPr>
            <p:cNvPr id="35" name="Grupo 34"/>
            <p:cNvGrpSpPr/>
            <p:nvPr/>
          </p:nvGrpSpPr>
          <p:grpSpPr>
            <a:xfrm>
              <a:off x="8461592" y="3037113"/>
              <a:ext cx="878844" cy="613672"/>
              <a:chOff x="4612086" y="3760928"/>
              <a:chExt cx="878844" cy="613672"/>
            </a:xfrm>
          </p:grpSpPr>
          <p:grpSp>
            <p:nvGrpSpPr>
              <p:cNvPr id="36" name="Grupo 35"/>
              <p:cNvGrpSpPr/>
              <p:nvPr/>
            </p:nvGrpSpPr>
            <p:grpSpPr>
              <a:xfrm>
                <a:off x="4612086" y="3760928"/>
                <a:ext cx="878844" cy="613672"/>
                <a:chOff x="7010911" y="3366348"/>
                <a:chExt cx="3506734" cy="2110606"/>
              </a:xfrm>
            </p:grpSpPr>
            <p:sp>
              <p:nvSpPr>
                <p:cNvPr id="43" name="Forma libre 42"/>
                <p:cNvSpPr/>
                <p:nvPr/>
              </p:nvSpPr>
              <p:spPr>
                <a:xfrm>
                  <a:off x="7146705" y="3476640"/>
                  <a:ext cx="3370940" cy="2000314"/>
                </a:xfrm>
                <a:custGeom>
                  <a:avLst/>
                  <a:gdLst>
                    <a:gd name="connsiteX0" fmla="*/ 0 w 1286540"/>
                    <a:gd name="connsiteY0" fmla="*/ 978196 h 978196"/>
                    <a:gd name="connsiteX1" fmla="*/ 372140 w 1286540"/>
                    <a:gd name="connsiteY1" fmla="*/ 520996 h 978196"/>
                    <a:gd name="connsiteX2" fmla="*/ 829340 w 1286540"/>
                    <a:gd name="connsiteY2" fmla="*/ 435935 h 978196"/>
                    <a:gd name="connsiteX3" fmla="*/ 1286540 w 1286540"/>
                    <a:gd name="connsiteY3" fmla="*/ 0 h 9781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86540" h="978196">
                      <a:moveTo>
                        <a:pt x="0" y="978196"/>
                      </a:moveTo>
                      <a:lnTo>
                        <a:pt x="372140" y="520996"/>
                      </a:lnTo>
                      <a:lnTo>
                        <a:pt x="829340" y="435935"/>
                      </a:lnTo>
                      <a:lnTo>
                        <a:pt x="1286540" y="0"/>
                      </a:lnTo>
                    </a:path>
                  </a:pathLst>
                </a:custGeom>
                <a:noFill/>
                <a:ln w="28575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44" name="Forma libre 43"/>
                <p:cNvSpPr/>
                <p:nvPr/>
              </p:nvSpPr>
              <p:spPr>
                <a:xfrm>
                  <a:off x="7018384" y="3366348"/>
                  <a:ext cx="3370943" cy="2000314"/>
                </a:xfrm>
                <a:custGeom>
                  <a:avLst/>
                  <a:gdLst>
                    <a:gd name="connsiteX0" fmla="*/ 0 w 1286540"/>
                    <a:gd name="connsiteY0" fmla="*/ 978196 h 978196"/>
                    <a:gd name="connsiteX1" fmla="*/ 372140 w 1286540"/>
                    <a:gd name="connsiteY1" fmla="*/ 520996 h 978196"/>
                    <a:gd name="connsiteX2" fmla="*/ 829340 w 1286540"/>
                    <a:gd name="connsiteY2" fmla="*/ 435935 h 978196"/>
                    <a:gd name="connsiteX3" fmla="*/ 1286540 w 1286540"/>
                    <a:gd name="connsiteY3" fmla="*/ 0 h 9781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86540" h="978196">
                      <a:moveTo>
                        <a:pt x="0" y="978196"/>
                      </a:moveTo>
                      <a:lnTo>
                        <a:pt x="372140" y="520996"/>
                      </a:lnTo>
                      <a:lnTo>
                        <a:pt x="829340" y="435935"/>
                      </a:lnTo>
                      <a:lnTo>
                        <a:pt x="1286540" y="0"/>
                      </a:lnTo>
                    </a:path>
                  </a:pathLst>
                </a:custGeom>
                <a:noFill/>
                <a:ln w="28575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cxnSp>
              <p:nvCxnSpPr>
                <p:cNvPr id="46" name="Conector recto 45"/>
                <p:cNvCxnSpPr/>
                <p:nvPr/>
              </p:nvCxnSpPr>
              <p:spPr>
                <a:xfrm>
                  <a:off x="7010911" y="5352669"/>
                  <a:ext cx="156991" cy="118444"/>
                </a:xfrm>
                <a:prstGeom prst="line">
                  <a:avLst/>
                </a:prstGeom>
                <a:ln w="28575">
                  <a:solidFill>
                    <a:srgbClr val="00006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0" name="Elipse 39"/>
              <p:cNvSpPr/>
              <p:nvPr/>
            </p:nvSpPr>
            <p:spPr>
              <a:xfrm>
                <a:off x="4824737" y="4039137"/>
                <a:ext cx="108799" cy="108799"/>
              </a:xfrm>
              <a:prstGeom prst="ellipse">
                <a:avLst/>
              </a:prstGeom>
              <a:solidFill>
                <a:srgbClr val="00006C"/>
              </a:solidFill>
              <a:ln w="25400">
                <a:solidFill>
                  <a:srgbClr val="0000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</p:grpSp>
        <p:sp>
          <p:nvSpPr>
            <p:cNvPr id="47" name="Elipse 46"/>
            <p:cNvSpPr/>
            <p:nvPr/>
          </p:nvSpPr>
          <p:spPr>
            <a:xfrm>
              <a:off x="8972350" y="3245876"/>
              <a:ext cx="108799" cy="108799"/>
            </a:xfrm>
            <a:prstGeom prst="ellipse">
              <a:avLst/>
            </a:prstGeom>
            <a:solidFill>
              <a:srgbClr val="00006C"/>
            </a:solidFill>
            <a:ln w="2540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48" name="Elipse 47"/>
            <p:cNvSpPr/>
            <p:nvPr/>
          </p:nvSpPr>
          <p:spPr>
            <a:xfrm>
              <a:off x="9267232" y="3011459"/>
              <a:ext cx="108799" cy="108799"/>
            </a:xfrm>
            <a:prstGeom prst="ellipse">
              <a:avLst/>
            </a:prstGeom>
            <a:solidFill>
              <a:srgbClr val="00006C"/>
            </a:solidFill>
            <a:ln w="2540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49" name="Elipse 48"/>
            <p:cNvSpPr/>
            <p:nvPr/>
          </p:nvSpPr>
          <p:spPr>
            <a:xfrm>
              <a:off x="8426864" y="3577468"/>
              <a:ext cx="108799" cy="108799"/>
            </a:xfrm>
            <a:prstGeom prst="ellipse">
              <a:avLst/>
            </a:prstGeom>
            <a:solidFill>
              <a:srgbClr val="00006C"/>
            </a:solidFill>
            <a:ln w="2540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55" name="Grupo 54"/>
          <p:cNvGrpSpPr/>
          <p:nvPr/>
        </p:nvGrpSpPr>
        <p:grpSpPr>
          <a:xfrm>
            <a:off x="7223309" y="3463135"/>
            <a:ext cx="1973745" cy="1700387"/>
            <a:chOff x="-2354457" y="4663443"/>
            <a:chExt cx="438644" cy="377893"/>
          </a:xfrm>
          <a:solidFill>
            <a:srgbClr val="00006C"/>
          </a:solidFill>
        </p:grpSpPr>
        <p:sp>
          <p:nvSpPr>
            <p:cNvPr id="52" name="65 Trapecio"/>
            <p:cNvSpPr/>
            <p:nvPr/>
          </p:nvSpPr>
          <p:spPr>
            <a:xfrm>
              <a:off x="-2354457" y="4663443"/>
              <a:ext cx="438644" cy="246380"/>
            </a:xfrm>
            <a:prstGeom prst="trapezoid">
              <a:avLst>
                <a:gd name="adj" fmla="val 8444"/>
              </a:avLst>
            </a:prstGeom>
            <a:noFill/>
            <a:ln w="5715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53" name="67 Conector recto"/>
            <p:cNvCxnSpPr/>
            <p:nvPr/>
          </p:nvCxnSpPr>
          <p:spPr>
            <a:xfrm flipH="1">
              <a:off x="-2260604" y="4909823"/>
              <a:ext cx="116504" cy="131513"/>
            </a:xfrm>
            <a:prstGeom prst="line">
              <a:avLst/>
            </a:prstGeom>
            <a:grpFill/>
            <a:ln w="38100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88 Conector recto"/>
            <p:cNvCxnSpPr/>
            <p:nvPr/>
          </p:nvCxnSpPr>
          <p:spPr>
            <a:xfrm>
              <a:off x="-2144100" y="4909822"/>
              <a:ext cx="140612" cy="122368"/>
            </a:xfrm>
            <a:prstGeom prst="line">
              <a:avLst/>
            </a:prstGeom>
            <a:grpFill/>
            <a:ln w="38100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upo 57"/>
          <p:cNvGrpSpPr/>
          <p:nvPr/>
        </p:nvGrpSpPr>
        <p:grpSpPr>
          <a:xfrm>
            <a:off x="8195935" y="2296508"/>
            <a:ext cx="487294" cy="604705"/>
            <a:chOff x="6845199" y="4797152"/>
            <a:chExt cx="1008112" cy="1251011"/>
          </a:xfrm>
        </p:grpSpPr>
        <p:sp>
          <p:nvSpPr>
            <p:cNvPr id="59" name="Esquina doblada 58"/>
            <p:cNvSpPr/>
            <p:nvPr/>
          </p:nvSpPr>
          <p:spPr>
            <a:xfrm>
              <a:off x="6845199" y="4797152"/>
              <a:ext cx="1008112" cy="1251011"/>
            </a:xfrm>
            <a:prstGeom prst="foldedCorner">
              <a:avLst/>
            </a:prstGeom>
            <a:noFill/>
            <a:ln w="1905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cxnSp>
          <p:nvCxnSpPr>
            <p:cNvPr id="60" name="Conector recto 59"/>
            <p:cNvCxnSpPr/>
            <p:nvPr/>
          </p:nvCxnSpPr>
          <p:spPr>
            <a:xfrm>
              <a:off x="6955698" y="5014927"/>
              <a:ext cx="787113" cy="0"/>
            </a:xfrm>
            <a:prstGeom prst="line">
              <a:avLst/>
            </a:prstGeom>
            <a:ln w="19050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cto 60"/>
            <p:cNvCxnSpPr/>
            <p:nvPr/>
          </p:nvCxnSpPr>
          <p:spPr>
            <a:xfrm>
              <a:off x="6948264" y="5167327"/>
              <a:ext cx="787113" cy="0"/>
            </a:xfrm>
            <a:prstGeom prst="line">
              <a:avLst/>
            </a:prstGeom>
            <a:ln w="19050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recto 61"/>
            <p:cNvCxnSpPr/>
            <p:nvPr/>
          </p:nvCxnSpPr>
          <p:spPr>
            <a:xfrm>
              <a:off x="6948264" y="5301208"/>
              <a:ext cx="787113" cy="0"/>
            </a:xfrm>
            <a:prstGeom prst="line">
              <a:avLst/>
            </a:prstGeom>
            <a:ln w="19050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cto 62"/>
            <p:cNvCxnSpPr/>
            <p:nvPr/>
          </p:nvCxnSpPr>
          <p:spPr>
            <a:xfrm>
              <a:off x="6948264" y="5453608"/>
              <a:ext cx="787113" cy="0"/>
            </a:xfrm>
            <a:prstGeom prst="line">
              <a:avLst/>
            </a:prstGeom>
            <a:ln w="19050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cto 63"/>
            <p:cNvCxnSpPr/>
            <p:nvPr/>
          </p:nvCxnSpPr>
          <p:spPr>
            <a:xfrm>
              <a:off x="6948264" y="5589240"/>
              <a:ext cx="787113" cy="0"/>
            </a:xfrm>
            <a:prstGeom prst="line">
              <a:avLst/>
            </a:prstGeom>
            <a:ln w="19050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ector recto 64"/>
            <p:cNvCxnSpPr/>
            <p:nvPr/>
          </p:nvCxnSpPr>
          <p:spPr>
            <a:xfrm>
              <a:off x="6948264" y="5741640"/>
              <a:ext cx="787113" cy="0"/>
            </a:xfrm>
            <a:prstGeom prst="line">
              <a:avLst/>
            </a:prstGeom>
            <a:ln w="19050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recto 65"/>
            <p:cNvCxnSpPr/>
            <p:nvPr/>
          </p:nvCxnSpPr>
          <p:spPr>
            <a:xfrm>
              <a:off x="6955698" y="5878616"/>
              <a:ext cx="446390" cy="0"/>
            </a:xfrm>
            <a:prstGeom prst="line">
              <a:avLst/>
            </a:prstGeom>
            <a:ln w="19050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7" name="Grupo 166"/>
          <p:cNvGrpSpPr/>
          <p:nvPr/>
        </p:nvGrpSpPr>
        <p:grpSpPr>
          <a:xfrm>
            <a:off x="1338055" y="4571755"/>
            <a:ext cx="5040963" cy="1187263"/>
            <a:chOff x="1338055" y="4571755"/>
            <a:chExt cx="5040963" cy="1187263"/>
          </a:xfrm>
        </p:grpSpPr>
        <p:grpSp>
          <p:nvGrpSpPr>
            <p:cNvPr id="161" name="Grupo 160"/>
            <p:cNvGrpSpPr/>
            <p:nvPr/>
          </p:nvGrpSpPr>
          <p:grpSpPr>
            <a:xfrm>
              <a:off x="1341282" y="4571755"/>
              <a:ext cx="5037736" cy="562845"/>
              <a:chOff x="1321826" y="5159783"/>
              <a:chExt cx="5037736" cy="562845"/>
            </a:xfrm>
          </p:grpSpPr>
          <p:sp>
            <p:nvSpPr>
              <p:cNvPr id="162" name="Rectángulo redondeado 161"/>
              <p:cNvSpPr/>
              <p:nvPr/>
            </p:nvSpPr>
            <p:spPr>
              <a:xfrm rot="10800000">
                <a:off x="5016728" y="5159783"/>
                <a:ext cx="1341662" cy="259482"/>
              </a:xfrm>
              <a:prstGeom prst="roundRect">
                <a:avLst/>
              </a:prstGeom>
              <a:solidFill>
                <a:srgbClr val="BDD3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163" name="Rectángulo redondeado 162"/>
              <p:cNvSpPr/>
              <p:nvPr/>
            </p:nvSpPr>
            <p:spPr>
              <a:xfrm rot="10800000">
                <a:off x="1321826" y="5489628"/>
                <a:ext cx="5037736" cy="233000"/>
              </a:xfrm>
              <a:prstGeom prst="roundRect">
                <a:avLst/>
              </a:prstGeom>
              <a:solidFill>
                <a:srgbClr val="BDD3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</p:grpSp>
        <p:sp>
          <p:nvSpPr>
            <p:cNvPr id="165" name="Rectángulo redondeado 164"/>
            <p:cNvSpPr/>
            <p:nvPr/>
          </p:nvSpPr>
          <p:spPr>
            <a:xfrm rot="10800000">
              <a:off x="1338056" y="5190907"/>
              <a:ext cx="5037736" cy="233000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66" name="Rectángulo redondeado 165"/>
            <p:cNvSpPr/>
            <p:nvPr/>
          </p:nvSpPr>
          <p:spPr>
            <a:xfrm rot="10800000">
              <a:off x="1338055" y="5499536"/>
              <a:ext cx="947945" cy="259482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76" name="Grupo 75"/>
          <p:cNvGrpSpPr/>
          <p:nvPr/>
        </p:nvGrpSpPr>
        <p:grpSpPr>
          <a:xfrm rot="20989390">
            <a:off x="8530514" y="2459540"/>
            <a:ext cx="487294" cy="604705"/>
            <a:chOff x="6845199" y="4797152"/>
            <a:chExt cx="1008112" cy="1251011"/>
          </a:xfrm>
        </p:grpSpPr>
        <p:sp>
          <p:nvSpPr>
            <p:cNvPr id="77" name="Esquina doblada 76"/>
            <p:cNvSpPr/>
            <p:nvPr/>
          </p:nvSpPr>
          <p:spPr>
            <a:xfrm>
              <a:off x="6845199" y="4797152"/>
              <a:ext cx="1008112" cy="1251011"/>
            </a:xfrm>
            <a:prstGeom prst="foldedCorner">
              <a:avLst/>
            </a:prstGeom>
            <a:solidFill>
              <a:schemeClr val="bg1"/>
            </a:solidFill>
            <a:ln w="1905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cxnSp>
          <p:nvCxnSpPr>
            <p:cNvPr id="78" name="Conector recto 77"/>
            <p:cNvCxnSpPr/>
            <p:nvPr/>
          </p:nvCxnSpPr>
          <p:spPr>
            <a:xfrm>
              <a:off x="6955698" y="5014927"/>
              <a:ext cx="787113" cy="0"/>
            </a:xfrm>
            <a:prstGeom prst="line">
              <a:avLst/>
            </a:prstGeom>
            <a:ln w="19050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ector recto 78"/>
            <p:cNvCxnSpPr/>
            <p:nvPr/>
          </p:nvCxnSpPr>
          <p:spPr>
            <a:xfrm>
              <a:off x="6948264" y="5167327"/>
              <a:ext cx="787113" cy="0"/>
            </a:xfrm>
            <a:prstGeom prst="line">
              <a:avLst/>
            </a:prstGeom>
            <a:ln w="19050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ector recto 79"/>
            <p:cNvCxnSpPr/>
            <p:nvPr/>
          </p:nvCxnSpPr>
          <p:spPr>
            <a:xfrm>
              <a:off x="6948264" y="5301208"/>
              <a:ext cx="787113" cy="0"/>
            </a:xfrm>
            <a:prstGeom prst="line">
              <a:avLst/>
            </a:prstGeom>
            <a:ln w="19050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ector recto 80"/>
            <p:cNvCxnSpPr/>
            <p:nvPr/>
          </p:nvCxnSpPr>
          <p:spPr>
            <a:xfrm>
              <a:off x="6948264" y="5453608"/>
              <a:ext cx="787113" cy="0"/>
            </a:xfrm>
            <a:prstGeom prst="line">
              <a:avLst/>
            </a:prstGeom>
            <a:ln w="19050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ector recto 81"/>
            <p:cNvCxnSpPr/>
            <p:nvPr/>
          </p:nvCxnSpPr>
          <p:spPr>
            <a:xfrm>
              <a:off x="6948264" y="5589240"/>
              <a:ext cx="787113" cy="0"/>
            </a:xfrm>
            <a:prstGeom prst="line">
              <a:avLst/>
            </a:prstGeom>
            <a:ln w="19050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ector recto 82"/>
            <p:cNvCxnSpPr/>
            <p:nvPr/>
          </p:nvCxnSpPr>
          <p:spPr>
            <a:xfrm>
              <a:off x="6948264" y="5741640"/>
              <a:ext cx="787113" cy="0"/>
            </a:xfrm>
            <a:prstGeom prst="line">
              <a:avLst/>
            </a:prstGeom>
            <a:ln w="19050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cto 83"/>
            <p:cNvCxnSpPr/>
            <p:nvPr/>
          </p:nvCxnSpPr>
          <p:spPr>
            <a:xfrm>
              <a:off x="6955698" y="5878616"/>
              <a:ext cx="446390" cy="0"/>
            </a:xfrm>
            <a:prstGeom prst="line">
              <a:avLst/>
            </a:prstGeom>
            <a:ln w="19050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upo 86"/>
          <p:cNvGrpSpPr/>
          <p:nvPr/>
        </p:nvGrpSpPr>
        <p:grpSpPr>
          <a:xfrm rot="19673493">
            <a:off x="8524542" y="2409595"/>
            <a:ext cx="1149317" cy="1365455"/>
            <a:chOff x="6529719" y="4729029"/>
            <a:chExt cx="1149317" cy="1365455"/>
          </a:xfrm>
        </p:grpSpPr>
        <p:sp>
          <p:nvSpPr>
            <p:cNvPr id="85" name="Arco 84"/>
            <p:cNvSpPr/>
            <p:nvPr/>
          </p:nvSpPr>
          <p:spPr>
            <a:xfrm rot="13533525" flipH="1">
              <a:off x="6261774" y="4996974"/>
              <a:ext cx="1365455" cy="829566"/>
            </a:xfrm>
            <a:prstGeom prst="arc">
              <a:avLst>
                <a:gd name="adj1" fmla="val 18884952"/>
                <a:gd name="adj2" fmla="val 0"/>
              </a:avLst>
            </a:prstGeom>
            <a:ln w="53975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86" name="Triángulo isósceles 85"/>
            <p:cNvSpPr/>
            <p:nvPr/>
          </p:nvSpPr>
          <p:spPr>
            <a:xfrm rot="4316996" flipH="1">
              <a:off x="7376137" y="5737919"/>
              <a:ext cx="293109" cy="312689"/>
            </a:xfrm>
            <a:prstGeom prst="triangle">
              <a:avLst/>
            </a:prstGeom>
            <a:solidFill>
              <a:srgbClr val="00006C"/>
            </a:solidFill>
            <a:ln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88" name="Group 50"/>
          <p:cNvGrpSpPr/>
          <p:nvPr/>
        </p:nvGrpSpPr>
        <p:grpSpPr>
          <a:xfrm rot="869861">
            <a:off x="10480008" y="2806700"/>
            <a:ext cx="530564" cy="801431"/>
            <a:chOff x="-2257503" y="4522561"/>
            <a:chExt cx="343403" cy="518719"/>
          </a:xfrm>
        </p:grpSpPr>
        <p:grpSp>
          <p:nvGrpSpPr>
            <p:cNvPr id="89" name="80 Grupo"/>
            <p:cNvGrpSpPr/>
            <p:nvPr/>
          </p:nvGrpSpPr>
          <p:grpSpPr>
            <a:xfrm>
              <a:off x="-2257503" y="4522561"/>
              <a:ext cx="343403" cy="518719"/>
              <a:chOff x="860603" y="2725615"/>
              <a:chExt cx="343403" cy="518719"/>
            </a:xfrm>
          </p:grpSpPr>
          <p:sp>
            <p:nvSpPr>
              <p:cNvPr id="94" name="62 Rectángulo"/>
              <p:cNvSpPr/>
              <p:nvPr/>
            </p:nvSpPr>
            <p:spPr>
              <a:xfrm>
                <a:off x="860603" y="2725615"/>
                <a:ext cx="343403" cy="51871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00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95" name="63 Rectángulo"/>
              <p:cNvSpPr/>
              <p:nvPr/>
            </p:nvSpPr>
            <p:spPr>
              <a:xfrm>
                <a:off x="892348" y="2762695"/>
                <a:ext cx="117686" cy="24647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96" name="71 Conector recto"/>
              <p:cNvCxnSpPr/>
              <p:nvPr/>
            </p:nvCxnSpPr>
            <p:spPr>
              <a:xfrm>
                <a:off x="914049" y="3046169"/>
                <a:ext cx="254546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72 Conector recto"/>
              <p:cNvCxnSpPr/>
              <p:nvPr/>
            </p:nvCxnSpPr>
            <p:spPr>
              <a:xfrm>
                <a:off x="908193" y="3093065"/>
                <a:ext cx="254546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73 Conector recto"/>
              <p:cNvCxnSpPr/>
              <p:nvPr/>
            </p:nvCxnSpPr>
            <p:spPr>
              <a:xfrm>
                <a:off x="908193" y="3145817"/>
                <a:ext cx="254546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74 Conector recto"/>
              <p:cNvCxnSpPr/>
              <p:nvPr/>
            </p:nvCxnSpPr>
            <p:spPr>
              <a:xfrm>
                <a:off x="908193" y="3198569"/>
                <a:ext cx="254546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75 Conector recto"/>
              <p:cNvCxnSpPr/>
              <p:nvPr/>
            </p:nvCxnSpPr>
            <p:spPr>
              <a:xfrm>
                <a:off x="1031281" y="2829289"/>
                <a:ext cx="131229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77 Conector recto"/>
              <p:cNvCxnSpPr/>
              <p:nvPr/>
            </p:nvCxnSpPr>
            <p:spPr>
              <a:xfrm>
                <a:off x="1034217" y="2884977"/>
                <a:ext cx="131229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78 Conector recto"/>
              <p:cNvCxnSpPr/>
              <p:nvPr/>
            </p:nvCxnSpPr>
            <p:spPr>
              <a:xfrm>
                <a:off x="1037153" y="2940665"/>
                <a:ext cx="131229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79 Conector recto"/>
              <p:cNvCxnSpPr/>
              <p:nvPr/>
            </p:nvCxnSpPr>
            <p:spPr>
              <a:xfrm>
                <a:off x="1037153" y="2993417"/>
                <a:ext cx="131229" cy="0"/>
              </a:xfrm>
              <a:prstGeom prst="line">
                <a:avLst/>
              </a:prstGeom>
              <a:ln w="1905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0" name="96 Grupo"/>
            <p:cNvGrpSpPr/>
            <p:nvPr/>
          </p:nvGrpSpPr>
          <p:grpSpPr>
            <a:xfrm>
              <a:off x="-2206913" y="4604179"/>
              <a:ext cx="75124" cy="200972"/>
              <a:chOff x="607130" y="3777729"/>
              <a:chExt cx="75124" cy="200972"/>
            </a:xfrm>
          </p:grpSpPr>
          <p:cxnSp>
            <p:nvCxnSpPr>
              <p:cNvPr id="91" name="85 Conector recto"/>
              <p:cNvCxnSpPr/>
              <p:nvPr/>
            </p:nvCxnSpPr>
            <p:spPr>
              <a:xfrm>
                <a:off x="646155" y="3818058"/>
                <a:ext cx="0" cy="154003"/>
              </a:xfrm>
              <a:prstGeom prst="line">
                <a:avLst/>
              </a:prstGeom>
              <a:ln w="3810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87 Conector recto"/>
              <p:cNvCxnSpPr/>
              <p:nvPr/>
            </p:nvCxnSpPr>
            <p:spPr>
              <a:xfrm>
                <a:off x="682254" y="3897701"/>
                <a:ext cx="0" cy="74360"/>
              </a:xfrm>
              <a:prstGeom prst="line">
                <a:avLst/>
              </a:prstGeom>
              <a:ln w="3810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93 Conector recto"/>
              <p:cNvCxnSpPr/>
              <p:nvPr/>
            </p:nvCxnSpPr>
            <p:spPr>
              <a:xfrm>
                <a:off x="607130" y="3777729"/>
                <a:ext cx="0" cy="200972"/>
              </a:xfrm>
              <a:prstGeom prst="line">
                <a:avLst/>
              </a:prstGeom>
              <a:ln w="38100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3" name="Grupo 132"/>
          <p:cNvGrpSpPr/>
          <p:nvPr/>
        </p:nvGrpSpPr>
        <p:grpSpPr>
          <a:xfrm>
            <a:off x="9330165" y="2085677"/>
            <a:ext cx="1022326" cy="809468"/>
            <a:chOff x="8006409" y="2163643"/>
            <a:chExt cx="955522" cy="734752"/>
          </a:xfrm>
        </p:grpSpPr>
        <p:grpSp>
          <p:nvGrpSpPr>
            <p:cNvPr id="134" name="Grupo 133"/>
            <p:cNvGrpSpPr/>
            <p:nvPr/>
          </p:nvGrpSpPr>
          <p:grpSpPr>
            <a:xfrm>
              <a:off x="8006409" y="2163643"/>
              <a:ext cx="955522" cy="734752"/>
              <a:chOff x="9835194" y="3857735"/>
              <a:chExt cx="1584176" cy="1218157"/>
            </a:xfrm>
          </p:grpSpPr>
          <p:grpSp>
            <p:nvGrpSpPr>
              <p:cNvPr id="140" name="6 Grupo"/>
              <p:cNvGrpSpPr/>
              <p:nvPr/>
            </p:nvGrpSpPr>
            <p:grpSpPr>
              <a:xfrm rot="5400000">
                <a:off x="10018203" y="3674726"/>
                <a:ext cx="1218157" cy="1584176"/>
                <a:chOff x="7202859" y="2711912"/>
                <a:chExt cx="1218157" cy="1584176"/>
              </a:xfrm>
            </p:grpSpPr>
            <p:sp>
              <p:nvSpPr>
                <p:cNvPr id="153" name="Rectángulo 342"/>
                <p:cNvSpPr/>
                <p:nvPr/>
              </p:nvSpPr>
              <p:spPr>
                <a:xfrm rot="16200000">
                  <a:off x="6879769" y="3453994"/>
                  <a:ext cx="1358942" cy="108011"/>
                </a:xfrm>
                <a:prstGeom prst="roundRect">
                  <a:avLst/>
                </a:prstGeom>
                <a:solidFill>
                  <a:srgbClr val="00006C"/>
                </a:solidFill>
                <a:ln w="38100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154" name="Rectángulo 343"/>
                <p:cNvSpPr/>
                <p:nvPr/>
              </p:nvSpPr>
              <p:spPr>
                <a:xfrm>
                  <a:off x="7304892" y="2711912"/>
                  <a:ext cx="1116124" cy="1584176"/>
                </a:xfrm>
                <a:prstGeom prst="rect">
                  <a:avLst/>
                </a:prstGeom>
                <a:noFill/>
                <a:ln w="19050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155" name="80 Rectángulo redondeado"/>
                <p:cNvSpPr/>
                <p:nvPr/>
              </p:nvSpPr>
              <p:spPr>
                <a:xfrm>
                  <a:off x="7202860" y="2828528"/>
                  <a:ext cx="216024" cy="70512"/>
                </a:xfrm>
                <a:prstGeom prst="roundRect">
                  <a:avLst/>
                </a:prstGeom>
                <a:solidFill>
                  <a:srgbClr val="00006C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156" name="81 Rectángulo redondeado"/>
                <p:cNvSpPr/>
                <p:nvPr/>
              </p:nvSpPr>
              <p:spPr>
                <a:xfrm>
                  <a:off x="7202859" y="2953054"/>
                  <a:ext cx="216023" cy="70511"/>
                </a:xfrm>
                <a:prstGeom prst="roundRect">
                  <a:avLst/>
                </a:prstGeom>
                <a:solidFill>
                  <a:srgbClr val="00006C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157" name="85 Rectángulo redondeado"/>
                <p:cNvSpPr/>
                <p:nvPr/>
              </p:nvSpPr>
              <p:spPr>
                <a:xfrm>
                  <a:off x="7202860" y="3063540"/>
                  <a:ext cx="216024" cy="70512"/>
                </a:xfrm>
                <a:prstGeom prst="roundRect">
                  <a:avLst/>
                </a:prstGeom>
                <a:solidFill>
                  <a:srgbClr val="00006C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158" name="86 Rectángulo redondeado"/>
                <p:cNvSpPr/>
                <p:nvPr/>
              </p:nvSpPr>
              <p:spPr>
                <a:xfrm>
                  <a:off x="7202860" y="3896853"/>
                  <a:ext cx="216024" cy="70512"/>
                </a:xfrm>
                <a:prstGeom prst="roundRect">
                  <a:avLst/>
                </a:prstGeom>
                <a:solidFill>
                  <a:srgbClr val="00006C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159" name="87 Rectángulo redondeado"/>
                <p:cNvSpPr/>
                <p:nvPr/>
              </p:nvSpPr>
              <p:spPr>
                <a:xfrm>
                  <a:off x="7202860" y="4007209"/>
                  <a:ext cx="216024" cy="70512"/>
                </a:xfrm>
                <a:prstGeom prst="roundRect">
                  <a:avLst/>
                </a:prstGeom>
                <a:solidFill>
                  <a:srgbClr val="00006C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160" name="88 Rectángulo redondeado"/>
                <p:cNvSpPr/>
                <p:nvPr/>
              </p:nvSpPr>
              <p:spPr>
                <a:xfrm>
                  <a:off x="7202860" y="4117697"/>
                  <a:ext cx="216025" cy="70511"/>
                </a:xfrm>
                <a:prstGeom prst="roundRect">
                  <a:avLst/>
                </a:prstGeom>
                <a:solidFill>
                  <a:srgbClr val="00006C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  <p:grpSp>
            <p:nvGrpSpPr>
              <p:cNvPr id="141" name="Grupo 140"/>
              <p:cNvGrpSpPr/>
              <p:nvPr/>
            </p:nvGrpSpPr>
            <p:grpSpPr>
              <a:xfrm>
                <a:off x="10029594" y="4351045"/>
                <a:ext cx="1187522" cy="158571"/>
                <a:chOff x="10029594" y="4351045"/>
                <a:chExt cx="1187522" cy="158571"/>
              </a:xfrm>
            </p:grpSpPr>
            <p:sp>
              <p:nvSpPr>
                <p:cNvPr id="148" name="Rectángulo 342"/>
                <p:cNvSpPr/>
                <p:nvPr/>
              </p:nvSpPr>
              <p:spPr>
                <a:xfrm>
                  <a:off x="10029594" y="4351045"/>
                  <a:ext cx="177220" cy="143671"/>
                </a:xfrm>
                <a:prstGeom prst="roundRect">
                  <a:avLst/>
                </a:prstGeom>
                <a:solidFill>
                  <a:srgbClr val="00006C"/>
                </a:solidFill>
                <a:ln w="3175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149" name="Rectángulo 342"/>
                <p:cNvSpPr/>
                <p:nvPr/>
              </p:nvSpPr>
              <p:spPr>
                <a:xfrm>
                  <a:off x="10274719" y="4360417"/>
                  <a:ext cx="177220" cy="143662"/>
                </a:xfrm>
                <a:prstGeom prst="roundRect">
                  <a:avLst/>
                </a:prstGeom>
                <a:solidFill>
                  <a:srgbClr val="00006C"/>
                </a:solidFill>
                <a:ln w="3175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150" name="Rectángulo 342"/>
                <p:cNvSpPr/>
                <p:nvPr/>
              </p:nvSpPr>
              <p:spPr>
                <a:xfrm>
                  <a:off x="10519982" y="4359414"/>
                  <a:ext cx="177220" cy="143664"/>
                </a:xfrm>
                <a:prstGeom prst="roundRect">
                  <a:avLst/>
                </a:prstGeom>
                <a:solidFill>
                  <a:srgbClr val="00006C"/>
                </a:solidFill>
                <a:ln w="3175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151" name="Rectángulo 342"/>
                <p:cNvSpPr/>
                <p:nvPr/>
              </p:nvSpPr>
              <p:spPr>
                <a:xfrm>
                  <a:off x="10774539" y="4365951"/>
                  <a:ext cx="177220" cy="143665"/>
                </a:xfrm>
                <a:prstGeom prst="roundRect">
                  <a:avLst/>
                </a:prstGeom>
                <a:solidFill>
                  <a:srgbClr val="00006C"/>
                </a:solidFill>
                <a:ln w="3175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152" name="Rectángulo 342"/>
                <p:cNvSpPr/>
                <p:nvPr/>
              </p:nvSpPr>
              <p:spPr>
                <a:xfrm>
                  <a:off x="11039896" y="4365954"/>
                  <a:ext cx="177220" cy="143661"/>
                </a:xfrm>
                <a:prstGeom prst="roundRect">
                  <a:avLst/>
                </a:prstGeom>
                <a:solidFill>
                  <a:srgbClr val="00006C"/>
                </a:solidFill>
                <a:ln w="3175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  <p:grpSp>
            <p:nvGrpSpPr>
              <p:cNvPr id="142" name="Grupo 141"/>
              <p:cNvGrpSpPr/>
              <p:nvPr/>
            </p:nvGrpSpPr>
            <p:grpSpPr>
              <a:xfrm>
                <a:off x="10029594" y="4586632"/>
                <a:ext cx="1187522" cy="158580"/>
                <a:chOff x="10029594" y="4351041"/>
                <a:chExt cx="1187522" cy="158580"/>
              </a:xfrm>
            </p:grpSpPr>
            <p:sp>
              <p:nvSpPr>
                <p:cNvPr id="143" name="Rectángulo 342"/>
                <p:cNvSpPr/>
                <p:nvPr/>
              </p:nvSpPr>
              <p:spPr>
                <a:xfrm>
                  <a:off x="10029594" y="4351041"/>
                  <a:ext cx="177220" cy="143669"/>
                </a:xfrm>
                <a:prstGeom prst="roundRect">
                  <a:avLst/>
                </a:prstGeom>
                <a:solidFill>
                  <a:srgbClr val="00006C"/>
                </a:solidFill>
                <a:ln w="3175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144" name="Rectángulo 342"/>
                <p:cNvSpPr/>
                <p:nvPr/>
              </p:nvSpPr>
              <p:spPr>
                <a:xfrm>
                  <a:off x="10274719" y="4360415"/>
                  <a:ext cx="177220" cy="143671"/>
                </a:xfrm>
                <a:prstGeom prst="roundRect">
                  <a:avLst/>
                </a:prstGeom>
                <a:solidFill>
                  <a:srgbClr val="00006C"/>
                </a:solidFill>
                <a:ln w="3175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145" name="Rectángulo 342"/>
                <p:cNvSpPr/>
                <p:nvPr/>
              </p:nvSpPr>
              <p:spPr>
                <a:xfrm>
                  <a:off x="10519982" y="4359412"/>
                  <a:ext cx="177220" cy="143669"/>
                </a:xfrm>
                <a:prstGeom prst="roundRect">
                  <a:avLst/>
                </a:prstGeom>
                <a:solidFill>
                  <a:srgbClr val="00006C"/>
                </a:solidFill>
                <a:ln w="3175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146" name="Rectángulo 342"/>
                <p:cNvSpPr/>
                <p:nvPr/>
              </p:nvSpPr>
              <p:spPr>
                <a:xfrm>
                  <a:off x="10774539" y="4365952"/>
                  <a:ext cx="177220" cy="143669"/>
                </a:xfrm>
                <a:prstGeom prst="roundRect">
                  <a:avLst/>
                </a:prstGeom>
                <a:solidFill>
                  <a:srgbClr val="00006C"/>
                </a:solidFill>
                <a:ln w="3175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147" name="Rectángulo 342"/>
                <p:cNvSpPr/>
                <p:nvPr/>
              </p:nvSpPr>
              <p:spPr>
                <a:xfrm>
                  <a:off x="11039896" y="4365952"/>
                  <a:ext cx="177220" cy="143669"/>
                </a:xfrm>
                <a:prstGeom prst="roundRect">
                  <a:avLst/>
                </a:prstGeom>
                <a:solidFill>
                  <a:srgbClr val="00006C"/>
                </a:solidFill>
                <a:ln w="3175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</p:grpSp>
        <p:sp>
          <p:nvSpPr>
            <p:cNvPr id="135" name="Rectángulo 342"/>
            <p:cNvSpPr/>
            <p:nvPr/>
          </p:nvSpPr>
          <p:spPr>
            <a:xfrm>
              <a:off x="8122404" y="2740713"/>
              <a:ext cx="106893" cy="86655"/>
            </a:xfrm>
            <a:prstGeom prst="roundRect">
              <a:avLst/>
            </a:prstGeom>
            <a:solidFill>
              <a:srgbClr val="00006C"/>
            </a:solidFill>
            <a:ln w="3175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36" name="Rectángulo 342"/>
            <p:cNvSpPr/>
            <p:nvPr/>
          </p:nvSpPr>
          <p:spPr>
            <a:xfrm>
              <a:off x="8270255" y="2746366"/>
              <a:ext cx="106893" cy="86655"/>
            </a:xfrm>
            <a:prstGeom prst="roundRect">
              <a:avLst/>
            </a:prstGeom>
            <a:solidFill>
              <a:srgbClr val="00006C"/>
            </a:solidFill>
            <a:ln w="3175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37" name="Rectángulo 342"/>
            <p:cNvSpPr/>
            <p:nvPr/>
          </p:nvSpPr>
          <p:spPr>
            <a:xfrm>
              <a:off x="8418190" y="2745761"/>
              <a:ext cx="106893" cy="86655"/>
            </a:xfrm>
            <a:prstGeom prst="roundRect">
              <a:avLst/>
            </a:prstGeom>
            <a:solidFill>
              <a:srgbClr val="00006C"/>
            </a:solidFill>
            <a:ln w="3175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38" name="Rectángulo 342"/>
            <p:cNvSpPr/>
            <p:nvPr/>
          </p:nvSpPr>
          <p:spPr>
            <a:xfrm>
              <a:off x="8571730" y="2749706"/>
              <a:ext cx="106893" cy="86655"/>
            </a:xfrm>
            <a:prstGeom prst="roundRect">
              <a:avLst/>
            </a:prstGeom>
            <a:solidFill>
              <a:srgbClr val="00006C"/>
            </a:solidFill>
            <a:ln w="3175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39" name="Rectángulo 342"/>
            <p:cNvSpPr/>
            <p:nvPr/>
          </p:nvSpPr>
          <p:spPr>
            <a:xfrm>
              <a:off x="8731785" y="2749706"/>
              <a:ext cx="106893" cy="86655"/>
            </a:xfrm>
            <a:prstGeom prst="roundRect">
              <a:avLst/>
            </a:prstGeom>
            <a:solidFill>
              <a:srgbClr val="00006C"/>
            </a:solidFill>
            <a:ln w="3175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11" name="Rectángulo 4"/>
          <p:cNvSpPr>
            <a:spLocks noChangeArrowheads="1"/>
          </p:cNvSpPr>
          <p:nvPr/>
        </p:nvSpPr>
        <p:spPr bwMode="auto">
          <a:xfrm>
            <a:off x="1284007" y="4474886"/>
            <a:ext cx="5115239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PE" altLang="es-PE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El aplicativo del PAT nos sirve de </a:t>
            </a:r>
            <a:r>
              <a:rPr lang="es-PE" altLang="es-PE" sz="2000" b="1" dirty="0">
                <a:solidFill>
                  <a:srgbClr val="00006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ayuda para registrar de forma </a:t>
            </a:r>
            <a:r>
              <a:rPr lang="es-PE" altLang="es-PE" sz="2000" b="1" dirty="0" smtClean="0">
                <a:solidFill>
                  <a:srgbClr val="00006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resumida y ordenada información de la institución educativa </a:t>
            </a:r>
            <a:r>
              <a:rPr lang="es-PE" altLang="es-PE" sz="2000" b="1" dirty="0">
                <a:solidFill>
                  <a:srgbClr val="00006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del año </a:t>
            </a:r>
            <a:r>
              <a:rPr lang="es-PE" altLang="es-PE" sz="2000" b="1" dirty="0" smtClean="0">
                <a:solidFill>
                  <a:srgbClr val="00006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anterior</a:t>
            </a:r>
            <a:r>
              <a:rPr lang="es-PE" altLang="es-PE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s-PE" altLang="es-PE" sz="2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teniendo </a:t>
            </a:r>
            <a:r>
              <a:rPr lang="es-PE" altLang="es-PE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como referencia los compromisos de gestión </a:t>
            </a:r>
            <a:r>
              <a:rPr lang="es-PE" altLang="es-PE" sz="2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escolar.</a:t>
            </a:r>
            <a:endParaRPr lang="es-PE" altLang="es-PE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078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1" y="5194"/>
            <a:ext cx="12191999" cy="6861858"/>
            <a:chOff x="1" y="-3859"/>
            <a:chExt cx="12191999" cy="6861858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-3859"/>
              <a:ext cx="12191999" cy="6861858"/>
            </a:xfrm>
            <a:prstGeom prst="rect">
              <a:avLst/>
            </a:prstGeom>
          </p:spPr>
        </p:pic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65061" y="71748"/>
              <a:ext cx="1949621" cy="424692"/>
            </a:xfrm>
            <a:prstGeom prst="rect">
              <a:avLst/>
            </a:prstGeom>
          </p:spPr>
        </p:pic>
        <p:sp>
          <p:nvSpPr>
            <p:cNvPr id="6" name="CuadroTexto 5"/>
            <p:cNvSpPr txBox="1"/>
            <p:nvPr/>
          </p:nvSpPr>
          <p:spPr>
            <a:xfrm>
              <a:off x="230659" y="224590"/>
              <a:ext cx="46853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400" b="1" dirty="0" smtClean="0">
                  <a:solidFill>
                    <a:schemeClr val="bg1">
                      <a:lumMod val="50000"/>
                    </a:schemeClr>
                  </a:solidFill>
                  <a:latin typeface="Stag Book" panose="02000503060000020004" pitchFamily="50" charset="0"/>
                </a:rPr>
                <a:t>Etapa de Inducción  al cargo directivo - 2017</a:t>
              </a:r>
              <a:endParaRPr lang="es-PE" sz="1400" b="1" dirty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endParaRPr>
            </a:p>
          </p:txBody>
        </p:sp>
      </p:grpSp>
      <p:sp>
        <p:nvSpPr>
          <p:cNvPr id="8" name="Título 8"/>
          <p:cNvSpPr txBox="1">
            <a:spLocks/>
          </p:cNvSpPr>
          <p:nvPr/>
        </p:nvSpPr>
        <p:spPr bwMode="auto">
          <a:xfrm>
            <a:off x="2249488" y="1117243"/>
            <a:ext cx="7369175" cy="644687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normAutofit fontScale="975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defRPr/>
            </a:pPr>
            <a:r>
              <a:rPr lang="es-PE" sz="3200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Formulación del PAT </a:t>
            </a:r>
            <a:endParaRPr lang="es-PE" sz="32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7" name="Rectángulo redondeado 16"/>
          <p:cNvSpPr/>
          <p:nvPr/>
        </p:nvSpPr>
        <p:spPr>
          <a:xfrm rot="10800000">
            <a:off x="1617094" y="2213682"/>
            <a:ext cx="4515107" cy="289622"/>
          </a:xfrm>
          <a:prstGeom prst="roundRect">
            <a:avLst/>
          </a:prstGeom>
          <a:solidFill>
            <a:srgbClr val="BD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Rectángulo 10"/>
          <p:cNvSpPr/>
          <p:nvPr/>
        </p:nvSpPr>
        <p:spPr>
          <a:xfrm>
            <a:off x="1119058" y="2168342"/>
            <a:ext cx="5225116" cy="3349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PE" b="1" dirty="0"/>
          </a:p>
          <a:p>
            <a:pPr algn="ctr">
              <a:defRPr/>
            </a:pPr>
            <a:r>
              <a:rPr lang="es-PE" sz="2400" dirty="0"/>
              <a:t>El</a:t>
            </a:r>
            <a:r>
              <a:rPr lang="es-PE" sz="2400" b="1" dirty="0"/>
              <a:t> </a:t>
            </a:r>
            <a:r>
              <a:rPr lang="es-PE" sz="2400" b="1" dirty="0">
                <a:solidFill>
                  <a:srgbClr val="00006C"/>
                </a:solidFill>
              </a:rPr>
              <a:t>Diagnóstico como punto de partida</a:t>
            </a:r>
          </a:p>
          <a:p>
            <a:pPr algn="ctr">
              <a:defRPr/>
            </a:pPr>
            <a:endParaRPr lang="es-PE" dirty="0"/>
          </a:p>
        </p:txBody>
      </p:sp>
      <p:sp>
        <p:nvSpPr>
          <p:cNvPr id="18" name="Rectángulo redondeado 17"/>
          <p:cNvSpPr/>
          <p:nvPr/>
        </p:nvSpPr>
        <p:spPr>
          <a:xfrm rot="10800000">
            <a:off x="1872883" y="2808049"/>
            <a:ext cx="1571071" cy="223555"/>
          </a:xfrm>
          <a:prstGeom prst="roundRect">
            <a:avLst/>
          </a:prstGeom>
          <a:solidFill>
            <a:srgbClr val="BD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Rectángulo 9"/>
          <p:cNvSpPr/>
          <p:nvPr/>
        </p:nvSpPr>
        <p:spPr>
          <a:xfrm>
            <a:off x="1282358" y="2750424"/>
            <a:ext cx="5879843" cy="238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s-PE" sz="2000" dirty="0"/>
              <a:t>Es el </a:t>
            </a:r>
            <a:r>
              <a:rPr lang="es-PE" sz="2000" b="1" dirty="0">
                <a:solidFill>
                  <a:srgbClr val="00006C"/>
                </a:solidFill>
              </a:rPr>
              <a:t>estudio previo </a:t>
            </a:r>
            <a:r>
              <a:rPr lang="es-PE" sz="2000" dirty="0"/>
              <a:t>a toda planificación que consiste en: </a:t>
            </a:r>
          </a:p>
          <a:p>
            <a:pPr marL="285750" indent="-285750">
              <a:buFont typeface="Courier New" panose="02070309020205020404" pitchFamily="49" charset="0"/>
              <a:buChar char="o"/>
              <a:defRPr/>
            </a:pPr>
            <a:r>
              <a:rPr lang="es-PE" sz="2000" dirty="0"/>
              <a:t>La recopilación de información,</a:t>
            </a:r>
          </a:p>
          <a:p>
            <a:pPr marL="285750" indent="-285750">
              <a:buFont typeface="Courier New" panose="02070309020205020404" pitchFamily="49" charset="0"/>
              <a:buChar char="o"/>
              <a:defRPr/>
            </a:pPr>
            <a:r>
              <a:rPr lang="es-PE" sz="2000" dirty="0"/>
              <a:t>Su ordenamiento,</a:t>
            </a:r>
          </a:p>
          <a:p>
            <a:pPr marL="285750" indent="-285750">
              <a:buFont typeface="Courier New" panose="02070309020205020404" pitchFamily="49" charset="0"/>
              <a:buChar char="o"/>
              <a:defRPr/>
            </a:pPr>
            <a:r>
              <a:rPr lang="es-PE" sz="2000" dirty="0"/>
              <a:t>Su interpretación </a:t>
            </a:r>
          </a:p>
          <a:p>
            <a:pPr marL="285750" indent="-285750">
              <a:buFont typeface="Courier New" panose="02070309020205020404" pitchFamily="49" charset="0"/>
              <a:buChar char="o"/>
              <a:defRPr/>
            </a:pPr>
            <a:r>
              <a:rPr lang="es-PE" sz="2000" dirty="0"/>
              <a:t>La obtención de conclusiones e hipótesis sobre el porqué de los resultados hallados.</a:t>
            </a:r>
          </a:p>
          <a:p>
            <a:pPr algn="ctr">
              <a:defRPr/>
            </a:pPr>
            <a:endParaRPr lang="es-PE" dirty="0"/>
          </a:p>
        </p:txBody>
      </p:sp>
      <p:grpSp>
        <p:nvGrpSpPr>
          <p:cNvPr id="2" name="Grupo 1"/>
          <p:cNvGrpSpPr/>
          <p:nvPr/>
        </p:nvGrpSpPr>
        <p:grpSpPr>
          <a:xfrm>
            <a:off x="1634075" y="5201922"/>
            <a:ext cx="8802864" cy="1021372"/>
            <a:chOff x="1634075" y="5201922"/>
            <a:chExt cx="8802864" cy="1021372"/>
          </a:xfrm>
        </p:grpSpPr>
        <p:sp>
          <p:nvSpPr>
            <p:cNvPr id="19" name="Rectángulo redondeado 18"/>
            <p:cNvSpPr/>
            <p:nvPr/>
          </p:nvSpPr>
          <p:spPr>
            <a:xfrm rot="10800000">
              <a:off x="1634075" y="5599899"/>
              <a:ext cx="1236944" cy="262068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0" name="Rectángulo redondeado 19"/>
            <p:cNvSpPr/>
            <p:nvPr/>
          </p:nvSpPr>
          <p:spPr>
            <a:xfrm rot="10800000">
              <a:off x="5601390" y="5961226"/>
              <a:ext cx="4535667" cy="262068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1" name="Rectángulo redondeado 20"/>
            <p:cNvSpPr/>
            <p:nvPr/>
          </p:nvSpPr>
          <p:spPr>
            <a:xfrm rot="10800000">
              <a:off x="3905324" y="5599899"/>
              <a:ext cx="4098133" cy="262068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2" name="Rectángulo redondeado 21"/>
            <p:cNvSpPr/>
            <p:nvPr/>
          </p:nvSpPr>
          <p:spPr>
            <a:xfrm rot="10800000">
              <a:off x="9448799" y="5201922"/>
              <a:ext cx="988140" cy="262068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13" name="Rectángulo 12"/>
          <p:cNvSpPr/>
          <p:nvPr/>
        </p:nvSpPr>
        <p:spPr>
          <a:xfrm>
            <a:off x="1376363" y="5091097"/>
            <a:ext cx="9134321" cy="127785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es-PE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Para realizar el diagnóstico de la IE, el equipo </a:t>
            </a:r>
            <a:r>
              <a:rPr lang="es-PE" sz="2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deberá </a:t>
            </a:r>
            <a:r>
              <a:rPr lang="es-PE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realizar el </a:t>
            </a:r>
            <a:r>
              <a:rPr lang="es-PE" sz="2400" b="1" dirty="0">
                <a:solidFill>
                  <a:srgbClr val="00006C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análisis</a:t>
            </a:r>
            <a:r>
              <a:rPr lang="es-PE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s-PE" sz="2400" b="1" dirty="0">
                <a:solidFill>
                  <a:srgbClr val="00006C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reflexión</a:t>
            </a:r>
            <a:r>
              <a:rPr lang="es-PE" sz="2400" dirty="0">
                <a:solidFill>
                  <a:srgbClr val="00006C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PE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PE" sz="2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cada </a:t>
            </a:r>
            <a:r>
              <a:rPr lang="es-PE" sz="2400" b="1" dirty="0" smtClean="0">
                <a:solidFill>
                  <a:srgbClr val="00006C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Compromiso </a:t>
            </a:r>
            <a:r>
              <a:rPr lang="es-PE" sz="2400" b="1" dirty="0">
                <a:solidFill>
                  <a:srgbClr val="00006C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de Gestión </a:t>
            </a:r>
            <a:r>
              <a:rPr lang="es-PE" sz="2400" b="1" dirty="0" smtClean="0">
                <a:solidFill>
                  <a:srgbClr val="00006C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Escola</a:t>
            </a:r>
            <a:r>
              <a:rPr lang="es-PE" sz="2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r, para </a:t>
            </a:r>
            <a:r>
              <a:rPr lang="es-PE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recolectar un conjunto de información sobre la </a:t>
            </a:r>
            <a:r>
              <a:rPr lang="es-PE" sz="2400" b="1" dirty="0">
                <a:solidFill>
                  <a:srgbClr val="00006C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situación de la </a:t>
            </a:r>
            <a:r>
              <a:rPr lang="es-PE" sz="2400" b="1" dirty="0" smtClean="0">
                <a:solidFill>
                  <a:srgbClr val="00006C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institución educativa</a:t>
            </a:r>
            <a:r>
              <a:rPr lang="es-PE" sz="2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s-PE" sz="2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rapecio 22"/>
          <p:cNvSpPr/>
          <p:nvPr/>
        </p:nvSpPr>
        <p:spPr>
          <a:xfrm>
            <a:off x="8701193" y="4216883"/>
            <a:ext cx="1177748" cy="541430"/>
          </a:xfrm>
          <a:prstGeom prst="trapezoid">
            <a:avLst>
              <a:gd name="adj" fmla="val 36546"/>
            </a:avLst>
          </a:prstGeom>
          <a:noFill/>
          <a:ln w="19050">
            <a:solidFill>
              <a:srgbClr val="0000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grpSp>
        <p:nvGrpSpPr>
          <p:cNvPr id="14" name="Grupo 13"/>
          <p:cNvGrpSpPr/>
          <p:nvPr/>
        </p:nvGrpSpPr>
        <p:grpSpPr>
          <a:xfrm>
            <a:off x="8834924" y="3436337"/>
            <a:ext cx="885438" cy="885438"/>
            <a:chOff x="638248" y="3029777"/>
            <a:chExt cx="452337" cy="452337"/>
          </a:xfrm>
        </p:grpSpPr>
        <p:sp>
          <p:nvSpPr>
            <p:cNvPr id="15" name="Lágrima 15"/>
            <p:cNvSpPr/>
            <p:nvPr/>
          </p:nvSpPr>
          <p:spPr>
            <a:xfrm rot="8098483">
              <a:off x="638248" y="3029777"/>
              <a:ext cx="452337" cy="452337"/>
            </a:xfrm>
            <a:custGeom>
              <a:avLst/>
              <a:gdLst>
                <a:gd name="connsiteX0" fmla="*/ 0 w 800451"/>
                <a:gd name="connsiteY0" fmla="*/ 400226 h 800451"/>
                <a:gd name="connsiteX1" fmla="*/ 400226 w 800451"/>
                <a:gd name="connsiteY1" fmla="*/ 0 h 800451"/>
                <a:gd name="connsiteX2" fmla="*/ 800451 w 800451"/>
                <a:gd name="connsiteY2" fmla="*/ 0 h 800451"/>
                <a:gd name="connsiteX3" fmla="*/ 800451 w 800451"/>
                <a:gd name="connsiteY3" fmla="*/ 400226 h 800451"/>
                <a:gd name="connsiteX4" fmla="*/ 400225 w 800451"/>
                <a:gd name="connsiteY4" fmla="*/ 800452 h 800451"/>
                <a:gd name="connsiteX5" fmla="*/ -1 w 800451"/>
                <a:gd name="connsiteY5" fmla="*/ 400226 h 800451"/>
                <a:gd name="connsiteX6" fmla="*/ 0 w 800451"/>
                <a:gd name="connsiteY6" fmla="*/ 400226 h 800451"/>
                <a:gd name="connsiteX0" fmla="*/ 1 w 800452"/>
                <a:gd name="connsiteY0" fmla="*/ 400226 h 800452"/>
                <a:gd name="connsiteX1" fmla="*/ 467549 w 800452"/>
                <a:gd name="connsiteY1" fmla="*/ 67382 h 800452"/>
                <a:gd name="connsiteX2" fmla="*/ 800452 w 800452"/>
                <a:gd name="connsiteY2" fmla="*/ 0 h 800452"/>
                <a:gd name="connsiteX3" fmla="*/ 800452 w 800452"/>
                <a:gd name="connsiteY3" fmla="*/ 400226 h 800452"/>
                <a:gd name="connsiteX4" fmla="*/ 400226 w 800452"/>
                <a:gd name="connsiteY4" fmla="*/ 800452 h 800452"/>
                <a:gd name="connsiteX5" fmla="*/ 0 w 800452"/>
                <a:gd name="connsiteY5" fmla="*/ 400226 h 800452"/>
                <a:gd name="connsiteX6" fmla="*/ 1 w 800452"/>
                <a:gd name="connsiteY6" fmla="*/ 400226 h 800452"/>
                <a:gd name="connsiteX0" fmla="*/ 1 w 800452"/>
                <a:gd name="connsiteY0" fmla="*/ 400226 h 800452"/>
                <a:gd name="connsiteX1" fmla="*/ 467549 w 800452"/>
                <a:gd name="connsiteY1" fmla="*/ 67382 h 800452"/>
                <a:gd name="connsiteX2" fmla="*/ 800452 w 800452"/>
                <a:gd name="connsiteY2" fmla="*/ 0 h 800452"/>
                <a:gd name="connsiteX3" fmla="*/ 739856 w 800452"/>
                <a:gd name="connsiteY3" fmla="*/ 353053 h 800452"/>
                <a:gd name="connsiteX4" fmla="*/ 400226 w 800452"/>
                <a:gd name="connsiteY4" fmla="*/ 800452 h 800452"/>
                <a:gd name="connsiteX5" fmla="*/ 0 w 800452"/>
                <a:gd name="connsiteY5" fmla="*/ 400226 h 800452"/>
                <a:gd name="connsiteX6" fmla="*/ 1 w 800452"/>
                <a:gd name="connsiteY6" fmla="*/ 400226 h 800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452" h="800452">
                  <a:moveTo>
                    <a:pt x="1" y="400226"/>
                  </a:moveTo>
                  <a:cubicBezTo>
                    <a:pt x="1" y="179187"/>
                    <a:pt x="246510" y="67382"/>
                    <a:pt x="467549" y="67382"/>
                  </a:cubicBezTo>
                  <a:lnTo>
                    <a:pt x="800452" y="0"/>
                  </a:lnTo>
                  <a:lnTo>
                    <a:pt x="739856" y="353053"/>
                  </a:lnTo>
                  <a:cubicBezTo>
                    <a:pt x="739856" y="574092"/>
                    <a:pt x="621265" y="800452"/>
                    <a:pt x="400226" y="800452"/>
                  </a:cubicBezTo>
                  <a:cubicBezTo>
                    <a:pt x="179187" y="800452"/>
                    <a:pt x="0" y="621265"/>
                    <a:pt x="0" y="400226"/>
                  </a:cubicBezTo>
                  <a:lnTo>
                    <a:pt x="1" y="400226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6" name="123 Elipse"/>
            <p:cNvSpPr/>
            <p:nvPr/>
          </p:nvSpPr>
          <p:spPr>
            <a:xfrm>
              <a:off x="722937" y="3075292"/>
              <a:ext cx="273306" cy="261634"/>
            </a:xfrm>
            <a:prstGeom prst="ellipse">
              <a:avLst/>
            </a:prstGeom>
            <a:solidFill>
              <a:srgbClr val="00006C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24" name="Grupo 23"/>
          <p:cNvGrpSpPr/>
          <p:nvPr/>
        </p:nvGrpSpPr>
        <p:grpSpPr>
          <a:xfrm>
            <a:off x="10153543" y="2805575"/>
            <a:ext cx="920756" cy="716136"/>
            <a:chOff x="5402337" y="2158410"/>
            <a:chExt cx="2275367" cy="2009553"/>
          </a:xfrm>
        </p:grpSpPr>
        <p:cxnSp>
          <p:nvCxnSpPr>
            <p:cNvPr id="25" name="Conector recto 24"/>
            <p:cNvCxnSpPr/>
            <p:nvPr/>
          </p:nvCxnSpPr>
          <p:spPr>
            <a:xfrm>
              <a:off x="6529387" y="2158410"/>
              <a:ext cx="0" cy="350874"/>
            </a:xfrm>
            <a:prstGeom prst="line">
              <a:avLst/>
            </a:prstGeom>
            <a:ln w="22225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upo 25"/>
            <p:cNvGrpSpPr/>
            <p:nvPr/>
          </p:nvGrpSpPr>
          <p:grpSpPr>
            <a:xfrm>
              <a:off x="5402337" y="2174584"/>
              <a:ext cx="2275367" cy="1993379"/>
              <a:chOff x="5402337" y="2174584"/>
              <a:chExt cx="2275367" cy="1993379"/>
            </a:xfrm>
          </p:grpSpPr>
          <p:grpSp>
            <p:nvGrpSpPr>
              <p:cNvPr id="27" name="Grupo 26"/>
              <p:cNvGrpSpPr/>
              <p:nvPr/>
            </p:nvGrpSpPr>
            <p:grpSpPr>
              <a:xfrm>
                <a:off x="5402337" y="2509284"/>
                <a:ext cx="2275367" cy="1658679"/>
                <a:chOff x="5402337" y="2509284"/>
                <a:chExt cx="2275367" cy="1658679"/>
              </a:xfrm>
            </p:grpSpPr>
            <p:grpSp>
              <p:nvGrpSpPr>
                <p:cNvPr id="29" name="Grupo 28"/>
                <p:cNvGrpSpPr/>
                <p:nvPr/>
              </p:nvGrpSpPr>
              <p:grpSpPr>
                <a:xfrm>
                  <a:off x="5402337" y="2509284"/>
                  <a:ext cx="2275367" cy="1658679"/>
                  <a:chOff x="5402337" y="2509284"/>
                  <a:chExt cx="2275367" cy="1658679"/>
                </a:xfrm>
              </p:grpSpPr>
              <p:grpSp>
                <p:nvGrpSpPr>
                  <p:cNvPr id="33" name="Grupo 32"/>
                  <p:cNvGrpSpPr/>
                  <p:nvPr/>
                </p:nvGrpSpPr>
                <p:grpSpPr>
                  <a:xfrm>
                    <a:off x="5402337" y="2509284"/>
                    <a:ext cx="2275367" cy="1658679"/>
                    <a:chOff x="5402337" y="2509284"/>
                    <a:chExt cx="2275367" cy="1658679"/>
                  </a:xfrm>
                </p:grpSpPr>
                <p:sp>
                  <p:nvSpPr>
                    <p:cNvPr id="40" name="Forma libre 39"/>
                    <p:cNvSpPr/>
                    <p:nvPr/>
                  </p:nvSpPr>
                  <p:spPr>
                    <a:xfrm>
                      <a:off x="5402337" y="2509284"/>
                      <a:ext cx="2275367" cy="1658679"/>
                    </a:xfrm>
                    <a:custGeom>
                      <a:avLst/>
                      <a:gdLst>
                        <a:gd name="connsiteX0" fmla="*/ 0 w 2275367"/>
                        <a:gd name="connsiteY0" fmla="*/ 723014 h 1658679"/>
                        <a:gd name="connsiteX1" fmla="*/ 669851 w 2275367"/>
                        <a:gd name="connsiteY1" fmla="*/ 478465 h 1658679"/>
                        <a:gd name="connsiteX2" fmla="*/ 669851 w 2275367"/>
                        <a:gd name="connsiteY2" fmla="*/ 255182 h 1658679"/>
                        <a:gd name="connsiteX3" fmla="*/ 1127051 w 2275367"/>
                        <a:gd name="connsiteY3" fmla="*/ 0 h 1658679"/>
                        <a:gd name="connsiteX4" fmla="*/ 1605516 w 2275367"/>
                        <a:gd name="connsiteY4" fmla="*/ 255182 h 1658679"/>
                        <a:gd name="connsiteX5" fmla="*/ 1605516 w 2275367"/>
                        <a:gd name="connsiteY5" fmla="*/ 499730 h 1658679"/>
                        <a:gd name="connsiteX6" fmla="*/ 2275367 w 2275367"/>
                        <a:gd name="connsiteY6" fmla="*/ 723014 h 1658679"/>
                        <a:gd name="connsiteX7" fmla="*/ 2275367 w 2275367"/>
                        <a:gd name="connsiteY7" fmla="*/ 1658679 h 1658679"/>
                        <a:gd name="connsiteX8" fmla="*/ 10632 w 2275367"/>
                        <a:gd name="connsiteY8" fmla="*/ 1658679 h 1658679"/>
                        <a:gd name="connsiteX9" fmla="*/ 0 w 2275367"/>
                        <a:gd name="connsiteY9" fmla="*/ 723014 h 165867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2275367" h="1658679">
                          <a:moveTo>
                            <a:pt x="0" y="723014"/>
                          </a:moveTo>
                          <a:lnTo>
                            <a:pt x="669851" y="478465"/>
                          </a:lnTo>
                          <a:lnTo>
                            <a:pt x="669851" y="255182"/>
                          </a:lnTo>
                          <a:lnTo>
                            <a:pt x="1127051" y="0"/>
                          </a:lnTo>
                          <a:lnTo>
                            <a:pt x="1605516" y="255182"/>
                          </a:lnTo>
                          <a:lnTo>
                            <a:pt x="1605516" y="499730"/>
                          </a:lnTo>
                          <a:lnTo>
                            <a:pt x="2275367" y="723014"/>
                          </a:lnTo>
                          <a:lnTo>
                            <a:pt x="2275367" y="1658679"/>
                          </a:lnTo>
                          <a:lnTo>
                            <a:pt x="10632" y="1658679"/>
                          </a:lnTo>
                          <a:lnTo>
                            <a:pt x="0" y="723014"/>
                          </a:lnTo>
                          <a:close/>
                        </a:path>
                      </a:pathLst>
                    </a:custGeom>
                    <a:noFill/>
                    <a:ln w="22225">
                      <a:solidFill>
                        <a:srgbClr val="00006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PE"/>
                    </a:p>
                  </p:txBody>
                </p:sp>
                <p:cxnSp>
                  <p:nvCxnSpPr>
                    <p:cNvPr id="41" name="Conector recto 40"/>
                    <p:cNvCxnSpPr/>
                    <p:nvPr/>
                  </p:nvCxnSpPr>
                  <p:spPr>
                    <a:xfrm>
                      <a:off x="6074734" y="2975087"/>
                      <a:ext cx="0" cy="1192876"/>
                    </a:xfrm>
                    <a:prstGeom prst="line">
                      <a:avLst/>
                    </a:prstGeom>
                    <a:ln w="22225">
                      <a:solidFill>
                        <a:srgbClr val="00006C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Conector recto 41"/>
                    <p:cNvCxnSpPr/>
                    <p:nvPr/>
                  </p:nvCxnSpPr>
                  <p:spPr>
                    <a:xfrm>
                      <a:off x="7024896" y="2975088"/>
                      <a:ext cx="0" cy="1192875"/>
                    </a:xfrm>
                    <a:prstGeom prst="line">
                      <a:avLst/>
                    </a:prstGeom>
                    <a:ln w="22225">
                      <a:solidFill>
                        <a:srgbClr val="00006C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4" name="Grupo 33"/>
                  <p:cNvGrpSpPr/>
                  <p:nvPr/>
                </p:nvGrpSpPr>
                <p:grpSpPr>
                  <a:xfrm>
                    <a:off x="5592725" y="3349257"/>
                    <a:ext cx="308344" cy="627317"/>
                    <a:chOff x="5592725" y="3349257"/>
                    <a:chExt cx="308344" cy="627317"/>
                  </a:xfrm>
                </p:grpSpPr>
                <p:sp>
                  <p:nvSpPr>
                    <p:cNvPr id="38" name="Rectángulo 37"/>
                    <p:cNvSpPr/>
                    <p:nvPr/>
                  </p:nvSpPr>
                  <p:spPr>
                    <a:xfrm>
                      <a:off x="5592725" y="3349257"/>
                      <a:ext cx="308344" cy="212650"/>
                    </a:xfrm>
                    <a:prstGeom prst="rect">
                      <a:avLst/>
                    </a:prstGeom>
                    <a:noFill/>
                    <a:ln w="22225">
                      <a:solidFill>
                        <a:srgbClr val="00006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PE"/>
                    </a:p>
                  </p:txBody>
                </p:sp>
                <p:sp>
                  <p:nvSpPr>
                    <p:cNvPr id="39" name="Rectángulo 38"/>
                    <p:cNvSpPr/>
                    <p:nvPr/>
                  </p:nvSpPr>
                  <p:spPr>
                    <a:xfrm>
                      <a:off x="5592725" y="3763924"/>
                      <a:ext cx="308344" cy="212650"/>
                    </a:xfrm>
                    <a:prstGeom prst="rect">
                      <a:avLst/>
                    </a:prstGeom>
                    <a:noFill/>
                    <a:ln w="22225">
                      <a:solidFill>
                        <a:srgbClr val="00006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PE"/>
                    </a:p>
                  </p:txBody>
                </p:sp>
              </p:grpSp>
              <p:grpSp>
                <p:nvGrpSpPr>
                  <p:cNvPr id="35" name="Grupo 34"/>
                  <p:cNvGrpSpPr/>
                  <p:nvPr/>
                </p:nvGrpSpPr>
                <p:grpSpPr>
                  <a:xfrm>
                    <a:off x="7168615" y="3349257"/>
                    <a:ext cx="308344" cy="627317"/>
                    <a:chOff x="5592725" y="3349257"/>
                    <a:chExt cx="308344" cy="627317"/>
                  </a:xfrm>
                </p:grpSpPr>
                <p:sp>
                  <p:nvSpPr>
                    <p:cNvPr id="36" name="Rectángulo 35"/>
                    <p:cNvSpPr/>
                    <p:nvPr/>
                  </p:nvSpPr>
                  <p:spPr>
                    <a:xfrm>
                      <a:off x="5592725" y="3349257"/>
                      <a:ext cx="308344" cy="212650"/>
                    </a:xfrm>
                    <a:prstGeom prst="rect">
                      <a:avLst/>
                    </a:prstGeom>
                    <a:noFill/>
                    <a:ln w="22225">
                      <a:solidFill>
                        <a:srgbClr val="00006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PE"/>
                    </a:p>
                  </p:txBody>
                </p:sp>
                <p:sp>
                  <p:nvSpPr>
                    <p:cNvPr id="37" name="Rectángulo 36"/>
                    <p:cNvSpPr/>
                    <p:nvPr/>
                  </p:nvSpPr>
                  <p:spPr>
                    <a:xfrm>
                      <a:off x="5592725" y="3763924"/>
                      <a:ext cx="308344" cy="212650"/>
                    </a:xfrm>
                    <a:prstGeom prst="rect">
                      <a:avLst/>
                    </a:prstGeom>
                    <a:noFill/>
                    <a:ln w="22225">
                      <a:solidFill>
                        <a:srgbClr val="00006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PE"/>
                    </a:p>
                  </p:txBody>
                </p:sp>
              </p:grpSp>
            </p:grpSp>
            <p:sp>
              <p:nvSpPr>
                <p:cNvPr id="30" name="Elipse 29"/>
                <p:cNvSpPr/>
                <p:nvPr/>
              </p:nvSpPr>
              <p:spPr>
                <a:xfrm>
                  <a:off x="6353952" y="2776205"/>
                  <a:ext cx="355083" cy="355083"/>
                </a:xfrm>
                <a:prstGeom prst="ellipse">
                  <a:avLst/>
                </a:prstGeom>
                <a:noFill/>
                <a:ln w="22225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31" name="Rectángulo 30"/>
                <p:cNvSpPr/>
                <p:nvPr/>
              </p:nvSpPr>
              <p:spPr>
                <a:xfrm>
                  <a:off x="6257758" y="3291883"/>
                  <a:ext cx="544807" cy="270023"/>
                </a:xfrm>
                <a:prstGeom prst="rect">
                  <a:avLst/>
                </a:prstGeom>
                <a:noFill/>
                <a:ln w="22225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32" name="Rectángulo 31"/>
                <p:cNvSpPr/>
                <p:nvPr/>
              </p:nvSpPr>
              <p:spPr>
                <a:xfrm rot="5400000">
                  <a:off x="6337003" y="3795932"/>
                  <a:ext cx="404039" cy="340024"/>
                </a:xfrm>
                <a:prstGeom prst="rect">
                  <a:avLst/>
                </a:prstGeom>
                <a:noFill/>
                <a:ln w="22225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  <p:sp>
            <p:nvSpPr>
              <p:cNvPr id="28" name="Rectángulo 35"/>
              <p:cNvSpPr/>
              <p:nvPr/>
            </p:nvSpPr>
            <p:spPr>
              <a:xfrm>
                <a:off x="6528389" y="2174584"/>
                <a:ext cx="330883" cy="228373"/>
              </a:xfrm>
              <a:custGeom>
                <a:avLst/>
                <a:gdLst>
                  <a:gd name="connsiteX0" fmla="*/ 0 w 330883"/>
                  <a:gd name="connsiteY0" fmla="*/ 0 h 174104"/>
                  <a:gd name="connsiteX1" fmla="*/ 330883 w 330883"/>
                  <a:gd name="connsiteY1" fmla="*/ 0 h 174104"/>
                  <a:gd name="connsiteX2" fmla="*/ 330883 w 330883"/>
                  <a:gd name="connsiteY2" fmla="*/ 174104 h 174104"/>
                  <a:gd name="connsiteX3" fmla="*/ 0 w 330883"/>
                  <a:gd name="connsiteY3" fmla="*/ 174104 h 174104"/>
                  <a:gd name="connsiteX4" fmla="*/ 0 w 330883"/>
                  <a:gd name="connsiteY4" fmla="*/ 0 h 174104"/>
                  <a:gd name="connsiteX0" fmla="*/ 0 w 330883"/>
                  <a:gd name="connsiteY0" fmla="*/ 0 h 175210"/>
                  <a:gd name="connsiteX1" fmla="*/ 330883 w 330883"/>
                  <a:gd name="connsiteY1" fmla="*/ 0 h 175210"/>
                  <a:gd name="connsiteX2" fmla="*/ 330883 w 330883"/>
                  <a:gd name="connsiteY2" fmla="*/ 174104 h 175210"/>
                  <a:gd name="connsiteX3" fmla="*/ 170122 w 330883"/>
                  <a:gd name="connsiteY3" fmla="*/ 175210 h 175210"/>
                  <a:gd name="connsiteX4" fmla="*/ 0 w 330883"/>
                  <a:gd name="connsiteY4" fmla="*/ 174104 h 175210"/>
                  <a:gd name="connsiteX5" fmla="*/ 0 w 330883"/>
                  <a:gd name="connsiteY5" fmla="*/ 0 h 175210"/>
                  <a:gd name="connsiteX0" fmla="*/ 0 w 330883"/>
                  <a:gd name="connsiteY0" fmla="*/ 0 h 249638"/>
                  <a:gd name="connsiteX1" fmla="*/ 330883 w 330883"/>
                  <a:gd name="connsiteY1" fmla="*/ 0 h 249638"/>
                  <a:gd name="connsiteX2" fmla="*/ 330883 w 330883"/>
                  <a:gd name="connsiteY2" fmla="*/ 174104 h 249638"/>
                  <a:gd name="connsiteX3" fmla="*/ 191387 w 330883"/>
                  <a:gd name="connsiteY3" fmla="*/ 249638 h 249638"/>
                  <a:gd name="connsiteX4" fmla="*/ 0 w 330883"/>
                  <a:gd name="connsiteY4" fmla="*/ 174104 h 249638"/>
                  <a:gd name="connsiteX5" fmla="*/ 0 w 330883"/>
                  <a:gd name="connsiteY5" fmla="*/ 0 h 249638"/>
                  <a:gd name="connsiteX0" fmla="*/ 0 w 330883"/>
                  <a:gd name="connsiteY0" fmla="*/ 5543 h 255181"/>
                  <a:gd name="connsiteX1" fmla="*/ 170122 w 330883"/>
                  <a:gd name="connsiteY1" fmla="*/ 0 h 255181"/>
                  <a:gd name="connsiteX2" fmla="*/ 330883 w 330883"/>
                  <a:gd name="connsiteY2" fmla="*/ 5543 h 255181"/>
                  <a:gd name="connsiteX3" fmla="*/ 330883 w 330883"/>
                  <a:gd name="connsiteY3" fmla="*/ 179647 h 255181"/>
                  <a:gd name="connsiteX4" fmla="*/ 191387 w 330883"/>
                  <a:gd name="connsiteY4" fmla="*/ 255181 h 255181"/>
                  <a:gd name="connsiteX5" fmla="*/ 0 w 330883"/>
                  <a:gd name="connsiteY5" fmla="*/ 179647 h 255181"/>
                  <a:gd name="connsiteX6" fmla="*/ 0 w 330883"/>
                  <a:gd name="connsiteY6" fmla="*/ 5543 h 255181"/>
                  <a:gd name="connsiteX0" fmla="*/ 0 w 330883"/>
                  <a:gd name="connsiteY0" fmla="*/ 0 h 249638"/>
                  <a:gd name="connsiteX1" fmla="*/ 202019 w 330883"/>
                  <a:gd name="connsiteY1" fmla="*/ 58252 h 249638"/>
                  <a:gd name="connsiteX2" fmla="*/ 330883 w 330883"/>
                  <a:gd name="connsiteY2" fmla="*/ 0 h 249638"/>
                  <a:gd name="connsiteX3" fmla="*/ 330883 w 330883"/>
                  <a:gd name="connsiteY3" fmla="*/ 174104 h 249638"/>
                  <a:gd name="connsiteX4" fmla="*/ 191387 w 330883"/>
                  <a:gd name="connsiteY4" fmla="*/ 249638 h 249638"/>
                  <a:gd name="connsiteX5" fmla="*/ 0 w 330883"/>
                  <a:gd name="connsiteY5" fmla="*/ 174104 h 249638"/>
                  <a:gd name="connsiteX6" fmla="*/ 0 w 330883"/>
                  <a:gd name="connsiteY6" fmla="*/ 0 h 249638"/>
                  <a:gd name="connsiteX0" fmla="*/ 0 w 330883"/>
                  <a:gd name="connsiteY0" fmla="*/ 0 h 228373"/>
                  <a:gd name="connsiteX1" fmla="*/ 202019 w 330883"/>
                  <a:gd name="connsiteY1" fmla="*/ 58252 h 228373"/>
                  <a:gd name="connsiteX2" fmla="*/ 330883 w 330883"/>
                  <a:gd name="connsiteY2" fmla="*/ 0 h 228373"/>
                  <a:gd name="connsiteX3" fmla="*/ 330883 w 330883"/>
                  <a:gd name="connsiteY3" fmla="*/ 174104 h 228373"/>
                  <a:gd name="connsiteX4" fmla="*/ 170122 w 330883"/>
                  <a:gd name="connsiteY4" fmla="*/ 228373 h 228373"/>
                  <a:gd name="connsiteX5" fmla="*/ 0 w 330883"/>
                  <a:gd name="connsiteY5" fmla="*/ 174104 h 228373"/>
                  <a:gd name="connsiteX6" fmla="*/ 0 w 330883"/>
                  <a:gd name="connsiteY6" fmla="*/ 0 h 2283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0883" h="228373">
                    <a:moveTo>
                      <a:pt x="0" y="0"/>
                    </a:moveTo>
                    <a:lnTo>
                      <a:pt x="202019" y="58252"/>
                    </a:lnTo>
                    <a:lnTo>
                      <a:pt x="330883" y="0"/>
                    </a:lnTo>
                    <a:lnTo>
                      <a:pt x="330883" y="174104"/>
                    </a:lnTo>
                    <a:lnTo>
                      <a:pt x="170122" y="228373"/>
                    </a:lnTo>
                    <a:lnTo>
                      <a:pt x="0" y="174104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2225">
                <a:solidFill>
                  <a:srgbClr val="0000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</p:grpSp>
      </p:grpSp>
      <p:grpSp>
        <p:nvGrpSpPr>
          <p:cNvPr id="44" name="Grupo 43"/>
          <p:cNvGrpSpPr/>
          <p:nvPr/>
        </p:nvGrpSpPr>
        <p:grpSpPr>
          <a:xfrm flipH="1">
            <a:off x="7808102" y="3021000"/>
            <a:ext cx="202631" cy="449786"/>
            <a:chOff x="4613966" y="2630282"/>
            <a:chExt cx="675297" cy="1498973"/>
          </a:xfrm>
          <a:solidFill>
            <a:srgbClr val="00006C"/>
          </a:solidFill>
        </p:grpSpPr>
        <p:grpSp>
          <p:nvGrpSpPr>
            <p:cNvPr id="48" name="105 Grupo"/>
            <p:cNvGrpSpPr/>
            <p:nvPr/>
          </p:nvGrpSpPr>
          <p:grpSpPr>
            <a:xfrm>
              <a:off x="4613966" y="2630282"/>
              <a:ext cx="675297" cy="1498973"/>
              <a:chOff x="8675508" y="1248058"/>
              <a:chExt cx="333674" cy="1704329"/>
            </a:xfrm>
            <a:grpFill/>
          </p:grpSpPr>
          <p:grpSp>
            <p:nvGrpSpPr>
              <p:cNvPr id="50" name="106 Grupo"/>
              <p:cNvGrpSpPr/>
              <p:nvPr/>
            </p:nvGrpSpPr>
            <p:grpSpPr>
              <a:xfrm>
                <a:off x="8709353" y="1248058"/>
                <a:ext cx="267544" cy="1243498"/>
                <a:chOff x="8709353" y="1248058"/>
                <a:chExt cx="267544" cy="1243498"/>
              </a:xfrm>
              <a:grpFill/>
            </p:grpSpPr>
            <p:sp>
              <p:nvSpPr>
                <p:cNvPr id="55" name="111 Rectángulo redondeado"/>
                <p:cNvSpPr/>
                <p:nvPr/>
              </p:nvSpPr>
              <p:spPr>
                <a:xfrm>
                  <a:off x="8709353" y="1720417"/>
                  <a:ext cx="267544" cy="771139"/>
                </a:xfrm>
                <a:prstGeom prst="roundRect">
                  <a:avLst>
                    <a:gd name="adj" fmla="val 46130"/>
                  </a:avLst>
                </a:prstGeom>
                <a:grpFill/>
                <a:ln w="12700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>
                    <a:solidFill>
                      <a:srgbClr val="25988E"/>
                    </a:solidFill>
                  </a:endParaRPr>
                </a:p>
              </p:txBody>
            </p:sp>
            <p:sp>
              <p:nvSpPr>
                <p:cNvPr id="56" name="112 Elipse"/>
                <p:cNvSpPr/>
                <p:nvPr/>
              </p:nvSpPr>
              <p:spPr>
                <a:xfrm>
                  <a:off x="8738865" y="1248058"/>
                  <a:ext cx="216759" cy="422640"/>
                </a:xfrm>
                <a:prstGeom prst="ellipse">
                  <a:avLst/>
                </a:prstGeom>
                <a:grpFill/>
                <a:ln w="19050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  <p:sp>
            <p:nvSpPr>
              <p:cNvPr id="51" name="107 Rectángulo redondeado"/>
              <p:cNvSpPr/>
              <p:nvPr/>
            </p:nvSpPr>
            <p:spPr>
              <a:xfrm rot="20081632" flipH="1">
                <a:off x="8955931" y="1747881"/>
                <a:ext cx="53251" cy="576423"/>
              </a:xfrm>
              <a:prstGeom prst="roundRect">
                <a:avLst/>
              </a:prstGeom>
              <a:grpFill/>
              <a:ln w="12700">
                <a:solidFill>
                  <a:srgbClr val="0000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>
                  <a:solidFill>
                    <a:srgbClr val="25988E"/>
                  </a:solidFill>
                </a:endParaRPr>
              </a:p>
            </p:txBody>
          </p:sp>
          <p:sp>
            <p:nvSpPr>
              <p:cNvPr id="52" name="108 Rectángulo redondeado"/>
              <p:cNvSpPr/>
              <p:nvPr/>
            </p:nvSpPr>
            <p:spPr>
              <a:xfrm rot="1518368">
                <a:off x="8675508" y="1747289"/>
                <a:ext cx="52621" cy="576423"/>
              </a:xfrm>
              <a:prstGeom prst="roundRect">
                <a:avLst/>
              </a:prstGeom>
              <a:grpFill/>
              <a:ln w="12700">
                <a:solidFill>
                  <a:srgbClr val="0000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>
                  <a:solidFill>
                    <a:srgbClr val="25988E"/>
                  </a:solidFill>
                </a:endParaRPr>
              </a:p>
            </p:txBody>
          </p:sp>
          <p:sp>
            <p:nvSpPr>
              <p:cNvPr id="53" name="109 Rectángulo redondeado"/>
              <p:cNvSpPr/>
              <p:nvPr/>
            </p:nvSpPr>
            <p:spPr>
              <a:xfrm rot="378639">
                <a:off x="8727871" y="2276726"/>
                <a:ext cx="91910" cy="667497"/>
              </a:xfrm>
              <a:prstGeom prst="roundRect">
                <a:avLst/>
              </a:prstGeom>
              <a:grpFill/>
              <a:ln w="12700">
                <a:solidFill>
                  <a:srgbClr val="0000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>
                  <a:solidFill>
                    <a:srgbClr val="25988E"/>
                  </a:solidFill>
                </a:endParaRPr>
              </a:p>
            </p:txBody>
          </p:sp>
          <p:sp>
            <p:nvSpPr>
              <p:cNvPr id="54" name="110 Rectángulo redondeado"/>
              <p:cNvSpPr/>
              <p:nvPr/>
            </p:nvSpPr>
            <p:spPr>
              <a:xfrm rot="21221361" flipH="1">
                <a:off x="8869298" y="2297551"/>
                <a:ext cx="88145" cy="654836"/>
              </a:xfrm>
              <a:prstGeom prst="roundRect">
                <a:avLst/>
              </a:prstGeom>
              <a:grpFill/>
              <a:ln w="12700">
                <a:solidFill>
                  <a:srgbClr val="0000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>
                  <a:solidFill>
                    <a:srgbClr val="25988E"/>
                  </a:solidFill>
                </a:endParaRPr>
              </a:p>
            </p:txBody>
          </p:sp>
        </p:grpSp>
        <p:sp>
          <p:nvSpPr>
            <p:cNvPr id="49" name="111 Rectángulo redondeado"/>
            <p:cNvSpPr/>
            <p:nvPr/>
          </p:nvSpPr>
          <p:spPr>
            <a:xfrm>
              <a:off x="4663863" y="3026674"/>
              <a:ext cx="574273" cy="478098"/>
            </a:xfrm>
            <a:custGeom>
              <a:avLst/>
              <a:gdLst>
                <a:gd name="connsiteX0" fmla="*/ 0 w 541461"/>
                <a:gd name="connsiteY0" fmla="*/ 249776 h 678224"/>
                <a:gd name="connsiteX1" fmla="*/ 249776 w 541461"/>
                <a:gd name="connsiteY1" fmla="*/ 0 h 678224"/>
                <a:gd name="connsiteX2" fmla="*/ 291685 w 541461"/>
                <a:gd name="connsiteY2" fmla="*/ 0 h 678224"/>
                <a:gd name="connsiteX3" fmla="*/ 541461 w 541461"/>
                <a:gd name="connsiteY3" fmla="*/ 249776 h 678224"/>
                <a:gd name="connsiteX4" fmla="*/ 541461 w 541461"/>
                <a:gd name="connsiteY4" fmla="*/ 428448 h 678224"/>
                <a:gd name="connsiteX5" fmla="*/ 291685 w 541461"/>
                <a:gd name="connsiteY5" fmla="*/ 678224 h 678224"/>
                <a:gd name="connsiteX6" fmla="*/ 249776 w 541461"/>
                <a:gd name="connsiteY6" fmla="*/ 678224 h 678224"/>
                <a:gd name="connsiteX7" fmla="*/ 0 w 541461"/>
                <a:gd name="connsiteY7" fmla="*/ 428448 h 678224"/>
                <a:gd name="connsiteX8" fmla="*/ 0 w 541461"/>
                <a:gd name="connsiteY8" fmla="*/ 249776 h 678224"/>
                <a:gd name="connsiteX0" fmla="*/ 0 w 541461"/>
                <a:gd name="connsiteY0" fmla="*/ 249776 h 678224"/>
                <a:gd name="connsiteX1" fmla="*/ 249776 w 541461"/>
                <a:gd name="connsiteY1" fmla="*/ 0 h 678224"/>
                <a:gd name="connsiteX2" fmla="*/ 291685 w 541461"/>
                <a:gd name="connsiteY2" fmla="*/ 0 h 678224"/>
                <a:gd name="connsiteX3" fmla="*/ 541461 w 541461"/>
                <a:gd name="connsiteY3" fmla="*/ 249776 h 678224"/>
                <a:gd name="connsiteX4" fmla="*/ 541461 w 541461"/>
                <a:gd name="connsiteY4" fmla="*/ 428448 h 678224"/>
                <a:gd name="connsiteX5" fmla="*/ 291685 w 541461"/>
                <a:gd name="connsiteY5" fmla="*/ 678224 h 678224"/>
                <a:gd name="connsiteX6" fmla="*/ 0 w 541461"/>
                <a:gd name="connsiteY6" fmla="*/ 428448 h 678224"/>
                <a:gd name="connsiteX7" fmla="*/ 0 w 541461"/>
                <a:gd name="connsiteY7" fmla="*/ 249776 h 678224"/>
                <a:gd name="connsiteX0" fmla="*/ 0 w 541461"/>
                <a:gd name="connsiteY0" fmla="*/ 249776 h 450782"/>
                <a:gd name="connsiteX1" fmla="*/ 249776 w 541461"/>
                <a:gd name="connsiteY1" fmla="*/ 0 h 450782"/>
                <a:gd name="connsiteX2" fmla="*/ 291685 w 541461"/>
                <a:gd name="connsiteY2" fmla="*/ 0 h 450782"/>
                <a:gd name="connsiteX3" fmla="*/ 541461 w 541461"/>
                <a:gd name="connsiteY3" fmla="*/ 249776 h 450782"/>
                <a:gd name="connsiteX4" fmla="*/ 541461 w 541461"/>
                <a:gd name="connsiteY4" fmla="*/ 428448 h 450782"/>
                <a:gd name="connsiteX5" fmla="*/ 0 w 541461"/>
                <a:gd name="connsiteY5" fmla="*/ 428448 h 450782"/>
                <a:gd name="connsiteX6" fmla="*/ 0 w 541461"/>
                <a:gd name="connsiteY6" fmla="*/ 249776 h 450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1461" h="450782">
                  <a:moveTo>
                    <a:pt x="0" y="249776"/>
                  </a:moveTo>
                  <a:cubicBezTo>
                    <a:pt x="0" y="111829"/>
                    <a:pt x="111829" y="0"/>
                    <a:pt x="249776" y="0"/>
                  </a:cubicBezTo>
                  <a:lnTo>
                    <a:pt x="291685" y="0"/>
                  </a:lnTo>
                  <a:cubicBezTo>
                    <a:pt x="429632" y="0"/>
                    <a:pt x="541461" y="111829"/>
                    <a:pt x="541461" y="249776"/>
                  </a:cubicBezTo>
                  <a:lnTo>
                    <a:pt x="541461" y="428448"/>
                  </a:lnTo>
                  <a:cubicBezTo>
                    <a:pt x="451218" y="458227"/>
                    <a:pt x="90243" y="458227"/>
                    <a:pt x="0" y="428448"/>
                  </a:cubicBezTo>
                  <a:lnTo>
                    <a:pt x="0" y="249776"/>
                  </a:lnTo>
                  <a:close/>
                </a:path>
              </a:pathLst>
            </a:custGeom>
            <a:grpFill/>
            <a:ln w="1270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>
                <a:solidFill>
                  <a:srgbClr val="25988E"/>
                </a:solidFill>
              </a:endParaRPr>
            </a:p>
          </p:txBody>
        </p:sp>
      </p:grpSp>
      <p:grpSp>
        <p:nvGrpSpPr>
          <p:cNvPr id="57" name="Grupo 56"/>
          <p:cNvGrpSpPr/>
          <p:nvPr/>
        </p:nvGrpSpPr>
        <p:grpSpPr>
          <a:xfrm flipH="1">
            <a:off x="8101968" y="3028063"/>
            <a:ext cx="188093" cy="449785"/>
            <a:chOff x="4631170" y="2630282"/>
            <a:chExt cx="626849" cy="1498973"/>
          </a:xfrm>
          <a:solidFill>
            <a:srgbClr val="00006C"/>
          </a:solidFill>
        </p:grpSpPr>
        <p:grpSp>
          <p:nvGrpSpPr>
            <p:cNvPr id="58" name="105 Grupo"/>
            <p:cNvGrpSpPr/>
            <p:nvPr/>
          </p:nvGrpSpPr>
          <p:grpSpPr>
            <a:xfrm>
              <a:off x="4631170" y="2630282"/>
              <a:ext cx="626849" cy="1498973"/>
              <a:chOff x="8683976" y="1248058"/>
              <a:chExt cx="309734" cy="1704329"/>
            </a:xfrm>
            <a:grpFill/>
          </p:grpSpPr>
          <p:grpSp>
            <p:nvGrpSpPr>
              <p:cNvPr id="60" name="106 Grupo"/>
              <p:cNvGrpSpPr/>
              <p:nvPr/>
            </p:nvGrpSpPr>
            <p:grpSpPr>
              <a:xfrm>
                <a:off x="8709353" y="1248058"/>
                <a:ext cx="267544" cy="1243498"/>
                <a:chOff x="8709353" y="1248058"/>
                <a:chExt cx="267544" cy="1243498"/>
              </a:xfrm>
              <a:grpFill/>
            </p:grpSpPr>
            <p:sp>
              <p:nvSpPr>
                <p:cNvPr id="65" name="111 Rectángulo redondeado"/>
                <p:cNvSpPr/>
                <p:nvPr/>
              </p:nvSpPr>
              <p:spPr>
                <a:xfrm>
                  <a:off x="8709353" y="1720417"/>
                  <a:ext cx="267544" cy="771139"/>
                </a:xfrm>
                <a:prstGeom prst="roundRect">
                  <a:avLst>
                    <a:gd name="adj" fmla="val 46130"/>
                  </a:avLst>
                </a:prstGeom>
                <a:grpFill/>
                <a:ln w="12700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>
                    <a:solidFill>
                      <a:srgbClr val="25988E"/>
                    </a:solidFill>
                  </a:endParaRPr>
                </a:p>
              </p:txBody>
            </p:sp>
            <p:sp>
              <p:nvSpPr>
                <p:cNvPr id="66" name="112 Elipse"/>
                <p:cNvSpPr/>
                <p:nvPr/>
              </p:nvSpPr>
              <p:spPr>
                <a:xfrm>
                  <a:off x="8738865" y="1248058"/>
                  <a:ext cx="216759" cy="422640"/>
                </a:xfrm>
                <a:prstGeom prst="ellipse">
                  <a:avLst/>
                </a:prstGeom>
                <a:grpFill/>
                <a:ln w="19050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  <p:sp>
            <p:nvSpPr>
              <p:cNvPr id="61" name="107 Rectángulo redondeado"/>
              <p:cNvSpPr/>
              <p:nvPr/>
            </p:nvSpPr>
            <p:spPr>
              <a:xfrm rot="20081632" flipH="1">
                <a:off x="8940459" y="1755751"/>
                <a:ext cx="53251" cy="576424"/>
              </a:xfrm>
              <a:prstGeom prst="roundRect">
                <a:avLst/>
              </a:prstGeom>
              <a:grpFill/>
              <a:ln w="12700">
                <a:solidFill>
                  <a:srgbClr val="0000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>
                  <a:solidFill>
                    <a:srgbClr val="25988E"/>
                  </a:solidFill>
                </a:endParaRPr>
              </a:p>
            </p:txBody>
          </p:sp>
          <p:sp>
            <p:nvSpPr>
              <p:cNvPr id="62" name="108 Rectángulo redondeado"/>
              <p:cNvSpPr/>
              <p:nvPr/>
            </p:nvSpPr>
            <p:spPr>
              <a:xfrm rot="1518368">
                <a:off x="8683976" y="1755159"/>
                <a:ext cx="52620" cy="576424"/>
              </a:xfrm>
              <a:prstGeom prst="roundRect">
                <a:avLst/>
              </a:prstGeom>
              <a:grpFill/>
              <a:ln w="12700">
                <a:solidFill>
                  <a:srgbClr val="0000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>
                  <a:solidFill>
                    <a:srgbClr val="25988E"/>
                  </a:solidFill>
                </a:endParaRPr>
              </a:p>
            </p:txBody>
          </p:sp>
          <p:sp>
            <p:nvSpPr>
              <p:cNvPr id="63" name="109 Rectángulo redondeado"/>
              <p:cNvSpPr/>
              <p:nvPr/>
            </p:nvSpPr>
            <p:spPr>
              <a:xfrm>
                <a:off x="8731291" y="2276726"/>
                <a:ext cx="91910" cy="667497"/>
              </a:xfrm>
              <a:prstGeom prst="roundRect">
                <a:avLst/>
              </a:prstGeom>
              <a:grpFill/>
              <a:ln w="12700">
                <a:solidFill>
                  <a:srgbClr val="0000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>
                  <a:solidFill>
                    <a:srgbClr val="25988E"/>
                  </a:solidFill>
                </a:endParaRPr>
              </a:p>
            </p:txBody>
          </p:sp>
          <p:sp>
            <p:nvSpPr>
              <p:cNvPr id="64" name="110 Rectángulo redondeado"/>
              <p:cNvSpPr/>
              <p:nvPr/>
            </p:nvSpPr>
            <p:spPr>
              <a:xfrm flipH="1">
                <a:off x="8852198" y="2297551"/>
                <a:ext cx="88145" cy="654836"/>
              </a:xfrm>
              <a:prstGeom prst="roundRect">
                <a:avLst/>
              </a:prstGeom>
              <a:grpFill/>
              <a:ln w="12700">
                <a:solidFill>
                  <a:srgbClr val="0000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>
                  <a:solidFill>
                    <a:srgbClr val="25988E"/>
                  </a:solidFill>
                </a:endParaRPr>
              </a:p>
            </p:txBody>
          </p:sp>
        </p:grpSp>
        <p:sp>
          <p:nvSpPr>
            <p:cNvPr id="59" name="111 Rectángulo redondeado"/>
            <p:cNvSpPr/>
            <p:nvPr/>
          </p:nvSpPr>
          <p:spPr>
            <a:xfrm>
              <a:off x="4663863" y="3026674"/>
              <a:ext cx="574273" cy="478098"/>
            </a:xfrm>
            <a:custGeom>
              <a:avLst/>
              <a:gdLst>
                <a:gd name="connsiteX0" fmla="*/ 0 w 541461"/>
                <a:gd name="connsiteY0" fmla="*/ 249776 h 678224"/>
                <a:gd name="connsiteX1" fmla="*/ 249776 w 541461"/>
                <a:gd name="connsiteY1" fmla="*/ 0 h 678224"/>
                <a:gd name="connsiteX2" fmla="*/ 291685 w 541461"/>
                <a:gd name="connsiteY2" fmla="*/ 0 h 678224"/>
                <a:gd name="connsiteX3" fmla="*/ 541461 w 541461"/>
                <a:gd name="connsiteY3" fmla="*/ 249776 h 678224"/>
                <a:gd name="connsiteX4" fmla="*/ 541461 w 541461"/>
                <a:gd name="connsiteY4" fmla="*/ 428448 h 678224"/>
                <a:gd name="connsiteX5" fmla="*/ 291685 w 541461"/>
                <a:gd name="connsiteY5" fmla="*/ 678224 h 678224"/>
                <a:gd name="connsiteX6" fmla="*/ 249776 w 541461"/>
                <a:gd name="connsiteY6" fmla="*/ 678224 h 678224"/>
                <a:gd name="connsiteX7" fmla="*/ 0 w 541461"/>
                <a:gd name="connsiteY7" fmla="*/ 428448 h 678224"/>
                <a:gd name="connsiteX8" fmla="*/ 0 w 541461"/>
                <a:gd name="connsiteY8" fmla="*/ 249776 h 678224"/>
                <a:gd name="connsiteX0" fmla="*/ 0 w 541461"/>
                <a:gd name="connsiteY0" fmla="*/ 249776 h 678224"/>
                <a:gd name="connsiteX1" fmla="*/ 249776 w 541461"/>
                <a:gd name="connsiteY1" fmla="*/ 0 h 678224"/>
                <a:gd name="connsiteX2" fmla="*/ 291685 w 541461"/>
                <a:gd name="connsiteY2" fmla="*/ 0 h 678224"/>
                <a:gd name="connsiteX3" fmla="*/ 541461 w 541461"/>
                <a:gd name="connsiteY3" fmla="*/ 249776 h 678224"/>
                <a:gd name="connsiteX4" fmla="*/ 541461 w 541461"/>
                <a:gd name="connsiteY4" fmla="*/ 428448 h 678224"/>
                <a:gd name="connsiteX5" fmla="*/ 291685 w 541461"/>
                <a:gd name="connsiteY5" fmla="*/ 678224 h 678224"/>
                <a:gd name="connsiteX6" fmla="*/ 0 w 541461"/>
                <a:gd name="connsiteY6" fmla="*/ 428448 h 678224"/>
                <a:gd name="connsiteX7" fmla="*/ 0 w 541461"/>
                <a:gd name="connsiteY7" fmla="*/ 249776 h 678224"/>
                <a:gd name="connsiteX0" fmla="*/ 0 w 541461"/>
                <a:gd name="connsiteY0" fmla="*/ 249776 h 450782"/>
                <a:gd name="connsiteX1" fmla="*/ 249776 w 541461"/>
                <a:gd name="connsiteY1" fmla="*/ 0 h 450782"/>
                <a:gd name="connsiteX2" fmla="*/ 291685 w 541461"/>
                <a:gd name="connsiteY2" fmla="*/ 0 h 450782"/>
                <a:gd name="connsiteX3" fmla="*/ 541461 w 541461"/>
                <a:gd name="connsiteY3" fmla="*/ 249776 h 450782"/>
                <a:gd name="connsiteX4" fmla="*/ 541461 w 541461"/>
                <a:gd name="connsiteY4" fmla="*/ 428448 h 450782"/>
                <a:gd name="connsiteX5" fmla="*/ 0 w 541461"/>
                <a:gd name="connsiteY5" fmla="*/ 428448 h 450782"/>
                <a:gd name="connsiteX6" fmla="*/ 0 w 541461"/>
                <a:gd name="connsiteY6" fmla="*/ 249776 h 450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1461" h="450782">
                  <a:moveTo>
                    <a:pt x="0" y="249776"/>
                  </a:moveTo>
                  <a:cubicBezTo>
                    <a:pt x="0" y="111829"/>
                    <a:pt x="111829" y="0"/>
                    <a:pt x="249776" y="0"/>
                  </a:cubicBezTo>
                  <a:lnTo>
                    <a:pt x="291685" y="0"/>
                  </a:lnTo>
                  <a:cubicBezTo>
                    <a:pt x="429632" y="0"/>
                    <a:pt x="541461" y="111829"/>
                    <a:pt x="541461" y="249776"/>
                  </a:cubicBezTo>
                  <a:lnTo>
                    <a:pt x="541461" y="428448"/>
                  </a:lnTo>
                  <a:cubicBezTo>
                    <a:pt x="451218" y="458227"/>
                    <a:pt x="90243" y="458227"/>
                    <a:pt x="0" y="428448"/>
                  </a:cubicBezTo>
                  <a:lnTo>
                    <a:pt x="0" y="249776"/>
                  </a:lnTo>
                  <a:close/>
                </a:path>
              </a:pathLst>
            </a:custGeom>
            <a:grpFill/>
            <a:ln w="1270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>
                <a:solidFill>
                  <a:srgbClr val="25988E"/>
                </a:solidFill>
              </a:endParaRPr>
            </a:p>
          </p:txBody>
        </p:sp>
      </p:grpSp>
      <p:grpSp>
        <p:nvGrpSpPr>
          <p:cNvPr id="67" name="Grupo 66"/>
          <p:cNvGrpSpPr/>
          <p:nvPr/>
        </p:nvGrpSpPr>
        <p:grpSpPr>
          <a:xfrm flipH="1">
            <a:off x="7526506" y="3019314"/>
            <a:ext cx="162473" cy="446446"/>
            <a:chOff x="1071313" y="3520705"/>
            <a:chExt cx="831765" cy="2285548"/>
          </a:xfrm>
          <a:solidFill>
            <a:srgbClr val="00006C"/>
          </a:solidFill>
        </p:grpSpPr>
        <p:sp>
          <p:nvSpPr>
            <p:cNvPr id="68" name="111 Rectángulo redondeado"/>
            <p:cNvSpPr/>
            <p:nvPr/>
          </p:nvSpPr>
          <p:spPr>
            <a:xfrm>
              <a:off x="1112042" y="3540642"/>
              <a:ext cx="780378" cy="530531"/>
            </a:xfrm>
            <a:custGeom>
              <a:avLst/>
              <a:gdLst>
                <a:gd name="connsiteX0" fmla="*/ 0 w 780378"/>
                <a:gd name="connsiteY0" fmla="*/ 515091 h 515091"/>
                <a:gd name="connsiteX1" fmla="*/ 132219 w 780378"/>
                <a:gd name="connsiteY1" fmla="*/ 0 h 515091"/>
                <a:gd name="connsiteX2" fmla="*/ 648159 w 780378"/>
                <a:gd name="connsiteY2" fmla="*/ 0 h 515091"/>
                <a:gd name="connsiteX3" fmla="*/ 780378 w 780378"/>
                <a:gd name="connsiteY3" fmla="*/ 515091 h 515091"/>
                <a:gd name="connsiteX4" fmla="*/ 0 w 780378"/>
                <a:gd name="connsiteY4" fmla="*/ 515091 h 515091"/>
                <a:gd name="connsiteX0" fmla="*/ 0 w 780378"/>
                <a:gd name="connsiteY0" fmla="*/ 530531 h 530531"/>
                <a:gd name="connsiteX1" fmla="*/ 132219 w 780378"/>
                <a:gd name="connsiteY1" fmla="*/ 15440 h 530531"/>
                <a:gd name="connsiteX2" fmla="*/ 259558 w 780378"/>
                <a:gd name="connsiteY2" fmla="*/ 0 h 530531"/>
                <a:gd name="connsiteX3" fmla="*/ 648159 w 780378"/>
                <a:gd name="connsiteY3" fmla="*/ 15440 h 530531"/>
                <a:gd name="connsiteX4" fmla="*/ 780378 w 780378"/>
                <a:gd name="connsiteY4" fmla="*/ 530531 h 530531"/>
                <a:gd name="connsiteX5" fmla="*/ 0 w 780378"/>
                <a:gd name="connsiteY5" fmla="*/ 530531 h 530531"/>
                <a:gd name="connsiteX0" fmla="*/ 0 w 780378"/>
                <a:gd name="connsiteY0" fmla="*/ 530531 h 530531"/>
                <a:gd name="connsiteX1" fmla="*/ 132219 w 780378"/>
                <a:gd name="connsiteY1" fmla="*/ 15440 h 530531"/>
                <a:gd name="connsiteX2" fmla="*/ 259558 w 780378"/>
                <a:gd name="connsiteY2" fmla="*/ 0 h 530531"/>
                <a:gd name="connsiteX3" fmla="*/ 482842 w 780378"/>
                <a:gd name="connsiteY3" fmla="*/ 0 h 530531"/>
                <a:gd name="connsiteX4" fmla="*/ 648159 w 780378"/>
                <a:gd name="connsiteY4" fmla="*/ 15440 h 530531"/>
                <a:gd name="connsiteX5" fmla="*/ 780378 w 780378"/>
                <a:gd name="connsiteY5" fmla="*/ 530531 h 530531"/>
                <a:gd name="connsiteX6" fmla="*/ 0 w 780378"/>
                <a:gd name="connsiteY6" fmla="*/ 530531 h 530531"/>
                <a:gd name="connsiteX0" fmla="*/ 0 w 780378"/>
                <a:gd name="connsiteY0" fmla="*/ 530531 h 530531"/>
                <a:gd name="connsiteX1" fmla="*/ 78805 w 780378"/>
                <a:gd name="connsiteY1" fmla="*/ 159488 h 530531"/>
                <a:gd name="connsiteX2" fmla="*/ 132219 w 780378"/>
                <a:gd name="connsiteY2" fmla="*/ 15440 h 530531"/>
                <a:gd name="connsiteX3" fmla="*/ 259558 w 780378"/>
                <a:gd name="connsiteY3" fmla="*/ 0 h 530531"/>
                <a:gd name="connsiteX4" fmla="*/ 482842 w 780378"/>
                <a:gd name="connsiteY4" fmla="*/ 0 h 530531"/>
                <a:gd name="connsiteX5" fmla="*/ 648159 w 780378"/>
                <a:gd name="connsiteY5" fmla="*/ 15440 h 530531"/>
                <a:gd name="connsiteX6" fmla="*/ 780378 w 780378"/>
                <a:gd name="connsiteY6" fmla="*/ 530531 h 530531"/>
                <a:gd name="connsiteX7" fmla="*/ 0 w 780378"/>
                <a:gd name="connsiteY7" fmla="*/ 530531 h 530531"/>
                <a:gd name="connsiteX0" fmla="*/ 0 w 780378"/>
                <a:gd name="connsiteY0" fmla="*/ 530531 h 530531"/>
                <a:gd name="connsiteX1" fmla="*/ 78805 w 780378"/>
                <a:gd name="connsiteY1" fmla="*/ 159488 h 530531"/>
                <a:gd name="connsiteX2" fmla="*/ 132219 w 780378"/>
                <a:gd name="connsiteY2" fmla="*/ 15440 h 530531"/>
                <a:gd name="connsiteX3" fmla="*/ 259558 w 780378"/>
                <a:gd name="connsiteY3" fmla="*/ 0 h 530531"/>
                <a:gd name="connsiteX4" fmla="*/ 482842 w 780378"/>
                <a:gd name="connsiteY4" fmla="*/ 0 h 530531"/>
                <a:gd name="connsiteX5" fmla="*/ 648159 w 780378"/>
                <a:gd name="connsiteY5" fmla="*/ 15440 h 530531"/>
                <a:gd name="connsiteX6" fmla="*/ 684860 w 780378"/>
                <a:gd name="connsiteY6" fmla="*/ 159488 h 530531"/>
                <a:gd name="connsiteX7" fmla="*/ 780378 w 780378"/>
                <a:gd name="connsiteY7" fmla="*/ 530531 h 530531"/>
                <a:gd name="connsiteX8" fmla="*/ 0 w 780378"/>
                <a:gd name="connsiteY8" fmla="*/ 530531 h 530531"/>
                <a:gd name="connsiteX0" fmla="*/ 0 w 780378"/>
                <a:gd name="connsiteY0" fmla="*/ 530531 h 530531"/>
                <a:gd name="connsiteX1" fmla="*/ 78805 w 780378"/>
                <a:gd name="connsiteY1" fmla="*/ 159488 h 530531"/>
                <a:gd name="connsiteX2" fmla="*/ 185382 w 780378"/>
                <a:gd name="connsiteY2" fmla="*/ 26073 h 530531"/>
                <a:gd name="connsiteX3" fmla="*/ 259558 w 780378"/>
                <a:gd name="connsiteY3" fmla="*/ 0 h 530531"/>
                <a:gd name="connsiteX4" fmla="*/ 482842 w 780378"/>
                <a:gd name="connsiteY4" fmla="*/ 0 h 530531"/>
                <a:gd name="connsiteX5" fmla="*/ 648159 w 780378"/>
                <a:gd name="connsiteY5" fmla="*/ 15440 h 530531"/>
                <a:gd name="connsiteX6" fmla="*/ 684860 w 780378"/>
                <a:gd name="connsiteY6" fmla="*/ 159488 h 530531"/>
                <a:gd name="connsiteX7" fmla="*/ 780378 w 780378"/>
                <a:gd name="connsiteY7" fmla="*/ 530531 h 530531"/>
                <a:gd name="connsiteX8" fmla="*/ 0 w 780378"/>
                <a:gd name="connsiteY8" fmla="*/ 530531 h 530531"/>
                <a:gd name="connsiteX0" fmla="*/ 0 w 780378"/>
                <a:gd name="connsiteY0" fmla="*/ 530531 h 530531"/>
                <a:gd name="connsiteX1" fmla="*/ 78805 w 780378"/>
                <a:gd name="connsiteY1" fmla="*/ 159488 h 530531"/>
                <a:gd name="connsiteX2" fmla="*/ 185382 w 780378"/>
                <a:gd name="connsiteY2" fmla="*/ 26073 h 530531"/>
                <a:gd name="connsiteX3" fmla="*/ 259558 w 780378"/>
                <a:gd name="connsiteY3" fmla="*/ 0 h 530531"/>
                <a:gd name="connsiteX4" fmla="*/ 482842 w 780378"/>
                <a:gd name="connsiteY4" fmla="*/ 0 h 530531"/>
                <a:gd name="connsiteX5" fmla="*/ 584364 w 780378"/>
                <a:gd name="connsiteY5" fmla="*/ 36705 h 530531"/>
                <a:gd name="connsiteX6" fmla="*/ 684860 w 780378"/>
                <a:gd name="connsiteY6" fmla="*/ 159488 h 530531"/>
                <a:gd name="connsiteX7" fmla="*/ 780378 w 780378"/>
                <a:gd name="connsiteY7" fmla="*/ 530531 h 530531"/>
                <a:gd name="connsiteX8" fmla="*/ 0 w 780378"/>
                <a:gd name="connsiteY8" fmla="*/ 530531 h 530531"/>
                <a:gd name="connsiteX0" fmla="*/ 0 w 780378"/>
                <a:gd name="connsiteY0" fmla="*/ 530531 h 530531"/>
                <a:gd name="connsiteX1" fmla="*/ 78805 w 780378"/>
                <a:gd name="connsiteY1" fmla="*/ 159488 h 530531"/>
                <a:gd name="connsiteX2" fmla="*/ 185382 w 780378"/>
                <a:gd name="connsiteY2" fmla="*/ 26073 h 530531"/>
                <a:gd name="connsiteX3" fmla="*/ 259558 w 780378"/>
                <a:gd name="connsiteY3" fmla="*/ 0 h 530531"/>
                <a:gd name="connsiteX4" fmla="*/ 482842 w 780378"/>
                <a:gd name="connsiteY4" fmla="*/ 0 h 530531"/>
                <a:gd name="connsiteX5" fmla="*/ 616261 w 780378"/>
                <a:gd name="connsiteY5" fmla="*/ 47337 h 530531"/>
                <a:gd name="connsiteX6" fmla="*/ 684860 w 780378"/>
                <a:gd name="connsiteY6" fmla="*/ 159488 h 530531"/>
                <a:gd name="connsiteX7" fmla="*/ 780378 w 780378"/>
                <a:gd name="connsiteY7" fmla="*/ 530531 h 530531"/>
                <a:gd name="connsiteX8" fmla="*/ 0 w 780378"/>
                <a:gd name="connsiteY8" fmla="*/ 530531 h 530531"/>
                <a:gd name="connsiteX0" fmla="*/ 0 w 780378"/>
                <a:gd name="connsiteY0" fmla="*/ 530531 h 530531"/>
                <a:gd name="connsiteX1" fmla="*/ 78805 w 780378"/>
                <a:gd name="connsiteY1" fmla="*/ 159488 h 530531"/>
                <a:gd name="connsiteX2" fmla="*/ 185382 w 780378"/>
                <a:gd name="connsiteY2" fmla="*/ 26073 h 530531"/>
                <a:gd name="connsiteX3" fmla="*/ 259558 w 780378"/>
                <a:gd name="connsiteY3" fmla="*/ 0 h 530531"/>
                <a:gd name="connsiteX4" fmla="*/ 482842 w 780378"/>
                <a:gd name="connsiteY4" fmla="*/ 0 h 530531"/>
                <a:gd name="connsiteX5" fmla="*/ 605628 w 780378"/>
                <a:gd name="connsiteY5" fmla="*/ 57970 h 530531"/>
                <a:gd name="connsiteX6" fmla="*/ 684860 w 780378"/>
                <a:gd name="connsiteY6" fmla="*/ 159488 h 530531"/>
                <a:gd name="connsiteX7" fmla="*/ 780378 w 780378"/>
                <a:gd name="connsiteY7" fmla="*/ 530531 h 530531"/>
                <a:gd name="connsiteX8" fmla="*/ 0 w 780378"/>
                <a:gd name="connsiteY8" fmla="*/ 530531 h 530531"/>
                <a:gd name="connsiteX0" fmla="*/ 0 w 780378"/>
                <a:gd name="connsiteY0" fmla="*/ 530531 h 530531"/>
                <a:gd name="connsiteX1" fmla="*/ 78805 w 780378"/>
                <a:gd name="connsiteY1" fmla="*/ 159488 h 530531"/>
                <a:gd name="connsiteX2" fmla="*/ 185382 w 780378"/>
                <a:gd name="connsiteY2" fmla="*/ 47338 h 530531"/>
                <a:gd name="connsiteX3" fmla="*/ 259558 w 780378"/>
                <a:gd name="connsiteY3" fmla="*/ 0 h 530531"/>
                <a:gd name="connsiteX4" fmla="*/ 482842 w 780378"/>
                <a:gd name="connsiteY4" fmla="*/ 0 h 530531"/>
                <a:gd name="connsiteX5" fmla="*/ 605628 w 780378"/>
                <a:gd name="connsiteY5" fmla="*/ 57970 h 530531"/>
                <a:gd name="connsiteX6" fmla="*/ 684860 w 780378"/>
                <a:gd name="connsiteY6" fmla="*/ 159488 h 530531"/>
                <a:gd name="connsiteX7" fmla="*/ 780378 w 780378"/>
                <a:gd name="connsiteY7" fmla="*/ 530531 h 530531"/>
                <a:gd name="connsiteX8" fmla="*/ 0 w 780378"/>
                <a:gd name="connsiteY8" fmla="*/ 530531 h 530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0378" h="530531">
                  <a:moveTo>
                    <a:pt x="0" y="530531"/>
                  </a:moveTo>
                  <a:lnTo>
                    <a:pt x="78805" y="159488"/>
                  </a:lnTo>
                  <a:lnTo>
                    <a:pt x="185382" y="47338"/>
                  </a:lnTo>
                  <a:lnTo>
                    <a:pt x="259558" y="0"/>
                  </a:lnTo>
                  <a:lnTo>
                    <a:pt x="482842" y="0"/>
                  </a:lnTo>
                  <a:lnTo>
                    <a:pt x="605628" y="57970"/>
                  </a:lnTo>
                  <a:lnTo>
                    <a:pt x="684860" y="159488"/>
                  </a:lnTo>
                  <a:lnTo>
                    <a:pt x="780378" y="530531"/>
                  </a:lnTo>
                  <a:lnTo>
                    <a:pt x="0" y="530531"/>
                  </a:lnTo>
                  <a:close/>
                </a:path>
              </a:pathLst>
            </a:custGeom>
            <a:grpFill/>
            <a:ln w="1270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>
                <a:solidFill>
                  <a:srgbClr val="25988E"/>
                </a:solidFill>
              </a:endParaRPr>
            </a:p>
          </p:txBody>
        </p:sp>
        <p:grpSp>
          <p:nvGrpSpPr>
            <p:cNvPr id="69" name="Grupo 68"/>
            <p:cNvGrpSpPr/>
            <p:nvPr/>
          </p:nvGrpSpPr>
          <p:grpSpPr>
            <a:xfrm>
              <a:off x="1071313" y="3520705"/>
              <a:ext cx="831765" cy="2285548"/>
              <a:chOff x="1071313" y="3520705"/>
              <a:chExt cx="831765" cy="2285548"/>
            </a:xfrm>
            <a:grpFill/>
          </p:grpSpPr>
          <p:grpSp>
            <p:nvGrpSpPr>
              <p:cNvPr id="70" name="Grupo 69"/>
              <p:cNvGrpSpPr/>
              <p:nvPr/>
            </p:nvGrpSpPr>
            <p:grpSpPr>
              <a:xfrm>
                <a:off x="1071313" y="3520705"/>
                <a:ext cx="831765" cy="2285548"/>
                <a:chOff x="4682516" y="2630282"/>
                <a:chExt cx="541463" cy="1487843"/>
              </a:xfrm>
              <a:grpFill/>
            </p:grpSpPr>
            <p:grpSp>
              <p:nvGrpSpPr>
                <p:cNvPr id="72" name="105 Grupo"/>
                <p:cNvGrpSpPr/>
                <p:nvPr/>
              </p:nvGrpSpPr>
              <p:grpSpPr>
                <a:xfrm>
                  <a:off x="4682516" y="2630282"/>
                  <a:ext cx="541463" cy="1487843"/>
                  <a:chOff x="8709357" y="1248058"/>
                  <a:chExt cx="267544" cy="1691674"/>
                </a:xfrm>
                <a:grpFill/>
              </p:grpSpPr>
              <p:grpSp>
                <p:nvGrpSpPr>
                  <p:cNvPr id="74" name="106 Grupo"/>
                  <p:cNvGrpSpPr/>
                  <p:nvPr/>
                </p:nvGrpSpPr>
                <p:grpSpPr>
                  <a:xfrm>
                    <a:off x="8709357" y="1248058"/>
                    <a:ext cx="267544" cy="1361548"/>
                    <a:chOff x="8709357" y="1248058"/>
                    <a:chExt cx="267544" cy="1361548"/>
                  </a:xfrm>
                  <a:grpFill/>
                </p:grpSpPr>
                <p:sp>
                  <p:nvSpPr>
                    <p:cNvPr id="78" name="111 Rectángulo redondeado"/>
                    <p:cNvSpPr/>
                    <p:nvPr/>
                  </p:nvSpPr>
                  <p:spPr>
                    <a:xfrm>
                      <a:off x="8709357" y="2242965"/>
                      <a:ext cx="267544" cy="366641"/>
                    </a:xfrm>
                    <a:prstGeom prst="trapezoid">
                      <a:avLst>
                        <a:gd name="adj" fmla="val 19476"/>
                      </a:avLst>
                    </a:prstGeom>
                    <a:grpFill/>
                    <a:ln w="12700">
                      <a:solidFill>
                        <a:srgbClr val="00006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PE">
                        <a:solidFill>
                          <a:srgbClr val="25988E"/>
                        </a:solidFill>
                      </a:endParaRPr>
                    </a:p>
                  </p:txBody>
                </p:sp>
                <p:sp>
                  <p:nvSpPr>
                    <p:cNvPr id="79" name="112 Elipse"/>
                    <p:cNvSpPr/>
                    <p:nvPr/>
                  </p:nvSpPr>
                  <p:spPr>
                    <a:xfrm>
                      <a:off x="8738865" y="1248058"/>
                      <a:ext cx="216759" cy="422640"/>
                    </a:xfrm>
                    <a:prstGeom prst="ellipse">
                      <a:avLst/>
                    </a:prstGeom>
                    <a:grpFill/>
                    <a:ln w="19050">
                      <a:solidFill>
                        <a:srgbClr val="00006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PE"/>
                    </a:p>
                  </p:txBody>
                </p:sp>
              </p:grpSp>
              <p:sp>
                <p:nvSpPr>
                  <p:cNvPr id="75" name="107 Rectángulo redondeado"/>
                  <p:cNvSpPr/>
                  <p:nvPr/>
                </p:nvSpPr>
                <p:spPr>
                  <a:xfrm rot="20081632" flipH="1">
                    <a:off x="8921680" y="1708965"/>
                    <a:ext cx="53251" cy="576423"/>
                  </a:xfrm>
                  <a:prstGeom prst="roundRect">
                    <a:avLst/>
                  </a:prstGeom>
                  <a:grpFill/>
                  <a:ln w="12700">
                    <a:solidFill>
                      <a:srgbClr val="00006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PE">
                      <a:solidFill>
                        <a:srgbClr val="25988E"/>
                      </a:solidFill>
                    </a:endParaRPr>
                  </a:p>
                </p:txBody>
              </p:sp>
              <p:sp>
                <p:nvSpPr>
                  <p:cNvPr id="76" name="108 Rectángulo redondeado"/>
                  <p:cNvSpPr/>
                  <p:nvPr/>
                </p:nvSpPr>
                <p:spPr>
                  <a:xfrm rot="1518368">
                    <a:off x="8713424" y="1708965"/>
                    <a:ext cx="52619" cy="576423"/>
                  </a:xfrm>
                  <a:prstGeom prst="roundRect">
                    <a:avLst/>
                  </a:prstGeom>
                  <a:grpFill/>
                  <a:ln w="12700">
                    <a:solidFill>
                      <a:srgbClr val="00006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PE">
                      <a:solidFill>
                        <a:srgbClr val="25988E"/>
                      </a:solidFill>
                    </a:endParaRPr>
                  </a:p>
                </p:txBody>
              </p:sp>
              <p:sp>
                <p:nvSpPr>
                  <p:cNvPr id="77" name="110 Rectángulo redondeado"/>
                  <p:cNvSpPr/>
                  <p:nvPr/>
                </p:nvSpPr>
                <p:spPr>
                  <a:xfrm rot="21221361" flipH="1">
                    <a:off x="8859992" y="2284896"/>
                    <a:ext cx="67356" cy="654836"/>
                  </a:xfrm>
                  <a:prstGeom prst="roundRect">
                    <a:avLst/>
                  </a:prstGeom>
                  <a:grpFill/>
                  <a:ln w="12700">
                    <a:solidFill>
                      <a:srgbClr val="00006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PE">
                      <a:solidFill>
                        <a:srgbClr val="25988E"/>
                      </a:solidFill>
                    </a:endParaRPr>
                  </a:p>
                </p:txBody>
              </p:sp>
            </p:grpSp>
            <p:sp>
              <p:nvSpPr>
                <p:cNvPr id="73" name="111 Rectángulo redondeado"/>
                <p:cNvSpPr/>
                <p:nvPr/>
              </p:nvSpPr>
              <p:spPr>
                <a:xfrm>
                  <a:off x="4730150" y="3026674"/>
                  <a:ext cx="445689" cy="478098"/>
                </a:xfrm>
                <a:custGeom>
                  <a:avLst/>
                  <a:gdLst>
                    <a:gd name="connsiteX0" fmla="*/ 0 w 541461"/>
                    <a:gd name="connsiteY0" fmla="*/ 249776 h 678224"/>
                    <a:gd name="connsiteX1" fmla="*/ 249776 w 541461"/>
                    <a:gd name="connsiteY1" fmla="*/ 0 h 678224"/>
                    <a:gd name="connsiteX2" fmla="*/ 291685 w 541461"/>
                    <a:gd name="connsiteY2" fmla="*/ 0 h 678224"/>
                    <a:gd name="connsiteX3" fmla="*/ 541461 w 541461"/>
                    <a:gd name="connsiteY3" fmla="*/ 249776 h 678224"/>
                    <a:gd name="connsiteX4" fmla="*/ 541461 w 541461"/>
                    <a:gd name="connsiteY4" fmla="*/ 428448 h 678224"/>
                    <a:gd name="connsiteX5" fmla="*/ 291685 w 541461"/>
                    <a:gd name="connsiteY5" fmla="*/ 678224 h 678224"/>
                    <a:gd name="connsiteX6" fmla="*/ 249776 w 541461"/>
                    <a:gd name="connsiteY6" fmla="*/ 678224 h 678224"/>
                    <a:gd name="connsiteX7" fmla="*/ 0 w 541461"/>
                    <a:gd name="connsiteY7" fmla="*/ 428448 h 678224"/>
                    <a:gd name="connsiteX8" fmla="*/ 0 w 541461"/>
                    <a:gd name="connsiteY8" fmla="*/ 249776 h 678224"/>
                    <a:gd name="connsiteX0" fmla="*/ 0 w 541461"/>
                    <a:gd name="connsiteY0" fmla="*/ 249776 h 678224"/>
                    <a:gd name="connsiteX1" fmla="*/ 249776 w 541461"/>
                    <a:gd name="connsiteY1" fmla="*/ 0 h 678224"/>
                    <a:gd name="connsiteX2" fmla="*/ 291685 w 541461"/>
                    <a:gd name="connsiteY2" fmla="*/ 0 h 678224"/>
                    <a:gd name="connsiteX3" fmla="*/ 541461 w 541461"/>
                    <a:gd name="connsiteY3" fmla="*/ 249776 h 678224"/>
                    <a:gd name="connsiteX4" fmla="*/ 541461 w 541461"/>
                    <a:gd name="connsiteY4" fmla="*/ 428448 h 678224"/>
                    <a:gd name="connsiteX5" fmla="*/ 291685 w 541461"/>
                    <a:gd name="connsiteY5" fmla="*/ 678224 h 678224"/>
                    <a:gd name="connsiteX6" fmla="*/ 0 w 541461"/>
                    <a:gd name="connsiteY6" fmla="*/ 428448 h 678224"/>
                    <a:gd name="connsiteX7" fmla="*/ 0 w 541461"/>
                    <a:gd name="connsiteY7" fmla="*/ 249776 h 678224"/>
                    <a:gd name="connsiteX0" fmla="*/ 0 w 541461"/>
                    <a:gd name="connsiteY0" fmla="*/ 249776 h 450782"/>
                    <a:gd name="connsiteX1" fmla="*/ 249776 w 541461"/>
                    <a:gd name="connsiteY1" fmla="*/ 0 h 450782"/>
                    <a:gd name="connsiteX2" fmla="*/ 291685 w 541461"/>
                    <a:gd name="connsiteY2" fmla="*/ 0 h 450782"/>
                    <a:gd name="connsiteX3" fmla="*/ 541461 w 541461"/>
                    <a:gd name="connsiteY3" fmla="*/ 249776 h 450782"/>
                    <a:gd name="connsiteX4" fmla="*/ 541461 w 541461"/>
                    <a:gd name="connsiteY4" fmla="*/ 428448 h 450782"/>
                    <a:gd name="connsiteX5" fmla="*/ 0 w 541461"/>
                    <a:gd name="connsiteY5" fmla="*/ 428448 h 450782"/>
                    <a:gd name="connsiteX6" fmla="*/ 0 w 541461"/>
                    <a:gd name="connsiteY6" fmla="*/ 249776 h 4507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41461" h="450782">
                      <a:moveTo>
                        <a:pt x="0" y="249776"/>
                      </a:moveTo>
                      <a:cubicBezTo>
                        <a:pt x="0" y="111829"/>
                        <a:pt x="111829" y="0"/>
                        <a:pt x="249776" y="0"/>
                      </a:cubicBezTo>
                      <a:lnTo>
                        <a:pt x="291685" y="0"/>
                      </a:lnTo>
                      <a:cubicBezTo>
                        <a:pt x="429632" y="0"/>
                        <a:pt x="541461" y="111829"/>
                        <a:pt x="541461" y="249776"/>
                      </a:cubicBezTo>
                      <a:lnTo>
                        <a:pt x="541461" y="428448"/>
                      </a:lnTo>
                      <a:cubicBezTo>
                        <a:pt x="451218" y="458227"/>
                        <a:pt x="90243" y="458227"/>
                        <a:pt x="0" y="428448"/>
                      </a:cubicBezTo>
                      <a:lnTo>
                        <a:pt x="0" y="249776"/>
                      </a:lnTo>
                      <a:close/>
                    </a:path>
                  </a:pathLst>
                </a:custGeom>
                <a:grpFill/>
                <a:ln w="12700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>
                    <a:solidFill>
                      <a:srgbClr val="25988E"/>
                    </a:solidFill>
                  </a:endParaRPr>
                </a:p>
              </p:txBody>
            </p:sp>
          </p:grpSp>
          <p:sp>
            <p:nvSpPr>
              <p:cNvPr id="71" name="110 Rectángulo redondeado"/>
              <p:cNvSpPr/>
              <p:nvPr/>
            </p:nvSpPr>
            <p:spPr>
              <a:xfrm rot="378639">
                <a:off x="1212469" y="4921532"/>
                <a:ext cx="209402" cy="884721"/>
              </a:xfrm>
              <a:prstGeom prst="roundRect">
                <a:avLst/>
              </a:prstGeom>
              <a:grpFill/>
              <a:ln w="12700">
                <a:solidFill>
                  <a:srgbClr val="0000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>
                  <a:solidFill>
                    <a:srgbClr val="25988E"/>
                  </a:solidFill>
                </a:endParaRPr>
              </a:p>
            </p:txBody>
          </p:sp>
        </p:grpSp>
      </p:grpSp>
      <p:grpSp>
        <p:nvGrpSpPr>
          <p:cNvPr id="80" name="Grupo 79"/>
          <p:cNvGrpSpPr/>
          <p:nvPr/>
        </p:nvGrpSpPr>
        <p:grpSpPr>
          <a:xfrm>
            <a:off x="9132400" y="2358259"/>
            <a:ext cx="487987" cy="563379"/>
            <a:chOff x="6775010" y="3883936"/>
            <a:chExt cx="1928389" cy="2226316"/>
          </a:xfrm>
        </p:grpSpPr>
        <p:sp>
          <p:nvSpPr>
            <p:cNvPr id="81" name="Forma libre 80"/>
            <p:cNvSpPr/>
            <p:nvPr/>
          </p:nvSpPr>
          <p:spPr>
            <a:xfrm flipH="1">
              <a:off x="7106970" y="3883936"/>
              <a:ext cx="1167897" cy="860079"/>
            </a:xfrm>
            <a:custGeom>
              <a:avLst/>
              <a:gdLst>
                <a:gd name="connsiteX0" fmla="*/ 63375 w 1167897"/>
                <a:gd name="connsiteY0" fmla="*/ 823865 h 869132"/>
                <a:gd name="connsiteX1" fmla="*/ 9054 w 1167897"/>
                <a:gd name="connsiteY1" fmla="*/ 742384 h 869132"/>
                <a:gd name="connsiteX2" fmla="*/ 0 w 1167897"/>
                <a:gd name="connsiteY2" fmla="*/ 561314 h 869132"/>
                <a:gd name="connsiteX3" fmla="*/ 27161 w 1167897"/>
                <a:gd name="connsiteY3" fmla="*/ 325924 h 869132"/>
                <a:gd name="connsiteX4" fmla="*/ 126749 w 1167897"/>
                <a:gd name="connsiteY4" fmla="*/ 108641 h 869132"/>
                <a:gd name="connsiteX5" fmla="*/ 271604 w 1167897"/>
                <a:gd name="connsiteY5" fmla="*/ 36213 h 869132"/>
                <a:gd name="connsiteX6" fmla="*/ 425513 w 1167897"/>
                <a:gd name="connsiteY6" fmla="*/ 72427 h 869132"/>
                <a:gd name="connsiteX7" fmla="*/ 543208 w 1167897"/>
                <a:gd name="connsiteY7" fmla="*/ 0 h 869132"/>
                <a:gd name="connsiteX8" fmla="*/ 995881 w 1167897"/>
                <a:gd name="connsiteY8" fmla="*/ 117695 h 869132"/>
                <a:gd name="connsiteX9" fmla="*/ 1122630 w 1167897"/>
                <a:gd name="connsiteY9" fmla="*/ 353085 h 869132"/>
                <a:gd name="connsiteX10" fmla="*/ 1167897 w 1167897"/>
                <a:gd name="connsiteY10" fmla="*/ 688063 h 869132"/>
                <a:gd name="connsiteX11" fmla="*/ 1122630 w 1167897"/>
                <a:gd name="connsiteY11" fmla="*/ 832918 h 869132"/>
                <a:gd name="connsiteX12" fmla="*/ 1050202 w 1167897"/>
                <a:gd name="connsiteY12" fmla="*/ 860079 h 869132"/>
                <a:gd name="connsiteX13" fmla="*/ 923454 w 1167897"/>
                <a:gd name="connsiteY13" fmla="*/ 706170 h 869132"/>
                <a:gd name="connsiteX14" fmla="*/ 778598 w 1167897"/>
                <a:gd name="connsiteY14" fmla="*/ 525101 h 869132"/>
                <a:gd name="connsiteX15" fmla="*/ 624689 w 1167897"/>
                <a:gd name="connsiteY15" fmla="*/ 398352 h 869132"/>
                <a:gd name="connsiteX16" fmla="*/ 479834 w 1167897"/>
                <a:gd name="connsiteY16" fmla="*/ 398352 h 869132"/>
                <a:gd name="connsiteX17" fmla="*/ 253497 w 1167897"/>
                <a:gd name="connsiteY17" fmla="*/ 516047 h 869132"/>
                <a:gd name="connsiteX18" fmla="*/ 226337 w 1167897"/>
                <a:gd name="connsiteY18" fmla="*/ 697116 h 869132"/>
                <a:gd name="connsiteX19" fmla="*/ 172016 w 1167897"/>
                <a:gd name="connsiteY19" fmla="*/ 624689 h 869132"/>
                <a:gd name="connsiteX20" fmla="*/ 126749 w 1167897"/>
                <a:gd name="connsiteY20" fmla="*/ 579421 h 869132"/>
                <a:gd name="connsiteX21" fmla="*/ 99588 w 1167897"/>
                <a:gd name="connsiteY21" fmla="*/ 642796 h 869132"/>
                <a:gd name="connsiteX22" fmla="*/ 108642 w 1167897"/>
                <a:gd name="connsiteY22" fmla="*/ 760491 h 869132"/>
                <a:gd name="connsiteX23" fmla="*/ 135802 w 1167897"/>
                <a:gd name="connsiteY23" fmla="*/ 814812 h 869132"/>
                <a:gd name="connsiteX24" fmla="*/ 135802 w 1167897"/>
                <a:gd name="connsiteY24" fmla="*/ 814812 h 869132"/>
                <a:gd name="connsiteX25" fmla="*/ 117695 w 1167897"/>
                <a:gd name="connsiteY25" fmla="*/ 841972 h 869132"/>
                <a:gd name="connsiteX26" fmla="*/ 117695 w 1167897"/>
                <a:gd name="connsiteY26" fmla="*/ 869132 h 869132"/>
                <a:gd name="connsiteX0" fmla="*/ 63375 w 1167897"/>
                <a:gd name="connsiteY0" fmla="*/ 823865 h 869132"/>
                <a:gd name="connsiteX1" fmla="*/ 9054 w 1167897"/>
                <a:gd name="connsiteY1" fmla="*/ 742384 h 869132"/>
                <a:gd name="connsiteX2" fmla="*/ 0 w 1167897"/>
                <a:gd name="connsiteY2" fmla="*/ 561314 h 869132"/>
                <a:gd name="connsiteX3" fmla="*/ 27161 w 1167897"/>
                <a:gd name="connsiteY3" fmla="*/ 325924 h 869132"/>
                <a:gd name="connsiteX4" fmla="*/ 126749 w 1167897"/>
                <a:gd name="connsiteY4" fmla="*/ 108641 h 869132"/>
                <a:gd name="connsiteX5" fmla="*/ 271604 w 1167897"/>
                <a:gd name="connsiteY5" fmla="*/ 36213 h 869132"/>
                <a:gd name="connsiteX6" fmla="*/ 425513 w 1167897"/>
                <a:gd name="connsiteY6" fmla="*/ 72427 h 869132"/>
                <a:gd name="connsiteX7" fmla="*/ 543208 w 1167897"/>
                <a:gd name="connsiteY7" fmla="*/ 0 h 869132"/>
                <a:gd name="connsiteX8" fmla="*/ 977774 w 1167897"/>
                <a:gd name="connsiteY8" fmla="*/ 153909 h 869132"/>
                <a:gd name="connsiteX9" fmla="*/ 1122630 w 1167897"/>
                <a:gd name="connsiteY9" fmla="*/ 353085 h 869132"/>
                <a:gd name="connsiteX10" fmla="*/ 1167897 w 1167897"/>
                <a:gd name="connsiteY10" fmla="*/ 688063 h 869132"/>
                <a:gd name="connsiteX11" fmla="*/ 1122630 w 1167897"/>
                <a:gd name="connsiteY11" fmla="*/ 832918 h 869132"/>
                <a:gd name="connsiteX12" fmla="*/ 1050202 w 1167897"/>
                <a:gd name="connsiteY12" fmla="*/ 860079 h 869132"/>
                <a:gd name="connsiteX13" fmla="*/ 923454 w 1167897"/>
                <a:gd name="connsiteY13" fmla="*/ 706170 h 869132"/>
                <a:gd name="connsiteX14" fmla="*/ 778598 w 1167897"/>
                <a:gd name="connsiteY14" fmla="*/ 525101 h 869132"/>
                <a:gd name="connsiteX15" fmla="*/ 624689 w 1167897"/>
                <a:gd name="connsiteY15" fmla="*/ 398352 h 869132"/>
                <a:gd name="connsiteX16" fmla="*/ 479834 w 1167897"/>
                <a:gd name="connsiteY16" fmla="*/ 398352 h 869132"/>
                <a:gd name="connsiteX17" fmla="*/ 253497 w 1167897"/>
                <a:gd name="connsiteY17" fmla="*/ 516047 h 869132"/>
                <a:gd name="connsiteX18" fmla="*/ 226337 w 1167897"/>
                <a:gd name="connsiteY18" fmla="*/ 697116 h 869132"/>
                <a:gd name="connsiteX19" fmla="*/ 172016 w 1167897"/>
                <a:gd name="connsiteY19" fmla="*/ 624689 h 869132"/>
                <a:gd name="connsiteX20" fmla="*/ 126749 w 1167897"/>
                <a:gd name="connsiteY20" fmla="*/ 579421 h 869132"/>
                <a:gd name="connsiteX21" fmla="*/ 99588 w 1167897"/>
                <a:gd name="connsiteY21" fmla="*/ 642796 h 869132"/>
                <a:gd name="connsiteX22" fmla="*/ 108642 w 1167897"/>
                <a:gd name="connsiteY22" fmla="*/ 760491 h 869132"/>
                <a:gd name="connsiteX23" fmla="*/ 135802 w 1167897"/>
                <a:gd name="connsiteY23" fmla="*/ 814812 h 869132"/>
                <a:gd name="connsiteX24" fmla="*/ 135802 w 1167897"/>
                <a:gd name="connsiteY24" fmla="*/ 814812 h 869132"/>
                <a:gd name="connsiteX25" fmla="*/ 117695 w 1167897"/>
                <a:gd name="connsiteY25" fmla="*/ 841972 h 869132"/>
                <a:gd name="connsiteX26" fmla="*/ 117695 w 1167897"/>
                <a:gd name="connsiteY26" fmla="*/ 869132 h 869132"/>
                <a:gd name="connsiteX0" fmla="*/ 63375 w 1167897"/>
                <a:gd name="connsiteY0" fmla="*/ 823865 h 869132"/>
                <a:gd name="connsiteX1" fmla="*/ 9054 w 1167897"/>
                <a:gd name="connsiteY1" fmla="*/ 742384 h 869132"/>
                <a:gd name="connsiteX2" fmla="*/ 0 w 1167897"/>
                <a:gd name="connsiteY2" fmla="*/ 561314 h 869132"/>
                <a:gd name="connsiteX3" fmla="*/ 27161 w 1167897"/>
                <a:gd name="connsiteY3" fmla="*/ 325924 h 869132"/>
                <a:gd name="connsiteX4" fmla="*/ 126749 w 1167897"/>
                <a:gd name="connsiteY4" fmla="*/ 108641 h 869132"/>
                <a:gd name="connsiteX5" fmla="*/ 271604 w 1167897"/>
                <a:gd name="connsiteY5" fmla="*/ 36213 h 869132"/>
                <a:gd name="connsiteX6" fmla="*/ 425513 w 1167897"/>
                <a:gd name="connsiteY6" fmla="*/ 72427 h 869132"/>
                <a:gd name="connsiteX7" fmla="*/ 543208 w 1167897"/>
                <a:gd name="connsiteY7" fmla="*/ 0 h 869132"/>
                <a:gd name="connsiteX8" fmla="*/ 715224 w 1167897"/>
                <a:gd name="connsiteY8" fmla="*/ 63374 h 869132"/>
                <a:gd name="connsiteX9" fmla="*/ 977774 w 1167897"/>
                <a:gd name="connsiteY9" fmla="*/ 153909 h 869132"/>
                <a:gd name="connsiteX10" fmla="*/ 1122630 w 1167897"/>
                <a:gd name="connsiteY10" fmla="*/ 353085 h 869132"/>
                <a:gd name="connsiteX11" fmla="*/ 1167897 w 1167897"/>
                <a:gd name="connsiteY11" fmla="*/ 688063 h 869132"/>
                <a:gd name="connsiteX12" fmla="*/ 1122630 w 1167897"/>
                <a:gd name="connsiteY12" fmla="*/ 832918 h 869132"/>
                <a:gd name="connsiteX13" fmla="*/ 1050202 w 1167897"/>
                <a:gd name="connsiteY13" fmla="*/ 860079 h 869132"/>
                <a:gd name="connsiteX14" fmla="*/ 923454 w 1167897"/>
                <a:gd name="connsiteY14" fmla="*/ 706170 h 869132"/>
                <a:gd name="connsiteX15" fmla="*/ 778598 w 1167897"/>
                <a:gd name="connsiteY15" fmla="*/ 525101 h 869132"/>
                <a:gd name="connsiteX16" fmla="*/ 624689 w 1167897"/>
                <a:gd name="connsiteY16" fmla="*/ 398352 h 869132"/>
                <a:gd name="connsiteX17" fmla="*/ 479834 w 1167897"/>
                <a:gd name="connsiteY17" fmla="*/ 398352 h 869132"/>
                <a:gd name="connsiteX18" fmla="*/ 253497 w 1167897"/>
                <a:gd name="connsiteY18" fmla="*/ 516047 h 869132"/>
                <a:gd name="connsiteX19" fmla="*/ 226337 w 1167897"/>
                <a:gd name="connsiteY19" fmla="*/ 697116 h 869132"/>
                <a:gd name="connsiteX20" fmla="*/ 172016 w 1167897"/>
                <a:gd name="connsiteY20" fmla="*/ 624689 h 869132"/>
                <a:gd name="connsiteX21" fmla="*/ 126749 w 1167897"/>
                <a:gd name="connsiteY21" fmla="*/ 579421 h 869132"/>
                <a:gd name="connsiteX22" fmla="*/ 99588 w 1167897"/>
                <a:gd name="connsiteY22" fmla="*/ 642796 h 869132"/>
                <a:gd name="connsiteX23" fmla="*/ 108642 w 1167897"/>
                <a:gd name="connsiteY23" fmla="*/ 760491 h 869132"/>
                <a:gd name="connsiteX24" fmla="*/ 135802 w 1167897"/>
                <a:gd name="connsiteY24" fmla="*/ 814812 h 869132"/>
                <a:gd name="connsiteX25" fmla="*/ 135802 w 1167897"/>
                <a:gd name="connsiteY25" fmla="*/ 814812 h 869132"/>
                <a:gd name="connsiteX26" fmla="*/ 117695 w 1167897"/>
                <a:gd name="connsiteY26" fmla="*/ 841972 h 869132"/>
                <a:gd name="connsiteX27" fmla="*/ 117695 w 1167897"/>
                <a:gd name="connsiteY27" fmla="*/ 869132 h 869132"/>
                <a:gd name="connsiteX0" fmla="*/ 63375 w 1167897"/>
                <a:gd name="connsiteY0" fmla="*/ 823865 h 869132"/>
                <a:gd name="connsiteX1" fmla="*/ 9054 w 1167897"/>
                <a:gd name="connsiteY1" fmla="*/ 742384 h 869132"/>
                <a:gd name="connsiteX2" fmla="*/ 0 w 1167897"/>
                <a:gd name="connsiteY2" fmla="*/ 561314 h 869132"/>
                <a:gd name="connsiteX3" fmla="*/ 27161 w 1167897"/>
                <a:gd name="connsiteY3" fmla="*/ 325924 h 869132"/>
                <a:gd name="connsiteX4" fmla="*/ 126749 w 1167897"/>
                <a:gd name="connsiteY4" fmla="*/ 108641 h 869132"/>
                <a:gd name="connsiteX5" fmla="*/ 271604 w 1167897"/>
                <a:gd name="connsiteY5" fmla="*/ 36213 h 869132"/>
                <a:gd name="connsiteX6" fmla="*/ 425513 w 1167897"/>
                <a:gd name="connsiteY6" fmla="*/ 72427 h 869132"/>
                <a:gd name="connsiteX7" fmla="*/ 543208 w 1167897"/>
                <a:gd name="connsiteY7" fmla="*/ 0 h 869132"/>
                <a:gd name="connsiteX8" fmla="*/ 742384 w 1167897"/>
                <a:gd name="connsiteY8" fmla="*/ 18107 h 869132"/>
                <a:gd name="connsiteX9" fmla="*/ 977774 w 1167897"/>
                <a:gd name="connsiteY9" fmla="*/ 153909 h 869132"/>
                <a:gd name="connsiteX10" fmla="*/ 1122630 w 1167897"/>
                <a:gd name="connsiteY10" fmla="*/ 353085 h 869132"/>
                <a:gd name="connsiteX11" fmla="*/ 1167897 w 1167897"/>
                <a:gd name="connsiteY11" fmla="*/ 688063 h 869132"/>
                <a:gd name="connsiteX12" fmla="*/ 1122630 w 1167897"/>
                <a:gd name="connsiteY12" fmla="*/ 832918 h 869132"/>
                <a:gd name="connsiteX13" fmla="*/ 1050202 w 1167897"/>
                <a:gd name="connsiteY13" fmla="*/ 860079 h 869132"/>
                <a:gd name="connsiteX14" fmla="*/ 923454 w 1167897"/>
                <a:gd name="connsiteY14" fmla="*/ 706170 h 869132"/>
                <a:gd name="connsiteX15" fmla="*/ 778598 w 1167897"/>
                <a:gd name="connsiteY15" fmla="*/ 525101 h 869132"/>
                <a:gd name="connsiteX16" fmla="*/ 624689 w 1167897"/>
                <a:gd name="connsiteY16" fmla="*/ 398352 h 869132"/>
                <a:gd name="connsiteX17" fmla="*/ 479834 w 1167897"/>
                <a:gd name="connsiteY17" fmla="*/ 398352 h 869132"/>
                <a:gd name="connsiteX18" fmla="*/ 253497 w 1167897"/>
                <a:gd name="connsiteY18" fmla="*/ 516047 h 869132"/>
                <a:gd name="connsiteX19" fmla="*/ 226337 w 1167897"/>
                <a:gd name="connsiteY19" fmla="*/ 697116 h 869132"/>
                <a:gd name="connsiteX20" fmla="*/ 172016 w 1167897"/>
                <a:gd name="connsiteY20" fmla="*/ 624689 h 869132"/>
                <a:gd name="connsiteX21" fmla="*/ 126749 w 1167897"/>
                <a:gd name="connsiteY21" fmla="*/ 579421 h 869132"/>
                <a:gd name="connsiteX22" fmla="*/ 99588 w 1167897"/>
                <a:gd name="connsiteY22" fmla="*/ 642796 h 869132"/>
                <a:gd name="connsiteX23" fmla="*/ 108642 w 1167897"/>
                <a:gd name="connsiteY23" fmla="*/ 760491 h 869132"/>
                <a:gd name="connsiteX24" fmla="*/ 135802 w 1167897"/>
                <a:gd name="connsiteY24" fmla="*/ 814812 h 869132"/>
                <a:gd name="connsiteX25" fmla="*/ 135802 w 1167897"/>
                <a:gd name="connsiteY25" fmla="*/ 814812 h 869132"/>
                <a:gd name="connsiteX26" fmla="*/ 117695 w 1167897"/>
                <a:gd name="connsiteY26" fmla="*/ 841972 h 869132"/>
                <a:gd name="connsiteX27" fmla="*/ 117695 w 1167897"/>
                <a:gd name="connsiteY27" fmla="*/ 869132 h 869132"/>
                <a:gd name="connsiteX0" fmla="*/ 63375 w 1167897"/>
                <a:gd name="connsiteY0" fmla="*/ 823865 h 860079"/>
                <a:gd name="connsiteX1" fmla="*/ 9054 w 1167897"/>
                <a:gd name="connsiteY1" fmla="*/ 742384 h 860079"/>
                <a:gd name="connsiteX2" fmla="*/ 0 w 1167897"/>
                <a:gd name="connsiteY2" fmla="*/ 561314 h 860079"/>
                <a:gd name="connsiteX3" fmla="*/ 27161 w 1167897"/>
                <a:gd name="connsiteY3" fmla="*/ 325924 h 860079"/>
                <a:gd name="connsiteX4" fmla="*/ 126749 w 1167897"/>
                <a:gd name="connsiteY4" fmla="*/ 108641 h 860079"/>
                <a:gd name="connsiteX5" fmla="*/ 271604 w 1167897"/>
                <a:gd name="connsiteY5" fmla="*/ 36213 h 860079"/>
                <a:gd name="connsiteX6" fmla="*/ 425513 w 1167897"/>
                <a:gd name="connsiteY6" fmla="*/ 72427 h 860079"/>
                <a:gd name="connsiteX7" fmla="*/ 543208 w 1167897"/>
                <a:gd name="connsiteY7" fmla="*/ 0 h 860079"/>
                <a:gd name="connsiteX8" fmla="*/ 742384 w 1167897"/>
                <a:gd name="connsiteY8" fmla="*/ 18107 h 860079"/>
                <a:gd name="connsiteX9" fmla="*/ 977774 w 1167897"/>
                <a:gd name="connsiteY9" fmla="*/ 153909 h 860079"/>
                <a:gd name="connsiteX10" fmla="*/ 1122630 w 1167897"/>
                <a:gd name="connsiteY10" fmla="*/ 353085 h 860079"/>
                <a:gd name="connsiteX11" fmla="*/ 1167897 w 1167897"/>
                <a:gd name="connsiteY11" fmla="*/ 688063 h 860079"/>
                <a:gd name="connsiteX12" fmla="*/ 1122630 w 1167897"/>
                <a:gd name="connsiteY12" fmla="*/ 832918 h 860079"/>
                <a:gd name="connsiteX13" fmla="*/ 1050202 w 1167897"/>
                <a:gd name="connsiteY13" fmla="*/ 860079 h 860079"/>
                <a:gd name="connsiteX14" fmla="*/ 923454 w 1167897"/>
                <a:gd name="connsiteY14" fmla="*/ 706170 h 860079"/>
                <a:gd name="connsiteX15" fmla="*/ 778598 w 1167897"/>
                <a:gd name="connsiteY15" fmla="*/ 525101 h 860079"/>
                <a:gd name="connsiteX16" fmla="*/ 624689 w 1167897"/>
                <a:gd name="connsiteY16" fmla="*/ 398352 h 860079"/>
                <a:gd name="connsiteX17" fmla="*/ 479834 w 1167897"/>
                <a:gd name="connsiteY17" fmla="*/ 398352 h 860079"/>
                <a:gd name="connsiteX18" fmla="*/ 253497 w 1167897"/>
                <a:gd name="connsiteY18" fmla="*/ 516047 h 860079"/>
                <a:gd name="connsiteX19" fmla="*/ 226337 w 1167897"/>
                <a:gd name="connsiteY19" fmla="*/ 697116 h 860079"/>
                <a:gd name="connsiteX20" fmla="*/ 172016 w 1167897"/>
                <a:gd name="connsiteY20" fmla="*/ 624689 h 860079"/>
                <a:gd name="connsiteX21" fmla="*/ 126749 w 1167897"/>
                <a:gd name="connsiteY21" fmla="*/ 579421 h 860079"/>
                <a:gd name="connsiteX22" fmla="*/ 99588 w 1167897"/>
                <a:gd name="connsiteY22" fmla="*/ 642796 h 860079"/>
                <a:gd name="connsiteX23" fmla="*/ 108642 w 1167897"/>
                <a:gd name="connsiteY23" fmla="*/ 760491 h 860079"/>
                <a:gd name="connsiteX24" fmla="*/ 135802 w 1167897"/>
                <a:gd name="connsiteY24" fmla="*/ 814812 h 860079"/>
                <a:gd name="connsiteX25" fmla="*/ 135802 w 1167897"/>
                <a:gd name="connsiteY25" fmla="*/ 814812 h 860079"/>
                <a:gd name="connsiteX26" fmla="*/ 117695 w 1167897"/>
                <a:gd name="connsiteY26" fmla="*/ 841972 h 860079"/>
                <a:gd name="connsiteX27" fmla="*/ 63374 w 1167897"/>
                <a:gd name="connsiteY27" fmla="*/ 832918 h 860079"/>
                <a:gd name="connsiteX0" fmla="*/ 63375 w 1167897"/>
                <a:gd name="connsiteY0" fmla="*/ 823865 h 860079"/>
                <a:gd name="connsiteX1" fmla="*/ 9054 w 1167897"/>
                <a:gd name="connsiteY1" fmla="*/ 742384 h 860079"/>
                <a:gd name="connsiteX2" fmla="*/ 0 w 1167897"/>
                <a:gd name="connsiteY2" fmla="*/ 561314 h 860079"/>
                <a:gd name="connsiteX3" fmla="*/ 27161 w 1167897"/>
                <a:gd name="connsiteY3" fmla="*/ 325924 h 860079"/>
                <a:gd name="connsiteX4" fmla="*/ 126749 w 1167897"/>
                <a:gd name="connsiteY4" fmla="*/ 108641 h 860079"/>
                <a:gd name="connsiteX5" fmla="*/ 271604 w 1167897"/>
                <a:gd name="connsiteY5" fmla="*/ 36213 h 860079"/>
                <a:gd name="connsiteX6" fmla="*/ 425513 w 1167897"/>
                <a:gd name="connsiteY6" fmla="*/ 72427 h 860079"/>
                <a:gd name="connsiteX7" fmla="*/ 543208 w 1167897"/>
                <a:gd name="connsiteY7" fmla="*/ 0 h 860079"/>
                <a:gd name="connsiteX8" fmla="*/ 742384 w 1167897"/>
                <a:gd name="connsiteY8" fmla="*/ 18107 h 860079"/>
                <a:gd name="connsiteX9" fmla="*/ 977774 w 1167897"/>
                <a:gd name="connsiteY9" fmla="*/ 153909 h 860079"/>
                <a:gd name="connsiteX10" fmla="*/ 1122630 w 1167897"/>
                <a:gd name="connsiteY10" fmla="*/ 353085 h 860079"/>
                <a:gd name="connsiteX11" fmla="*/ 1167897 w 1167897"/>
                <a:gd name="connsiteY11" fmla="*/ 688063 h 860079"/>
                <a:gd name="connsiteX12" fmla="*/ 1122630 w 1167897"/>
                <a:gd name="connsiteY12" fmla="*/ 832918 h 860079"/>
                <a:gd name="connsiteX13" fmla="*/ 1050202 w 1167897"/>
                <a:gd name="connsiteY13" fmla="*/ 860079 h 860079"/>
                <a:gd name="connsiteX14" fmla="*/ 923454 w 1167897"/>
                <a:gd name="connsiteY14" fmla="*/ 706170 h 860079"/>
                <a:gd name="connsiteX15" fmla="*/ 778598 w 1167897"/>
                <a:gd name="connsiteY15" fmla="*/ 525101 h 860079"/>
                <a:gd name="connsiteX16" fmla="*/ 624689 w 1167897"/>
                <a:gd name="connsiteY16" fmla="*/ 398352 h 860079"/>
                <a:gd name="connsiteX17" fmla="*/ 479834 w 1167897"/>
                <a:gd name="connsiteY17" fmla="*/ 398352 h 860079"/>
                <a:gd name="connsiteX18" fmla="*/ 253497 w 1167897"/>
                <a:gd name="connsiteY18" fmla="*/ 516047 h 860079"/>
                <a:gd name="connsiteX19" fmla="*/ 226337 w 1167897"/>
                <a:gd name="connsiteY19" fmla="*/ 697116 h 860079"/>
                <a:gd name="connsiteX20" fmla="*/ 172016 w 1167897"/>
                <a:gd name="connsiteY20" fmla="*/ 624689 h 860079"/>
                <a:gd name="connsiteX21" fmla="*/ 126749 w 1167897"/>
                <a:gd name="connsiteY21" fmla="*/ 598471 h 860079"/>
                <a:gd name="connsiteX22" fmla="*/ 99588 w 1167897"/>
                <a:gd name="connsiteY22" fmla="*/ 642796 h 860079"/>
                <a:gd name="connsiteX23" fmla="*/ 108642 w 1167897"/>
                <a:gd name="connsiteY23" fmla="*/ 760491 h 860079"/>
                <a:gd name="connsiteX24" fmla="*/ 135802 w 1167897"/>
                <a:gd name="connsiteY24" fmla="*/ 814812 h 860079"/>
                <a:gd name="connsiteX25" fmla="*/ 135802 w 1167897"/>
                <a:gd name="connsiteY25" fmla="*/ 814812 h 860079"/>
                <a:gd name="connsiteX26" fmla="*/ 117695 w 1167897"/>
                <a:gd name="connsiteY26" fmla="*/ 841972 h 860079"/>
                <a:gd name="connsiteX27" fmla="*/ 63374 w 1167897"/>
                <a:gd name="connsiteY27" fmla="*/ 832918 h 86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167897" h="860079">
                  <a:moveTo>
                    <a:pt x="63375" y="823865"/>
                  </a:moveTo>
                  <a:lnTo>
                    <a:pt x="9054" y="742384"/>
                  </a:lnTo>
                  <a:lnTo>
                    <a:pt x="0" y="561314"/>
                  </a:lnTo>
                  <a:lnTo>
                    <a:pt x="27161" y="325924"/>
                  </a:lnTo>
                  <a:lnTo>
                    <a:pt x="126749" y="108641"/>
                  </a:lnTo>
                  <a:lnTo>
                    <a:pt x="271604" y="36213"/>
                  </a:lnTo>
                  <a:lnTo>
                    <a:pt x="425513" y="72427"/>
                  </a:lnTo>
                  <a:lnTo>
                    <a:pt x="543208" y="0"/>
                  </a:lnTo>
                  <a:lnTo>
                    <a:pt x="742384" y="18107"/>
                  </a:lnTo>
                  <a:lnTo>
                    <a:pt x="977774" y="153909"/>
                  </a:lnTo>
                  <a:lnTo>
                    <a:pt x="1122630" y="353085"/>
                  </a:lnTo>
                  <a:lnTo>
                    <a:pt x="1167897" y="688063"/>
                  </a:lnTo>
                  <a:lnTo>
                    <a:pt x="1122630" y="832918"/>
                  </a:lnTo>
                  <a:lnTo>
                    <a:pt x="1050202" y="860079"/>
                  </a:lnTo>
                  <a:lnTo>
                    <a:pt x="923454" y="706170"/>
                  </a:lnTo>
                  <a:lnTo>
                    <a:pt x="778598" y="525101"/>
                  </a:lnTo>
                  <a:lnTo>
                    <a:pt x="624689" y="398352"/>
                  </a:lnTo>
                  <a:lnTo>
                    <a:pt x="479834" y="398352"/>
                  </a:lnTo>
                  <a:lnTo>
                    <a:pt x="253497" y="516047"/>
                  </a:lnTo>
                  <a:lnTo>
                    <a:pt x="226337" y="697116"/>
                  </a:lnTo>
                  <a:lnTo>
                    <a:pt x="172016" y="624689"/>
                  </a:lnTo>
                  <a:lnTo>
                    <a:pt x="126749" y="598471"/>
                  </a:lnTo>
                  <a:lnTo>
                    <a:pt x="99588" y="642796"/>
                  </a:lnTo>
                  <a:lnTo>
                    <a:pt x="108642" y="760491"/>
                  </a:lnTo>
                  <a:lnTo>
                    <a:pt x="135802" y="814812"/>
                  </a:lnTo>
                  <a:lnTo>
                    <a:pt x="135802" y="814812"/>
                  </a:lnTo>
                  <a:lnTo>
                    <a:pt x="117695" y="841972"/>
                  </a:lnTo>
                  <a:lnTo>
                    <a:pt x="63374" y="832918"/>
                  </a:lnTo>
                </a:path>
              </a:pathLst>
            </a:custGeom>
            <a:solidFill>
              <a:schemeClr val="bg1"/>
            </a:solidFill>
            <a:ln w="28575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82" name="Forma libre 81"/>
            <p:cNvSpPr/>
            <p:nvPr/>
          </p:nvSpPr>
          <p:spPr>
            <a:xfrm>
              <a:off x="6892705" y="4824660"/>
              <a:ext cx="1692998" cy="1285592"/>
            </a:xfrm>
            <a:custGeom>
              <a:avLst/>
              <a:gdLst>
                <a:gd name="connsiteX0" fmla="*/ 832919 w 1692998"/>
                <a:gd name="connsiteY0" fmla="*/ 117695 h 1285592"/>
                <a:gd name="connsiteX1" fmla="*/ 1692998 w 1692998"/>
                <a:gd name="connsiteY1" fmla="*/ 9053 h 1285592"/>
                <a:gd name="connsiteX2" fmla="*/ 1674891 w 1692998"/>
                <a:gd name="connsiteY2" fmla="*/ 1167897 h 1285592"/>
                <a:gd name="connsiteX3" fmla="*/ 832919 w 1692998"/>
                <a:gd name="connsiteY3" fmla="*/ 1285592 h 1285592"/>
                <a:gd name="connsiteX4" fmla="*/ 0 w 1692998"/>
                <a:gd name="connsiteY4" fmla="*/ 1158843 h 1285592"/>
                <a:gd name="connsiteX5" fmla="*/ 0 w 1692998"/>
                <a:gd name="connsiteY5" fmla="*/ 0 h 1285592"/>
                <a:gd name="connsiteX6" fmla="*/ 832919 w 1692998"/>
                <a:gd name="connsiteY6" fmla="*/ 117695 h 128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92998" h="1285592">
                  <a:moveTo>
                    <a:pt x="832919" y="117695"/>
                  </a:moveTo>
                  <a:lnTo>
                    <a:pt x="1692998" y="9053"/>
                  </a:lnTo>
                  <a:lnTo>
                    <a:pt x="1674891" y="1167897"/>
                  </a:lnTo>
                  <a:lnTo>
                    <a:pt x="832919" y="1285592"/>
                  </a:lnTo>
                  <a:lnTo>
                    <a:pt x="0" y="1158843"/>
                  </a:lnTo>
                  <a:lnTo>
                    <a:pt x="0" y="0"/>
                  </a:lnTo>
                  <a:lnTo>
                    <a:pt x="832919" y="117695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83" name="Elipse 82"/>
            <p:cNvSpPr/>
            <p:nvPr/>
          </p:nvSpPr>
          <p:spPr>
            <a:xfrm>
              <a:off x="6775010" y="5261480"/>
              <a:ext cx="344032" cy="344032"/>
            </a:xfrm>
            <a:prstGeom prst="ellipse">
              <a:avLst/>
            </a:prstGeom>
            <a:solidFill>
              <a:srgbClr val="00006C"/>
            </a:solidFill>
            <a:ln w="28575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84" name="Elipse 83"/>
            <p:cNvSpPr/>
            <p:nvPr/>
          </p:nvSpPr>
          <p:spPr>
            <a:xfrm>
              <a:off x="8359367" y="5261480"/>
              <a:ext cx="344032" cy="344032"/>
            </a:xfrm>
            <a:prstGeom prst="ellipse">
              <a:avLst/>
            </a:prstGeom>
            <a:solidFill>
              <a:srgbClr val="00006C"/>
            </a:solidFill>
            <a:ln w="28575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cxnSp>
          <p:nvCxnSpPr>
            <p:cNvPr id="85" name="Conector recto 84"/>
            <p:cNvCxnSpPr>
              <a:stCxn id="82" idx="0"/>
              <a:endCxn id="82" idx="3"/>
            </p:cNvCxnSpPr>
            <p:nvPr/>
          </p:nvCxnSpPr>
          <p:spPr>
            <a:xfrm>
              <a:off x="7725624" y="4942355"/>
              <a:ext cx="0" cy="1167897"/>
            </a:xfrm>
            <a:prstGeom prst="line">
              <a:avLst/>
            </a:prstGeom>
            <a:ln w="28575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07462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7502</TotalTime>
  <Words>2259</Words>
  <Application>Microsoft Office PowerPoint</Application>
  <PresentationFormat>Panorámica</PresentationFormat>
  <Paragraphs>293</Paragraphs>
  <Slides>33</Slides>
  <Notes>33</Notes>
  <HiddenSlides>0</HiddenSlides>
  <MMClips>0</MMClips>
  <ScaleCrop>false</ScaleCrop>
  <HeadingPairs>
    <vt:vector size="6" baseType="variant">
      <vt:variant>
        <vt:lpstr>Fuentes usadas</vt:lpstr>
      </vt:variant>
      <vt:variant>
        <vt:i4>14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48" baseType="lpstr">
      <vt:lpstr>Arial Unicode MS</vt:lpstr>
      <vt:lpstr>MS PGothic</vt:lpstr>
      <vt:lpstr>MS PGothic</vt:lpstr>
      <vt:lpstr>Arial</vt:lpstr>
      <vt:lpstr>BellMT</vt:lpstr>
      <vt:lpstr>Calibri</vt:lpstr>
      <vt:lpstr>Calibri Light</vt:lpstr>
      <vt:lpstr>Courier New</vt:lpstr>
      <vt:lpstr>Mistral</vt:lpstr>
      <vt:lpstr>Rage Italic</vt:lpstr>
      <vt:lpstr>Segoe UI Black</vt:lpstr>
      <vt:lpstr>Stag Book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ORLANDO SULLON SULLON</dc:creator>
  <cp:lastModifiedBy>ADELAIDA VEGA VENTURA</cp:lastModifiedBy>
  <cp:revision>496</cp:revision>
  <cp:lastPrinted>2017-06-27T21:43:17Z</cp:lastPrinted>
  <dcterms:created xsi:type="dcterms:W3CDTF">2014-07-08T14:30:13Z</dcterms:created>
  <dcterms:modified xsi:type="dcterms:W3CDTF">2017-07-06T21:57:47Z</dcterms:modified>
</cp:coreProperties>
</file>