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handoutMasterIdLst>
    <p:handoutMasterId r:id="rId24"/>
  </p:handoutMasterIdLst>
  <p:sldIdLst>
    <p:sldId id="310" r:id="rId2"/>
    <p:sldId id="262" r:id="rId3"/>
    <p:sldId id="349" r:id="rId4"/>
    <p:sldId id="313" r:id="rId5"/>
    <p:sldId id="360" r:id="rId6"/>
    <p:sldId id="359" r:id="rId7"/>
    <p:sldId id="361" r:id="rId8"/>
    <p:sldId id="362" r:id="rId9"/>
    <p:sldId id="274" r:id="rId10"/>
    <p:sldId id="351" r:id="rId11"/>
    <p:sldId id="275" r:id="rId12"/>
    <p:sldId id="353" r:id="rId13"/>
    <p:sldId id="354" r:id="rId14"/>
    <p:sldId id="356" r:id="rId15"/>
    <p:sldId id="355" r:id="rId16"/>
    <p:sldId id="352" r:id="rId17"/>
    <p:sldId id="306" r:id="rId18"/>
    <p:sldId id="343" r:id="rId19"/>
    <p:sldId id="336" r:id="rId20"/>
    <p:sldId id="337" r:id="rId21"/>
    <p:sldId id="298" r:id="rId22"/>
  </p:sldIdLst>
  <p:sldSz cx="12192000" cy="6858000"/>
  <p:notesSz cx="6797675" cy="9926638"/>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 RAFAEL RODRIGUEZ VILCHEZ" initials="ARRV" lastIdx="1" clrIdx="0">
    <p:extLst/>
  </p:cmAuthor>
  <p:cmAuthor id="2" name="VICTORIA ELENA GUERRA MATICORENA" initials="VEGM"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D6"/>
    <a:srgbClr val="0099FF"/>
    <a:srgbClr val="793905"/>
    <a:srgbClr val="713605"/>
    <a:srgbClr val="CDEAFF"/>
    <a:srgbClr val="C1E4FF"/>
    <a:srgbClr val="E4EDF8"/>
    <a:srgbClr val="37441C"/>
    <a:srgbClr val="396497"/>
    <a:srgbClr val="4172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85080" autoAdjust="0"/>
  </p:normalViewPr>
  <p:slideViewPr>
    <p:cSldViewPr snapToGrid="0">
      <p:cViewPr>
        <p:scale>
          <a:sx n="84" d="100"/>
          <a:sy n="84" d="100"/>
        </p:scale>
        <p:origin x="-768" y="30"/>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3" d="100"/>
          <a:sy n="93" d="100"/>
        </p:scale>
        <p:origin x="372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313E320-D823-4862-84CA-80D3B4F563C2}" type="datetimeFigureOut">
              <a:rPr lang="es-PE" smtClean="0"/>
              <a:t>14/06/2018</a:t>
            </a:fld>
            <a:endParaRPr lang="es-PE"/>
          </a:p>
        </p:txBody>
      </p:sp>
      <p:sp>
        <p:nvSpPr>
          <p:cNvPr id="4" name="Marcador de pie de pá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A02641C-C276-4009-9D6C-D62320BA3186}" type="slidenum">
              <a:rPr lang="es-PE" smtClean="0"/>
              <a:t>‹Nº›</a:t>
            </a:fld>
            <a:endParaRPr lang="es-PE"/>
          </a:p>
        </p:txBody>
      </p:sp>
    </p:spTree>
    <p:extLst>
      <p:ext uri="{BB962C8B-B14F-4D97-AF65-F5344CB8AC3E}">
        <p14:creationId xmlns:p14="http://schemas.microsoft.com/office/powerpoint/2010/main" val="1082404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28C3B04-EA71-4354-A2FB-916CDF4A31AB}" type="datetimeFigureOut">
              <a:rPr lang="es-PE" smtClean="0"/>
              <a:t>14/06/2018</a:t>
            </a:fld>
            <a:endParaRPr lang="es-PE"/>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CA523BF-F8B8-4D6C-8495-7C604BF62253}" type="slidenum">
              <a:rPr lang="es-PE" smtClean="0"/>
              <a:t>‹Nº›</a:t>
            </a:fld>
            <a:endParaRPr lang="es-PE"/>
          </a:p>
        </p:txBody>
      </p:sp>
    </p:spTree>
    <p:extLst>
      <p:ext uri="{BB962C8B-B14F-4D97-AF65-F5344CB8AC3E}">
        <p14:creationId xmlns:p14="http://schemas.microsoft.com/office/powerpoint/2010/main" val="3127235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2CA523BF-F8B8-4D6C-8495-7C604BF62253}" type="slidenum">
              <a:rPr lang="es-PE" smtClean="0"/>
              <a:t>1</a:t>
            </a:fld>
            <a:endParaRPr lang="es-PE"/>
          </a:p>
        </p:txBody>
      </p:sp>
    </p:spTree>
    <p:extLst>
      <p:ext uri="{BB962C8B-B14F-4D97-AF65-F5344CB8AC3E}">
        <p14:creationId xmlns:p14="http://schemas.microsoft.com/office/powerpoint/2010/main" val="1690431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08C60ECE-0C85-4F99-9E17-4A9116A7FB90}"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986300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08C60ECE-0C85-4F99-9E17-4A9116A7FB90}"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782182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08C60ECE-0C85-4F99-9E17-4A9116A7FB90}"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638677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encabezado 3"/>
          <p:cNvSpPr>
            <a:spLocks noGrp="1"/>
          </p:cNvSpPr>
          <p:nvPr>
            <p:ph type="hdr" sz="quarter" idx="10"/>
          </p:nvPr>
        </p:nvSpPr>
        <p:spPr/>
        <p:txBody>
          <a:bodyPr/>
          <a:lstStyle/>
          <a:p>
            <a:r>
              <a:rPr lang="es-PE" smtClean="0"/>
              <a:t>PROGRAMA NACIONAL DE INFRAESTRUCTURA EDUCATIVA - PRONIED</a:t>
            </a:r>
            <a:endParaRPr lang="es-PE"/>
          </a:p>
        </p:txBody>
      </p:sp>
      <p:sp>
        <p:nvSpPr>
          <p:cNvPr id="5" name="Marcador de fecha 4"/>
          <p:cNvSpPr>
            <a:spLocks noGrp="1"/>
          </p:cNvSpPr>
          <p:nvPr>
            <p:ph type="dt" idx="11"/>
          </p:nvPr>
        </p:nvSpPr>
        <p:spPr/>
        <p:txBody>
          <a:bodyPr/>
          <a:lstStyle/>
          <a:p>
            <a:endParaRPr lang="es-PE"/>
          </a:p>
        </p:txBody>
      </p:sp>
      <p:sp>
        <p:nvSpPr>
          <p:cNvPr id="6" name="Marcador de pie de página 5"/>
          <p:cNvSpPr>
            <a:spLocks noGrp="1"/>
          </p:cNvSpPr>
          <p:nvPr>
            <p:ph type="ftr" sz="quarter" idx="12"/>
          </p:nvPr>
        </p:nvSpPr>
        <p:spPr/>
        <p:txBody>
          <a:bodyPr/>
          <a:lstStyle/>
          <a:p>
            <a:r>
              <a:rPr lang="es-PE" dirty="0" smtClean="0"/>
              <a:t>PROGRAMA DE MANTENIMIENTO DE Locales educativos 2015</a:t>
            </a:r>
            <a:endParaRPr lang="es-PE" dirty="0"/>
          </a:p>
        </p:txBody>
      </p:sp>
      <p:sp>
        <p:nvSpPr>
          <p:cNvPr id="7" name="Marcador de número de diapositiva 6"/>
          <p:cNvSpPr>
            <a:spLocks noGrp="1"/>
          </p:cNvSpPr>
          <p:nvPr>
            <p:ph type="sldNum" sz="quarter" idx="13"/>
          </p:nvPr>
        </p:nvSpPr>
        <p:spPr/>
        <p:txBody>
          <a:bodyPr/>
          <a:lstStyle/>
          <a:p>
            <a:fld id="{1ABAB307-9C6F-48CA-94C3-278A2B1BD137}" type="slidenum">
              <a:rPr lang="es-PE" smtClean="0"/>
              <a:t>9</a:t>
            </a:fld>
            <a:endParaRPr lang="es-PE"/>
          </a:p>
        </p:txBody>
      </p:sp>
    </p:spTree>
    <p:extLst>
      <p:ext uri="{BB962C8B-B14F-4D97-AF65-F5344CB8AC3E}">
        <p14:creationId xmlns:p14="http://schemas.microsoft.com/office/powerpoint/2010/main" val="1988842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encabezado 3"/>
          <p:cNvSpPr>
            <a:spLocks noGrp="1"/>
          </p:cNvSpPr>
          <p:nvPr>
            <p:ph type="hdr" sz="quarter" idx="10"/>
          </p:nvPr>
        </p:nvSpPr>
        <p:spPr/>
        <p:txBody>
          <a:bodyPr/>
          <a:lstStyle/>
          <a:p>
            <a:r>
              <a:rPr lang="es-PE" smtClean="0"/>
              <a:t>PROGRAMA NACIONAL DE INFRAESTRUCTURA EDUCATIVA - PRONIED</a:t>
            </a:r>
            <a:endParaRPr lang="es-PE"/>
          </a:p>
        </p:txBody>
      </p:sp>
      <p:sp>
        <p:nvSpPr>
          <p:cNvPr id="5" name="Marcador de fecha 4"/>
          <p:cNvSpPr>
            <a:spLocks noGrp="1"/>
          </p:cNvSpPr>
          <p:nvPr>
            <p:ph type="dt" idx="11"/>
          </p:nvPr>
        </p:nvSpPr>
        <p:spPr/>
        <p:txBody>
          <a:bodyPr/>
          <a:lstStyle/>
          <a:p>
            <a:endParaRPr lang="es-PE"/>
          </a:p>
        </p:txBody>
      </p:sp>
      <p:sp>
        <p:nvSpPr>
          <p:cNvPr id="6" name="Marcador de pie de página 5"/>
          <p:cNvSpPr>
            <a:spLocks noGrp="1"/>
          </p:cNvSpPr>
          <p:nvPr>
            <p:ph type="ftr" sz="quarter" idx="12"/>
          </p:nvPr>
        </p:nvSpPr>
        <p:spPr/>
        <p:txBody>
          <a:bodyPr/>
          <a:lstStyle/>
          <a:p>
            <a:r>
              <a:rPr lang="es-PE" dirty="0" smtClean="0"/>
              <a:t>PROGRAMA DE MANTENIMIENTO DE Locales educativos 2015</a:t>
            </a:r>
            <a:endParaRPr lang="es-PE" dirty="0"/>
          </a:p>
        </p:txBody>
      </p:sp>
      <p:sp>
        <p:nvSpPr>
          <p:cNvPr id="7" name="Marcador de número de diapositiva 6"/>
          <p:cNvSpPr>
            <a:spLocks noGrp="1"/>
          </p:cNvSpPr>
          <p:nvPr>
            <p:ph type="sldNum" sz="quarter" idx="13"/>
          </p:nvPr>
        </p:nvSpPr>
        <p:spPr/>
        <p:txBody>
          <a:bodyPr/>
          <a:lstStyle/>
          <a:p>
            <a:fld id="{1ABAB307-9C6F-48CA-94C3-278A2B1BD137}" type="slidenum">
              <a:rPr lang="es-PE" smtClean="0"/>
              <a:t>10</a:t>
            </a:fld>
            <a:endParaRPr lang="es-PE"/>
          </a:p>
        </p:txBody>
      </p:sp>
    </p:spTree>
    <p:extLst>
      <p:ext uri="{BB962C8B-B14F-4D97-AF65-F5344CB8AC3E}">
        <p14:creationId xmlns:p14="http://schemas.microsoft.com/office/powerpoint/2010/main" val="2657693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2CA523BF-F8B8-4D6C-8495-7C604BF62253}" type="slidenum">
              <a:rPr lang="es-PE" smtClean="0"/>
              <a:t>17</a:t>
            </a:fld>
            <a:endParaRPr lang="es-PE"/>
          </a:p>
        </p:txBody>
      </p:sp>
    </p:spTree>
    <p:extLst>
      <p:ext uri="{BB962C8B-B14F-4D97-AF65-F5344CB8AC3E}">
        <p14:creationId xmlns:p14="http://schemas.microsoft.com/office/powerpoint/2010/main" val="3875428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lgn="just" defTabSz="533400">
              <a:lnSpc>
                <a:spcPct val="90000"/>
              </a:lnSpc>
              <a:spcBef>
                <a:spcPct val="0"/>
              </a:spcBef>
              <a:spcAft>
                <a:spcPct val="35000"/>
              </a:spcAft>
            </a:pPr>
            <a:r>
              <a:rPr lang="es-PE" sz="1200" kern="1200" dirty="0" smtClean="0">
                <a:solidFill>
                  <a:schemeClr val="tx1"/>
                </a:solidFill>
              </a:rPr>
              <a:t>Sobre las dos copias y</a:t>
            </a:r>
            <a:r>
              <a:rPr lang="es-PE" sz="1200" kern="1200" baseline="0" dirty="0" smtClean="0">
                <a:solidFill>
                  <a:schemeClr val="tx1"/>
                </a:solidFill>
              </a:rPr>
              <a:t> el expediente original, presentado:</a:t>
            </a:r>
          </a:p>
          <a:p>
            <a:pPr lvl="0" algn="just" defTabSz="533400">
              <a:lnSpc>
                <a:spcPct val="90000"/>
              </a:lnSpc>
              <a:spcBef>
                <a:spcPct val="0"/>
              </a:spcBef>
              <a:spcAft>
                <a:spcPct val="35000"/>
              </a:spcAft>
            </a:pPr>
            <a:r>
              <a:rPr lang="es-PE" sz="1200" kern="1200" dirty="0" smtClean="0">
                <a:solidFill>
                  <a:schemeClr val="tx1"/>
                </a:solidFill>
              </a:rPr>
              <a:t>- (01) copia: cargo del responsable del mantenimiento</a:t>
            </a:r>
          </a:p>
          <a:p>
            <a:pPr marL="0" lvl="0" indent="0" algn="just" defTabSz="533400">
              <a:lnSpc>
                <a:spcPct val="90000"/>
              </a:lnSpc>
              <a:spcBef>
                <a:spcPct val="0"/>
              </a:spcBef>
              <a:spcAft>
                <a:spcPct val="35000"/>
              </a:spcAft>
              <a:buFontTx/>
              <a:buNone/>
            </a:pPr>
            <a:r>
              <a:rPr lang="es-PE" sz="1200" kern="1200" dirty="0" smtClean="0">
                <a:solidFill>
                  <a:schemeClr val="tx1"/>
                </a:solidFill>
              </a:rPr>
              <a:t>- El expediente original y </a:t>
            </a:r>
            <a:r>
              <a:rPr lang="es-PE" sz="1200" dirty="0" smtClean="0">
                <a:solidFill>
                  <a:schemeClr val="tx1"/>
                </a:solidFill>
              </a:rPr>
              <a:t>la otra</a:t>
            </a:r>
            <a:r>
              <a:rPr lang="es-PE" sz="1200" kern="1200" dirty="0" smtClean="0">
                <a:solidFill>
                  <a:schemeClr val="tx1"/>
                </a:solidFill>
              </a:rPr>
              <a:t> copia quedan en la DRE o UGEL por 2 meses, para revisión o posibles denuncias en los trabajos realizados. </a:t>
            </a:r>
          </a:p>
          <a:p>
            <a:pPr lvl="0" algn="just" defTabSz="533400">
              <a:lnSpc>
                <a:spcPct val="90000"/>
              </a:lnSpc>
              <a:spcBef>
                <a:spcPct val="0"/>
              </a:spcBef>
              <a:spcAft>
                <a:spcPct val="35000"/>
              </a:spcAft>
            </a:pPr>
            <a:r>
              <a:rPr lang="es-PE" sz="1200" b="1" kern="1200" dirty="0" smtClean="0">
                <a:solidFill>
                  <a:schemeClr val="tx1"/>
                </a:solidFill>
              </a:rPr>
              <a:t>Pasado el plazo el expediente original será devuelto y debe permanecer en el Local escolar para posteriores supervisiones.</a:t>
            </a:r>
          </a:p>
          <a:p>
            <a:endParaRPr lang="es-PE" dirty="0"/>
          </a:p>
        </p:txBody>
      </p:sp>
      <p:sp>
        <p:nvSpPr>
          <p:cNvPr id="4" name="3 Marcador de número de diapositiva"/>
          <p:cNvSpPr>
            <a:spLocks noGrp="1"/>
          </p:cNvSpPr>
          <p:nvPr>
            <p:ph type="sldNum" sz="quarter" idx="10"/>
          </p:nvPr>
        </p:nvSpPr>
        <p:spPr/>
        <p:txBody>
          <a:bodyPr/>
          <a:lstStyle/>
          <a:p>
            <a:fld id="{1ABAB307-9C6F-48CA-94C3-278A2B1BD137}" type="slidenum">
              <a:rPr lang="es-PE" smtClean="0"/>
              <a:t>19</a:t>
            </a:fld>
            <a:endParaRPr lang="es-PE"/>
          </a:p>
        </p:txBody>
      </p:sp>
      <p:sp>
        <p:nvSpPr>
          <p:cNvPr id="5" name="Marcador de pie de página 4"/>
          <p:cNvSpPr>
            <a:spLocks noGrp="1"/>
          </p:cNvSpPr>
          <p:nvPr>
            <p:ph type="ftr" sz="quarter" idx="11"/>
          </p:nvPr>
        </p:nvSpPr>
        <p:spPr/>
        <p:txBody>
          <a:bodyPr/>
          <a:lstStyle/>
          <a:p>
            <a:r>
              <a:rPr lang="es-PE" dirty="0" smtClean="0"/>
              <a:t>PROGRAMA DE MANTENIMIENTO DE Locales educativos 2015</a:t>
            </a:r>
            <a:endParaRPr lang="es-PE" dirty="0"/>
          </a:p>
        </p:txBody>
      </p:sp>
      <p:sp>
        <p:nvSpPr>
          <p:cNvPr id="6" name="Marcador de encabezado 5"/>
          <p:cNvSpPr>
            <a:spLocks noGrp="1"/>
          </p:cNvSpPr>
          <p:nvPr>
            <p:ph type="hdr" sz="quarter" idx="12"/>
          </p:nvPr>
        </p:nvSpPr>
        <p:spPr/>
        <p:txBody>
          <a:bodyPr/>
          <a:lstStyle/>
          <a:p>
            <a:r>
              <a:rPr lang="es-PE" smtClean="0"/>
              <a:t>PROGRAMA NACIONAL DE INFRAESTRUCTURA EDUCATIVA - PRONIED</a:t>
            </a:r>
            <a:endParaRPr lang="es-PE"/>
          </a:p>
        </p:txBody>
      </p:sp>
      <p:sp>
        <p:nvSpPr>
          <p:cNvPr id="7" name="Marcador de fecha 6"/>
          <p:cNvSpPr>
            <a:spLocks noGrp="1"/>
          </p:cNvSpPr>
          <p:nvPr>
            <p:ph type="dt" idx="13"/>
          </p:nvPr>
        </p:nvSpPr>
        <p:spPr/>
        <p:txBody>
          <a:bodyPr/>
          <a:lstStyle/>
          <a:p>
            <a:endParaRPr lang="es-PE"/>
          </a:p>
        </p:txBody>
      </p:sp>
    </p:spTree>
    <p:extLst>
      <p:ext uri="{BB962C8B-B14F-4D97-AF65-F5344CB8AC3E}">
        <p14:creationId xmlns:p14="http://schemas.microsoft.com/office/powerpoint/2010/main" val="1006232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1ABAB307-9C6F-48CA-94C3-278A2B1BD137}" type="slidenum">
              <a:rPr lang="es-PE" smtClean="0"/>
              <a:t>20</a:t>
            </a:fld>
            <a:endParaRPr lang="es-PE"/>
          </a:p>
        </p:txBody>
      </p:sp>
      <p:sp>
        <p:nvSpPr>
          <p:cNvPr id="5" name="Marcador de pie de página 4"/>
          <p:cNvSpPr>
            <a:spLocks noGrp="1"/>
          </p:cNvSpPr>
          <p:nvPr>
            <p:ph type="ftr" sz="quarter" idx="11"/>
          </p:nvPr>
        </p:nvSpPr>
        <p:spPr/>
        <p:txBody>
          <a:bodyPr/>
          <a:lstStyle/>
          <a:p>
            <a:r>
              <a:rPr lang="es-PE" dirty="0" smtClean="0"/>
              <a:t>PROGRAMA DE MANTENIMIENTO DE Locales educativos 2015</a:t>
            </a:r>
            <a:endParaRPr lang="es-PE" dirty="0"/>
          </a:p>
        </p:txBody>
      </p:sp>
      <p:sp>
        <p:nvSpPr>
          <p:cNvPr id="6" name="Marcador de encabezado 5"/>
          <p:cNvSpPr>
            <a:spLocks noGrp="1"/>
          </p:cNvSpPr>
          <p:nvPr>
            <p:ph type="hdr" sz="quarter" idx="12"/>
          </p:nvPr>
        </p:nvSpPr>
        <p:spPr/>
        <p:txBody>
          <a:bodyPr/>
          <a:lstStyle/>
          <a:p>
            <a:r>
              <a:rPr lang="es-PE" smtClean="0"/>
              <a:t>PROGRAMA NACIONAL DE INFRAESTRUCTURA EDUCATIVA - PRONIED</a:t>
            </a:r>
            <a:endParaRPr lang="es-PE"/>
          </a:p>
        </p:txBody>
      </p:sp>
      <p:sp>
        <p:nvSpPr>
          <p:cNvPr id="7" name="Marcador de fecha 6"/>
          <p:cNvSpPr>
            <a:spLocks noGrp="1"/>
          </p:cNvSpPr>
          <p:nvPr>
            <p:ph type="dt" idx="13"/>
          </p:nvPr>
        </p:nvSpPr>
        <p:spPr/>
        <p:txBody>
          <a:bodyPr/>
          <a:lstStyle/>
          <a:p>
            <a:endParaRPr lang="es-PE"/>
          </a:p>
        </p:txBody>
      </p:sp>
    </p:spTree>
    <p:extLst>
      <p:ext uri="{BB962C8B-B14F-4D97-AF65-F5344CB8AC3E}">
        <p14:creationId xmlns:p14="http://schemas.microsoft.com/office/powerpoint/2010/main" val="742350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s-ES_tradnl" smtClean="0"/>
              <a:t>Clic para editar título</a:t>
            </a:r>
            <a:endParaRPr lang="es-PE"/>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PE"/>
          </a:p>
        </p:txBody>
      </p:sp>
      <p:sp>
        <p:nvSpPr>
          <p:cNvPr id="4" name="Marcador de fecha 3"/>
          <p:cNvSpPr>
            <a:spLocks noGrp="1"/>
          </p:cNvSpPr>
          <p:nvPr>
            <p:ph type="dt" sz="half" idx="10"/>
          </p:nvPr>
        </p:nvSpPr>
        <p:spPr/>
        <p:txBody>
          <a:bodyPr/>
          <a:lstStyle/>
          <a:p>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E184943-D4AE-DB45-B61A-B5FFA1245A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05083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PE"/>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PE"/>
          </a:p>
        </p:txBody>
      </p:sp>
      <p:sp>
        <p:nvSpPr>
          <p:cNvPr id="4" name="Marcador de fecha 3"/>
          <p:cNvSpPr>
            <a:spLocks noGrp="1"/>
          </p:cNvSpPr>
          <p:nvPr>
            <p:ph type="dt" sz="half" idx="10"/>
          </p:nvPr>
        </p:nvSpPr>
        <p:spPr/>
        <p:txBody>
          <a:bodyPr/>
          <a:lstStyle/>
          <a:p>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E184943-D4AE-DB45-B61A-B5FFA1245A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86932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_tradnl" smtClean="0"/>
              <a:t>Clic para editar título</a:t>
            </a:r>
            <a:endParaRPr lang="es-PE"/>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PE"/>
          </a:p>
        </p:txBody>
      </p:sp>
      <p:sp>
        <p:nvSpPr>
          <p:cNvPr id="4" name="Marcador de fecha 3"/>
          <p:cNvSpPr>
            <a:spLocks noGrp="1"/>
          </p:cNvSpPr>
          <p:nvPr>
            <p:ph type="dt" sz="half" idx="10"/>
          </p:nvPr>
        </p:nvSpPr>
        <p:spPr/>
        <p:txBody>
          <a:bodyPr/>
          <a:lstStyle/>
          <a:p>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E184943-D4AE-DB45-B61A-B5FFA1245A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436812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1052736"/>
            <a:ext cx="10972800" cy="1143000"/>
          </a:xfrm>
          <a:prstGeom prst="rect">
            <a:avLst/>
          </a:prstGeom>
        </p:spPr>
        <p:txBody>
          <a:bodyPr lIns="91429" tIns="45715" rIns="91429" bIns="45715" anchor="ctr" anchorCtr="0">
            <a:noAutofit/>
          </a:bodyPr>
          <a:lstStyle>
            <a:lvl1pPr algn="l">
              <a:defRPr sz="3000" b="1">
                <a:solidFill>
                  <a:srgbClr val="DA251D"/>
                </a:solidFill>
                <a:latin typeface="Arial" pitchFamily="34" charset="0"/>
                <a:cs typeface="Arial" pitchFamily="34" charset="0"/>
              </a:defRPr>
            </a:lvl1pPr>
          </a:lstStyle>
          <a:p>
            <a:r>
              <a:rPr lang="es-ES" smtClean="0"/>
              <a:t>Haga clic para modificar el estilo de título del patrón</a:t>
            </a:r>
            <a:endParaRPr lang="es-ES" dirty="0"/>
          </a:p>
        </p:txBody>
      </p:sp>
      <p:sp>
        <p:nvSpPr>
          <p:cNvPr id="3" name="2 Marcador de contenido"/>
          <p:cNvSpPr>
            <a:spLocks noGrp="1"/>
          </p:cNvSpPr>
          <p:nvPr>
            <p:ph idx="1"/>
          </p:nvPr>
        </p:nvSpPr>
        <p:spPr>
          <a:xfrm>
            <a:off x="609600" y="2204865"/>
            <a:ext cx="10972800" cy="3921299"/>
          </a:xfrm>
          <a:prstGeom prst="rect">
            <a:avLst/>
          </a:prstGeom>
        </p:spPr>
        <p:txBody>
          <a:bodyPr lIns="91429" tIns="45715" rIns="91429" bIns="45715">
            <a:normAutofit/>
          </a:bodyPr>
          <a:lstStyle>
            <a:lvl1pPr algn="just">
              <a:spcBef>
                <a:spcPts val="0"/>
              </a:spcBef>
              <a:spcAft>
                <a:spcPts val="600"/>
              </a:spcAft>
              <a:defRPr sz="2000">
                <a:latin typeface="Arial" pitchFamily="34" charset="0"/>
                <a:cs typeface="Arial" pitchFamily="34" charset="0"/>
              </a:defRPr>
            </a:lvl1pPr>
            <a:lvl2pPr algn="just">
              <a:spcBef>
                <a:spcPts val="0"/>
              </a:spcBef>
              <a:spcAft>
                <a:spcPts val="600"/>
              </a:spcAft>
              <a:defRPr sz="1800">
                <a:latin typeface="Arial" pitchFamily="34" charset="0"/>
                <a:cs typeface="Arial" pitchFamily="34" charset="0"/>
              </a:defRPr>
            </a:lvl2pPr>
            <a:lvl3pPr algn="just">
              <a:spcBef>
                <a:spcPts val="0"/>
              </a:spcBef>
              <a:spcAft>
                <a:spcPts val="600"/>
              </a:spcAft>
              <a:defRPr sz="1600">
                <a:latin typeface="Arial" pitchFamily="34" charset="0"/>
                <a:cs typeface="Arial" pitchFamily="34" charset="0"/>
              </a:defRPr>
            </a:lvl3pPr>
            <a:lvl4pPr algn="just">
              <a:spcBef>
                <a:spcPts val="0"/>
              </a:spcBef>
              <a:spcAft>
                <a:spcPts val="600"/>
              </a:spcAft>
              <a:defRPr sz="1400">
                <a:latin typeface="Arial" pitchFamily="34" charset="0"/>
                <a:cs typeface="Arial" pitchFamily="34" charset="0"/>
              </a:defRPr>
            </a:lvl4pPr>
            <a:lvl5pPr algn="just">
              <a:spcBef>
                <a:spcPts val="0"/>
              </a:spcBef>
              <a:spcAft>
                <a:spcPts val="600"/>
              </a:spcAft>
              <a:defRPr sz="1400">
                <a:latin typeface="Arial" pitchFamily="34" charset="0"/>
                <a:cs typeface="Arial"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fecha"/>
          <p:cNvSpPr>
            <a:spLocks noGrp="1"/>
          </p:cNvSpPr>
          <p:nvPr>
            <p:ph type="dt" sz="half" idx="10"/>
          </p:nvPr>
        </p:nvSpPr>
        <p:spPr/>
        <p:txBody>
          <a:bodyPr/>
          <a:lstStyle>
            <a:lvl1pPr>
              <a:defRPr/>
            </a:lvl1pPr>
          </a:lstStyle>
          <a:p>
            <a:endParaRPr lang="es-PE">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endParaRPr lang="es-PE">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723A624A-F54C-4A8B-934B-22CE4718AF1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531171608"/>
      </p:ext>
    </p:extLst>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6723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PE"/>
          </a:p>
        </p:txBody>
      </p:sp>
      <p:sp>
        <p:nvSpPr>
          <p:cNvPr id="4" name="Marcador de fecha 3"/>
          <p:cNvSpPr>
            <a:spLocks noGrp="1"/>
          </p:cNvSpPr>
          <p:nvPr>
            <p:ph type="dt" sz="half" idx="10"/>
          </p:nvPr>
        </p:nvSpPr>
        <p:spPr/>
        <p:txBody>
          <a:bodyPr/>
          <a:lstStyle/>
          <a:p>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E184943-D4AE-DB45-B61A-B5FFA1245A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454470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es-ES_tradnl" smtClean="0"/>
              <a:t>Clic para editar título</a:t>
            </a:r>
            <a:endParaRPr lang="es-PE"/>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E184943-D4AE-DB45-B61A-B5FFA1245A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34081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PE"/>
          </a:p>
        </p:txBody>
      </p:sp>
      <p:sp>
        <p:nvSpPr>
          <p:cNvPr id="3" name="Marcador de conteni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PE"/>
          </a:p>
        </p:txBody>
      </p:sp>
      <p:sp>
        <p:nvSpPr>
          <p:cNvPr id="4" name="Marcador de conteni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PE"/>
          </a:p>
        </p:txBody>
      </p:sp>
      <p:sp>
        <p:nvSpPr>
          <p:cNvPr id="5" name="Marcador de fecha 4"/>
          <p:cNvSpPr>
            <a:spLocks noGrp="1"/>
          </p:cNvSpPr>
          <p:nvPr>
            <p:ph type="dt" sz="half" idx="10"/>
          </p:nvPr>
        </p:nvSpPr>
        <p:spPr/>
        <p:txBody>
          <a:bodyPr/>
          <a:lstStyle/>
          <a:p>
            <a:endParaRPr lang="es-P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E184943-D4AE-DB45-B61A-B5FFA1245A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4142707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PE"/>
          </a:p>
        </p:txBody>
      </p:sp>
      <p:sp>
        <p:nvSpPr>
          <p:cNvPr id="3" name="Marcador de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PE"/>
          </a:p>
        </p:txBody>
      </p:sp>
      <p:sp>
        <p:nvSpPr>
          <p:cNvPr id="5" name="Marcador de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PE"/>
          </a:p>
        </p:txBody>
      </p:sp>
      <p:sp>
        <p:nvSpPr>
          <p:cNvPr id="7" name="Marcador de fecha 6"/>
          <p:cNvSpPr>
            <a:spLocks noGrp="1"/>
          </p:cNvSpPr>
          <p:nvPr>
            <p:ph type="dt" sz="half" idx="10"/>
          </p:nvPr>
        </p:nvSpPr>
        <p:spPr/>
        <p:txBody>
          <a:bodyPr/>
          <a:lstStyle/>
          <a:p>
            <a:endParaRPr lang="es-PE">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PE">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2E184943-D4AE-DB45-B61A-B5FFA1245A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225682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PE"/>
          </a:p>
        </p:txBody>
      </p:sp>
      <p:sp>
        <p:nvSpPr>
          <p:cNvPr id="3" name="Marcador de fecha 2"/>
          <p:cNvSpPr>
            <a:spLocks noGrp="1"/>
          </p:cNvSpPr>
          <p:nvPr>
            <p:ph type="dt" sz="half" idx="10"/>
          </p:nvPr>
        </p:nvSpPr>
        <p:spPr/>
        <p:txBody>
          <a:bodyPr/>
          <a:lstStyle/>
          <a:p>
            <a:endParaRPr lang="es-PE">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PE">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2E184943-D4AE-DB45-B61A-B5FFA1245A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635461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PE">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PE">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2E184943-D4AE-DB45-B61A-B5FFA1245A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771632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es-ES_tradnl" smtClean="0"/>
              <a:t>Clic para editar título</a:t>
            </a:r>
            <a:endParaRPr lang="es-PE"/>
          </a:p>
        </p:txBody>
      </p:sp>
      <p:sp>
        <p:nvSpPr>
          <p:cNvPr id="3" name="Marcador de conteni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PE"/>
          </a:p>
        </p:txBody>
      </p:sp>
      <p:sp>
        <p:nvSpPr>
          <p:cNvPr id="4" name="Marcador de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endParaRPr lang="es-P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E184943-D4AE-DB45-B61A-B5FFA1245A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656986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es-ES_tradnl" smtClean="0"/>
              <a:t>Clic para editar título</a:t>
            </a:r>
            <a:endParaRPr lang="es-PE"/>
          </a:p>
        </p:txBody>
      </p:sp>
      <p:sp>
        <p:nvSpPr>
          <p:cNvPr id="3" name="Marcador de posición de imagen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endParaRPr lang="es-P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E184943-D4AE-DB45-B61A-B5FFA1245A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460715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upo 8"/>
          <p:cNvGrpSpPr/>
          <p:nvPr userDrawn="1"/>
        </p:nvGrpSpPr>
        <p:grpSpPr>
          <a:xfrm>
            <a:off x="1" y="-3858"/>
            <a:ext cx="12191999" cy="6861858"/>
            <a:chOff x="1" y="-3858"/>
            <a:chExt cx="12191999" cy="6861858"/>
          </a:xfrm>
        </p:grpSpPr>
        <p:pic>
          <p:nvPicPr>
            <p:cNvPr id="10" name="Imagen 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 y="-3858"/>
              <a:ext cx="12191999" cy="6861858"/>
            </a:xfrm>
            <a:prstGeom prst="rect">
              <a:avLst/>
            </a:prstGeom>
          </p:spPr>
        </p:pic>
        <p:pic>
          <p:nvPicPr>
            <p:cNvPr id="11" name="Imagen 1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82248" y="9874"/>
              <a:ext cx="4668171" cy="650526"/>
            </a:xfrm>
            <a:prstGeom prst="rect">
              <a:avLst/>
            </a:prstGeom>
          </p:spPr>
        </p:pic>
      </p:grpSp>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 para editar título</a:t>
            </a:r>
            <a:endParaRPr lang="es-PE"/>
          </a:p>
        </p:txBody>
      </p:sp>
      <p:sp>
        <p:nvSpPr>
          <p:cNvPr id="3" name="Marcador de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PE"/>
          </a:p>
        </p:txBody>
      </p:sp>
      <p:sp>
        <p:nvSpPr>
          <p:cNvPr id="4" name="Marcador de fech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s-PE">
              <a:solidFill>
                <a:prstClr val="black">
                  <a:tint val="75000"/>
                </a:prstClr>
              </a:solidFill>
            </a:endParaRPr>
          </a:p>
        </p:txBody>
      </p:sp>
      <p:sp>
        <p:nvSpPr>
          <p:cNvPr id="5" name="Marcador de pie de pá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PE">
              <a:solidFill>
                <a:prstClr val="black">
                  <a:tint val="75000"/>
                </a:prstClr>
              </a:solidFill>
            </a:endParaRPr>
          </a:p>
        </p:txBody>
      </p:sp>
      <p:sp>
        <p:nvSpPr>
          <p:cNvPr id="6" name="Marcador de número de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E184943-D4AE-DB45-B61A-B5FFA1245A92}" type="slidenum">
              <a:rPr lang="es-PE" smtClean="0">
                <a:solidFill>
                  <a:prstClr val="black">
                    <a:tint val="75000"/>
                  </a:prstClr>
                </a:solidFill>
              </a:rPr>
              <a:pPr defTabSz="457200"/>
              <a:t>‹Nº›</a:t>
            </a:fld>
            <a:endParaRPr lang="es-PE">
              <a:solidFill>
                <a:prstClr val="black">
                  <a:tint val="75000"/>
                </a:prstClr>
              </a:solidFill>
            </a:endParaRPr>
          </a:p>
        </p:txBody>
      </p:sp>
    </p:spTree>
    <p:extLst>
      <p:ext uri="{BB962C8B-B14F-4D97-AF65-F5344CB8AC3E}">
        <p14:creationId xmlns:p14="http://schemas.microsoft.com/office/powerpoint/2010/main" val="11397622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iming>
    <p:tnLst>
      <p:par>
        <p:cT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5146" cy="6861858"/>
          </a:xfrm>
          <a:prstGeom prst="rect">
            <a:avLst/>
          </a:prstGeom>
        </p:spPr>
      </p:pic>
      <p:sp>
        <p:nvSpPr>
          <p:cNvPr id="5" name="CuadroTexto 4"/>
          <p:cNvSpPr txBox="1"/>
          <p:nvPr/>
        </p:nvSpPr>
        <p:spPr>
          <a:xfrm>
            <a:off x="511003" y="2347221"/>
            <a:ext cx="10168689" cy="954107"/>
          </a:xfrm>
          <a:prstGeom prst="rect">
            <a:avLst/>
          </a:prstGeom>
          <a:noFill/>
        </p:spPr>
        <p:txBody>
          <a:bodyPr wrap="square" rtlCol="0">
            <a:spAutoFit/>
          </a:bodyPr>
          <a:lstStyle/>
          <a:p>
            <a:r>
              <a:rPr lang="es-PE" sz="2800" b="1" dirty="0" smtClean="0">
                <a:solidFill>
                  <a:srgbClr val="CC0000"/>
                </a:solidFill>
              </a:rPr>
              <a:t>PROGRAMA DE MANTENIMIENTO DE LA INFRAESTRCTURA Y </a:t>
            </a:r>
            <a:r>
              <a:rPr lang="es-PE" sz="2800" b="1" smtClean="0">
                <a:solidFill>
                  <a:srgbClr val="CC0000"/>
                </a:solidFill>
              </a:rPr>
              <a:t>MOBILIARIO DE </a:t>
            </a:r>
            <a:r>
              <a:rPr lang="es-PE" sz="2800" b="1" dirty="0" smtClean="0">
                <a:solidFill>
                  <a:srgbClr val="CC0000"/>
                </a:solidFill>
              </a:rPr>
              <a:t>LOCALES ESCOLARES 2018</a:t>
            </a:r>
            <a:endParaRPr lang="es-PE" sz="2800" dirty="0">
              <a:solidFill>
                <a:srgbClr val="CC0000"/>
              </a:solidFill>
            </a:endParaRPr>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003" y="3748492"/>
            <a:ext cx="5724673" cy="888734"/>
          </a:xfrm>
          <a:prstGeom prst="rect">
            <a:avLst/>
          </a:prstGeom>
        </p:spPr>
      </p:pic>
      <p:sp>
        <p:nvSpPr>
          <p:cNvPr id="2" name="Rectángulo 1"/>
          <p:cNvSpPr/>
          <p:nvPr/>
        </p:nvSpPr>
        <p:spPr>
          <a:xfrm>
            <a:off x="6673549" y="5371868"/>
            <a:ext cx="3958777" cy="707886"/>
          </a:xfrm>
          <a:prstGeom prst="rect">
            <a:avLst/>
          </a:prstGeom>
          <a:noFill/>
        </p:spPr>
        <p:txBody>
          <a:bodyPr wrap="none" lIns="91440" tIns="45720" rIns="91440" bIns="45720">
            <a:spAutoFit/>
          </a:bodyPr>
          <a:lstStyle/>
          <a:p>
            <a:pPr algn="ctr"/>
            <a:r>
              <a:rPr lang="es-ES" sz="4000" b="1" cap="none" spc="0" dirty="0" smtClean="0">
                <a:ln w="0"/>
                <a:solidFill>
                  <a:schemeClr val="tx1"/>
                </a:solidFill>
                <a:effectLst>
                  <a:outerShdw blurRad="38100" dist="19050" dir="2700000" algn="tl" rotWithShape="0">
                    <a:schemeClr val="dk1">
                      <a:alpha val="40000"/>
                    </a:schemeClr>
                  </a:outerShdw>
                </a:effectLst>
              </a:rPr>
              <a:t>UGEL - </a:t>
            </a:r>
            <a:r>
              <a:rPr lang="es-ES" sz="4000" b="1" dirty="0" smtClean="0">
                <a:ln w="0"/>
                <a:effectLst>
                  <a:outerShdw blurRad="38100" dist="19050" dir="2700000" algn="tl" rotWithShape="0">
                    <a:schemeClr val="dk1">
                      <a:alpha val="40000"/>
                    </a:schemeClr>
                  </a:outerShdw>
                </a:effectLst>
              </a:rPr>
              <a:t>CHUCUITO</a:t>
            </a:r>
            <a:endParaRPr lang="es-ES" sz="40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9150423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370224" y="1911926"/>
            <a:ext cx="6815667" cy="4214237"/>
          </a:xfrm>
        </p:spPr>
        <p:txBody>
          <a:bodyPr/>
          <a:lstStyle/>
          <a:p>
            <a:endParaRPr lang="es-MX" dirty="0" smtClean="0"/>
          </a:p>
          <a:p>
            <a:endParaRPr lang="es-MX" dirty="0"/>
          </a:p>
          <a:p>
            <a:endParaRPr lang="es-MX" dirty="0" smtClean="0"/>
          </a:p>
          <a:p>
            <a:endParaRPr lang="es-PE" dirty="0"/>
          </a:p>
        </p:txBody>
      </p:sp>
      <p:sp>
        <p:nvSpPr>
          <p:cNvPr id="9" name="Título 1"/>
          <p:cNvSpPr txBox="1">
            <a:spLocks/>
          </p:cNvSpPr>
          <p:nvPr/>
        </p:nvSpPr>
        <p:spPr>
          <a:xfrm>
            <a:off x="342953" y="656311"/>
            <a:ext cx="11341047" cy="511464"/>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s-PE" sz="2400" dirty="0" smtClean="0">
                <a:solidFill>
                  <a:srgbClr val="C00000"/>
                </a:solidFill>
              </a:rPr>
              <a:t>Funciones de la Comisión </a:t>
            </a:r>
            <a:r>
              <a:rPr lang="es-PE" sz="2400" dirty="0">
                <a:solidFill>
                  <a:srgbClr val="C00000"/>
                </a:solidFill>
              </a:rPr>
              <a:t>de Infraestructura, Espacios y Medios Educativos</a:t>
            </a:r>
            <a:endParaRPr lang="es-PE" sz="2300" dirty="0">
              <a:solidFill>
                <a:srgbClr val="C00000"/>
              </a:solidFill>
            </a:endParaRPr>
          </a:p>
        </p:txBody>
      </p:sp>
      <p:sp>
        <p:nvSpPr>
          <p:cNvPr id="14" name="13 CuadroTexto"/>
          <p:cNvSpPr txBox="1"/>
          <p:nvPr/>
        </p:nvSpPr>
        <p:spPr>
          <a:xfrm>
            <a:off x="532723" y="1406195"/>
            <a:ext cx="6831584" cy="4385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50000"/>
              </a:lnSpc>
              <a:buFont typeface="Wingdings" panose="05000000000000000000" pitchFamily="2" charset="2"/>
              <a:buChar char="ü"/>
            </a:pPr>
            <a:r>
              <a:rPr lang="es-PE" sz="1500" dirty="0" smtClean="0"/>
              <a:t>Asistir </a:t>
            </a:r>
            <a:r>
              <a:rPr lang="es-PE" sz="1500" dirty="0"/>
              <a:t>a las </a:t>
            </a:r>
            <a:r>
              <a:rPr lang="es-PE" sz="1500" dirty="0" smtClean="0"/>
              <a:t>capacitaciones.</a:t>
            </a:r>
            <a:endParaRPr lang="es-PE" sz="1500" dirty="0"/>
          </a:p>
        </p:txBody>
      </p:sp>
      <p:sp>
        <p:nvSpPr>
          <p:cNvPr id="12" name="13 CuadroTexto"/>
          <p:cNvSpPr txBox="1"/>
          <p:nvPr/>
        </p:nvSpPr>
        <p:spPr>
          <a:xfrm>
            <a:off x="515452" y="1882644"/>
            <a:ext cx="6848855" cy="7848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50000"/>
              </a:lnSpc>
              <a:buFont typeface="Wingdings" panose="05000000000000000000" pitchFamily="2" charset="2"/>
              <a:buChar char="ü"/>
            </a:pPr>
            <a:r>
              <a:rPr lang="es-PE" sz="1500" dirty="0" smtClean="0"/>
              <a:t>Firmar el Acta </a:t>
            </a:r>
            <a:r>
              <a:rPr lang="es-PE" sz="1500" dirty="0"/>
              <a:t>de </a:t>
            </a:r>
            <a:r>
              <a:rPr lang="es-PE" sz="1500" dirty="0" smtClean="0"/>
              <a:t>Compromiso (Impresa del sistema WASICHAY), una vez aprobada la Ficha Técnica de Mantenimiento.</a:t>
            </a:r>
          </a:p>
        </p:txBody>
      </p:sp>
      <p:sp>
        <p:nvSpPr>
          <p:cNvPr id="13" name="13 CuadroTexto"/>
          <p:cNvSpPr txBox="1"/>
          <p:nvPr/>
        </p:nvSpPr>
        <p:spPr>
          <a:xfrm>
            <a:off x="515453" y="4736997"/>
            <a:ext cx="6848856" cy="7848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50000"/>
              </a:lnSpc>
              <a:buFont typeface="Wingdings" panose="05000000000000000000" pitchFamily="2" charset="2"/>
              <a:buChar char="ü"/>
            </a:pPr>
            <a:r>
              <a:rPr lang="es-PE" sz="1500" u="sng" dirty="0" smtClean="0"/>
              <a:t>Como Mínimo </a:t>
            </a:r>
            <a:r>
              <a:rPr lang="es-PE" sz="1500" u="sng" dirty="0"/>
              <a:t>dos (02) cotizaciones</a:t>
            </a:r>
            <a:r>
              <a:rPr lang="es-PE" sz="1500" dirty="0"/>
              <a:t> de </a:t>
            </a:r>
            <a:r>
              <a:rPr lang="es-PE" sz="1500" dirty="0" smtClean="0"/>
              <a:t>materiales </a:t>
            </a:r>
            <a:r>
              <a:rPr lang="es-PE" sz="1500" dirty="0"/>
              <a:t>y mano de </a:t>
            </a:r>
            <a:r>
              <a:rPr lang="es-PE" sz="1500" dirty="0" smtClean="0"/>
              <a:t>obra, de </a:t>
            </a:r>
            <a:r>
              <a:rPr lang="es-PE" sz="1500" dirty="0"/>
              <a:t>ser necesario </a:t>
            </a:r>
            <a:r>
              <a:rPr lang="es-PE" sz="1500" dirty="0" smtClean="0"/>
              <a:t>elaborar </a:t>
            </a:r>
            <a:r>
              <a:rPr lang="es-PE" sz="1500" dirty="0"/>
              <a:t>un contrato </a:t>
            </a:r>
            <a:r>
              <a:rPr lang="es-PE" sz="1500" dirty="0" smtClean="0"/>
              <a:t>simple.</a:t>
            </a:r>
          </a:p>
        </p:txBody>
      </p:sp>
      <p:sp>
        <p:nvSpPr>
          <p:cNvPr id="17" name="13 CuadroTexto"/>
          <p:cNvSpPr txBox="1"/>
          <p:nvPr/>
        </p:nvSpPr>
        <p:spPr>
          <a:xfrm>
            <a:off x="515452" y="2680799"/>
            <a:ext cx="6848856" cy="4385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50000"/>
              </a:lnSpc>
              <a:buFont typeface="Wingdings" panose="05000000000000000000" pitchFamily="2" charset="2"/>
              <a:buChar char="ü"/>
            </a:pPr>
            <a:r>
              <a:rPr lang="es-PE" sz="1500" b="1" dirty="0" smtClean="0">
                <a:solidFill>
                  <a:schemeClr val="tx2">
                    <a:lumMod val="75000"/>
                  </a:schemeClr>
                </a:solidFill>
              </a:rPr>
              <a:t>Elaborar la Ficha </a:t>
            </a:r>
            <a:r>
              <a:rPr lang="es-PE" sz="1500" b="1" dirty="0">
                <a:solidFill>
                  <a:schemeClr val="tx2">
                    <a:lumMod val="75000"/>
                  </a:schemeClr>
                </a:solidFill>
              </a:rPr>
              <a:t>Técnica de </a:t>
            </a:r>
            <a:r>
              <a:rPr lang="es-PE" sz="1500" b="1" dirty="0" smtClean="0">
                <a:solidFill>
                  <a:schemeClr val="tx2">
                    <a:lumMod val="75000"/>
                  </a:schemeClr>
                </a:solidFill>
              </a:rPr>
              <a:t>Mantenimiento e ingresarla al sistema </a:t>
            </a:r>
            <a:r>
              <a:rPr lang="es-PE" sz="1500" b="1" dirty="0" err="1" smtClean="0">
                <a:solidFill>
                  <a:schemeClr val="tx2">
                    <a:lumMod val="75000"/>
                  </a:schemeClr>
                </a:solidFill>
              </a:rPr>
              <a:t>Wasichay</a:t>
            </a:r>
            <a:r>
              <a:rPr lang="es-PE" sz="1500" b="1" dirty="0" smtClean="0">
                <a:solidFill>
                  <a:schemeClr val="tx2">
                    <a:lumMod val="75000"/>
                  </a:schemeClr>
                </a:solidFill>
              </a:rPr>
              <a:t>.</a:t>
            </a:r>
          </a:p>
        </p:txBody>
      </p:sp>
      <p:sp>
        <p:nvSpPr>
          <p:cNvPr id="18" name="13 CuadroTexto"/>
          <p:cNvSpPr txBox="1"/>
          <p:nvPr/>
        </p:nvSpPr>
        <p:spPr>
          <a:xfrm>
            <a:off x="515452" y="3161673"/>
            <a:ext cx="6848856" cy="7848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50000"/>
              </a:lnSpc>
              <a:buFont typeface="Wingdings" panose="05000000000000000000" pitchFamily="2" charset="2"/>
              <a:buChar char="ü"/>
            </a:pPr>
            <a:r>
              <a:rPr lang="es-PE" sz="1500" dirty="0" smtClean="0"/>
              <a:t>Dirigir y ejecutar las actividades de mantenimiento según la Ficha Técnica aprobada por la DRE o UGEL.</a:t>
            </a:r>
          </a:p>
        </p:txBody>
      </p:sp>
      <p:sp>
        <p:nvSpPr>
          <p:cNvPr id="19" name="13 CuadroTexto"/>
          <p:cNvSpPr txBox="1"/>
          <p:nvPr/>
        </p:nvSpPr>
        <p:spPr>
          <a:xfrm>
            <a:off x="515452" y="3944558"/>
            <a:ext cx="6848856" cy="7848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50000"/>
              </a:lnSpc>
              <a:buFont typeface="Wingdings" panose="05000000000000000000" pitchFamily="2" charset="2"/>
              <a:buChar char="ü"/>
            </a:pPr>
            <a:r>
              <a:rPr lang="es-PE" sz="1500" dirty="0" smtClean="0"/>
              <a:t>Brindar </a:t>
            </a:r>
            <a:r>
              <a:rPr lang="es-PE" sz="1500" dirty="0"/>
              <a:t>información sobre </a:t>
            </a:r>
            <a:r>
              <a:rPr lang="es-PE" sz="1500" dirty="0" smtClean="0"/>
              <a:t>mantenimiento según Ley </a:t>
            </a:r>
            <a:r>
              <a:rPr lang="es-PE" sz="1500" dirty="0"/>
              <a:t>de Transparencia y Acceso a la Información </a:t>
            </a:r>
            <a:r>
              <a:rPr lang="es-PE" sz="1500" dirty="0" smtClean="0"/>
              <a:t>Pública.</a:t>
            </a:r>
          </a:p>
        </p:txBody>
      </p:sp>
      <p:sp>
        <p:nvSpPr>
          <p:cNvPr id="20" name="13 CuadroTexto"/>
          <p:cNvSpPr txBox="1"/>
          <p:nvPr/>
        </p:nvSpPr>
        <p:spPr>
          <a:xfrm>
            <a:off x="515452" y="5548544"/>
            <a:ext cx="6848856" cy="7848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lnSpc>
                <a:spcPct val="150000"/>
              </a:lnSpc>
              <a:buFont typeface="Wingdings" panose="05000000000000000000" pitchFamily="2" charset="2"/>
              <a:buChar char="ü"/>
            </a:pPr>
            <a:r>
              <a:rPr lang="es-PE" sz="1500" dirty="0" smtClean="0"/>
              <a:t>Brindar </a:t>
            </a:r>
            <a:r>
              <a:rPr lang="es-PE" sz="1500" dirty="0"/>
              <a:t>información </a:t>
            </a:r>
            <a:r>
              <a:rPr lang="es-PE" sz="1500" dirty="0" smtClean="0"/>
              <a:t>a UGM </a:t>
            </a:r>
            <a:r>
              <a:rPr lang="es-PE" sz="1500" dirty="0"/>
              <a:t>o </a:t>
            </a:r>
            <a:r>
              <a:rPr lang="es-PE" sz="1500" dirty="0" smtClean="0"/>
              <a:t>personal de PRONIED y firmar documentación </a:t>
            </a:r>
            <a:r>
              <a:rPr lang="es-PE" sz="1500" dirty="0"/>
              <a:t>pertinente a la supervisión y/o monitoreo </a:t>
            </a:r>
            <a:r>
              <a:rPr lang="es-PE" sz="1500" dirty="0" smtClean="0"/>
              <a:t>realizada por PRONIED.</a:t>
            </a:r>
            <a:endParaRPr lang="es-PE" sz="1500" dirty="0"/>
          </a:p>
        </p:txBody>
      </p:sp>
      <p:sp>
        <p:nvSpPr>
          <p:cNvPr id="21" name="Título 1"/>
          <p:cNvSpPr txBox="1">
            <a:spLocks/>
          </p:cNvSpPr>
          <p:nvPr/>
        </p:nvSpPr>
        <p:spPr>
          <a:xfrm>
            <a:off x="342953" y="198600"/>
            <a:ext cx="4888283" cy="51146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PE" sz="2400" b="1" dirty="0" smtClean="0">
                <a:solidFill>
                  <a:srgbClr val="C00000"/>
                </a:solidFill>
              </a:rPr>
              <a:t>PROGRAMACIÓN DE ACTIVIDADES</a:t>
            </a:r>
            <a:endParaRPr lang="es-PE" sz="2400" b="1" dirty="0"/>
          </a:p>
        </p:txBody>
      </p:sp>
    </p:spTree>
    <p:extLst>
      <p:ext uri="{BB962C8B-B14F-4D97-AF65-F5344CB8AC3E}">
        <p14:creationId xmlns:p14="http://schemas.microsoft.com/office/powerpoint/2010/main" val="3467395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3"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p:cNvSpPr/>
          <p:nvPr/>
        </p:nvSpPr>
        <p:spPr>
          <a:xfrm>
            <a:off x="627550" y="5056073"/>
            <a:ext cx="2222082" cy="369332"/>
          </a:xfrm>
          <a:prstGeom prst="rect">
            <a:avLst/>
          </a:prstGeom>
        </p:spPr>
        <p:txBody>
          <a:bodyPr wrap="none">
            <a:spAutoFit/>
          </a:bodyPr>
          <a:lstStyle/>
          <a:p>
            <a:pPr algn="r"/>
            <a:r>
              <a:rPr lang="es-PE" dirty="0">
                <a:solidFill>
                  <a:schemeClr val="bg1"/>
                </a:solidFill>
              </a:rPr>
              <a:t>Elegidos en Asamblea</a:t>
            </a:r>
          </a:p>
        </p:txBody>
      </p:sp>
      <p:sp>
        <p:nvSpPr>
          <p:cNvPr id="9" name="Título 1"/>
          <p:cNvSpPr txBox="1">
            <a:spLocks/>
          </p:cNvSpPr>
          <p:nvPr/>
        </p:nvSpPr>
        <p:spPr>
          <a:xfrm>
            <a:off x="472803" y="634933"/>
            <a:ext cx="6046534" cy="511464"/>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s-PE" sz="2400" dirty="0" smtClean="0">
                <a:solidFill>
                  <a:srgbClr val="C00000"/>
                </a:solidFill>
              </a:rPr>
              <a:t>Responsabilidades de Veeduría</a:t>
            </a:r>
            <a:endParaRPr lang="es-PE" sz="2400" dirty="0"/>
          </a:p>
        </p:txBody>
      </p:sp>
      <p:sp>
        <p:nvSpPr>
          <p:cNvPr id="3" name="Forma libre 2"/>
          <p:cNvSpPr/>
          <p:nvPr/>
        </p:nvSpPr>
        <p:spPr>
          <a:xfrm>
            <a:off x="627550" y="1480908"/>
            <a:ext cx="5489471" cy="2770587"/>
          </a:xfrm>
          <a:custGeom>
            <a:avLst/>
            <a:gdLst>
              <a:gd name="connsiteX0" fmla="*/ 0 w 2653815"/>
              <a:gd name="connsiteY0" fmla="*/ 265382 h 5019534"/>
              <a:gd name="connsiteX1" fmla="*/ 265382 w 2653815"/>
              <a:gd name="connsiteY1" fmla="*/ 0 h 5019534"/>
              <a:gd name="connsiteX2" fmla="*/ 2388434 w 2653815"/>
              <a:gd name="connsiteY2" fmla="*/ 0 h 5019534"/>
              <a:gd name="connsiteX3" fmla="*/ 2653816 w 2653815"/>
              <a:gd name="connsiteY3" fmla="*/ 265382 h 5019534"/>
              <a:gd name="connsiteX4" fmla="*/ 2653815 w 2653815"/>
              <a:gd name="connsiteY4" fmla="*/ 4754153 h 5019534"/>
              <a:gd name="connsiteX5" fmla="*/ 2388433 w 2653815"/>
              <a:gd name="connsiteY5" fmla="*/ 5019535 h 5019534"/>
              <a:gd name="connsiteX6" fmla="*/ 265382 w 2653815"/>
              <a:gd name="connsiteY6" fmla="*/ 5019534 h 5019534"/>
              <a:gd name="connsiteX7" fmla="*/ 0 w 2653815"/>
              <a:gd name="connsiteY7" fmla="*/ 4754152 h 5019534"/>
              <a:gd name="connsiteX8" fmla="*/ 0 w 2653815"/>
              <a:gd name="connsiteY8" fmla="*/ 265382 h 501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3815" h="5019534">
                <a:moveTo>
                  <a:pt x="0" y="265382"/>
                </a:moveTo>
                <a:cubicBezTo>
                  <a:pt x="0" y="118816"/>
                  <a:pt x="118816" y="0"/>
                  <a:pt x="265382" y="0"/>
                </a:cubicBezTo>
                <a:lnTo>
                  <a:pt x="2388434" y="0"/>
                </a:lnTo>
                <a:cubicBezTo>
                  <a:pt x="2535000" y="0"/>
                  <a:pt x="2653816" y="118816"/>
                  <a:pt x="2653816" y="265382"/>
                </a:cubicBezTo>
                <a:cubicBezTo>
                  <a:pt x="2653816" y="1761639"/>
                  <a:pt x="2653815" y="3257896"/>
                  <a:pt x="2653815" y="4754153"/>
                </a:cubicBezTo>
                <a:cubicBezTo>
                  <a:pt x="2653815" y="4900719"/>
                  <a:pt x="2534999" y="5019535"/>
                  <a:pt x="2388433" y="5019535"/>
                </a:cubicBezTo>
                <a:lnTo>
                  <a:pt x="265382" y="5019534"/>
                </a:lnTo>
                <a:cubicBezTo>
                  <a:pt x="118816" y="5019534"/>
                  <a:pt x="0" y="4900718"/>
                  <a:pt x="0" y="4754152"/>
                </a:cubicBezTo>
                <a:lnTo>
                  <a:pt x="0" y="26538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txBody>
          <a:bodyPr spcFirstLastPara="0" vert="horz" wrap="square" lIns="120904" tIns="2128717" rIns="120904" bIns="1124812" numCol="1" spcCol="1270" anchor="t" anchorCtr="1">
            <a:noAutofit/>
          </a:bodyPr>
          <a:lstStyle/>
          <a:p>
            <a:pPr lvl="0" algn="ctr" defTabSz="755650">
              <a:lnSpc>
                <a:spcPct val="90000"/>
              </a:lnSpc>
              <a:spcBef>
                <a:spcPct val="0"/>
              </a:spcBef>
              <a:spcAft>
                <a:spcPct val="35000"/>
              </a:spcAft>
            </a:pPr>
            <a:endParaRPr lang="es-PE" sz="1600" kern="1200" dirty="0"/>
          </a:p>
        </p:txBody>
      </p:sp>
      <p:sp>
        <p:nvSpPr>
          <p:cNvPr id="14" name="13 CuadroTexto"/>
          <p:cNvSpPr txBox="1"/>
          <p:nvPr/>
        </p:nvSpPr>
        <p:spPr>
          <a:xfrm>
            <a:off x="6519337" y="1276556"/>
            <a:ext cx="5222269" cy="4701540"/>
          </a:xfrm>
          <a:prstGeom prst="foldedCorner">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Tx/>
              <a:buChar char="-"/>
            </a:pPr>
            <a:r>
              <a:rPr lang="es-ES" dirty="0" smtClean="0">
                <a:solidFill>
                  <a:schemeClr val="tx1"/>
                </a:solidFill>
              </a:rPr>
              <a:t>Es integrado por los subdirectores, representantes de los docentes, de los estudiantes, de los ex alumnos y de los padres de familia, pudiendo exceptuarse la participación de estos últimos cuando las características de la institución lo justifiquen. Pueden </a:t>
            </a:r>
            <a:r>
              <a:rPr lang="es-ES" dirty="0">
                <a:solidFill>
                  <a:schemeClr val="tx1"/>
                </a:solidFill>
              </a:rPr>
              <a:t>integrarlo, otras instituciones de la comunidad por invitación a sus miembros. </a:t>
            </a:r>
            <a:endParaRPr lang="es-ES" dirty="0" smtClean="0">
              <a:solidFill>
                <a:schemeClr val="tx1"/>
              </a:solidFill>
            </a:endParaRPr>
          </a:p>
          <a:p>
            <a:endParaRPr lang="es-ES" dirty="0" smtClean="0">
              <a:solidFill>
                <a:schemeClr val="tx1"/>
              </a:solidFill>
            </a:endParaRPr>
          </a:p>
          <a:p>
            <a:r>
              <a:rPr lang="es-ES" dirty="0" smtClean="0">
                <a:solidFill>
                  <a:schemeClr val="tx1"/>
                </a:solidFill>
              </a:rPr>
              <a:t>-   En </a:t>
            </a:r>
            <a:r>
              <a:rPr lang="es-ES" dirty="0">
                <a:solidFill>
                  <a:schemeClr val="tx1"/>
                </a:solidFill>
              </a:rPr>
              <a:t>el caso de las instituciones públicas que </a:t>
            </a:r>
            <a:r>
              <a:rPr lang="es-ES" dirty="0" smtClean="0">
                <a:solidFill>
                  <a:schemeClr val="tx1"/>
                </a:solidFill>
              </a:rPr>
              <a:t>     funcionen </a:t>
            </a:r>
            <a:r>
              <a:rPr lang="es-ES" dirty="0">
                <a:solidFill>
                  <a:schemeClr val="tx1"/>
                </a:solidFill>
              </a:rPr>
              <a:t>como centros educativos </a:t>
            </a:r>
            <a:r>
              <a:rPr lang="es-ES" dirty="0" err="1">
                <a:solidFill>
                  <a:schemeClr val="tx1"/>
                </a:solidFill>
              </a:rPr>
              <a:t>unidocentes</a:t>
            </a:r>
            <a:r>
              <a:rPr lang="es-ES" dirty="0">
                <a:solidFill>
                  <a:schemeClr val="tx1"/>
                </a:solidFill>
              </a:rPr>
              <a:t> y multigrados, el Consejo Educativo Institucional se conforma sobre la base de los miembros de la </a:t>
            </a:r>
            <a:r>
              <a:rPr lang="es-ES" dirty="0" smtClean="0">
                <a:solidFill>
                  <a:schemeClr val="tx1"/>
                </a:solidFill>
              </a:rPr>
              <a:t>Comunidad Educativa.</a:t>
            </a:r>
            <a:endParaRPr lang="es-PE" dirty="0">
              <a:solidFill>
                <a:schemeClr val="tx1"/>
              </a:solidFill>
            </a:endParaRPr>
          </a:p>
          <a:p>
            <a:endParaRPr lang="es-PE" sz="1600" dirty="0">
              <a:solidFill>
                <a:schemeClr val="tx1"/>
              </a:solidFill>
            </a:endParaRPr>
          </a:p>
        </p:txBody>
      </p:sp>
      <p:sp>
        <p:nvSpPr>
          <p:cNvPr id="15" name="Título 1"/>
          <p:cNvSpPr txBox="1">
            <a:spLocks/>
          </p:cNvSpPr>
          <p:nvPr/>
        </p:nvSpPr>
        <p:spPr>
          <a:xfrm>
            <a:off x="6766854" y="803575"/>
            <a:ext cx="4727237" cy="5634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s-PE" sz="2200" b="1" dirty="0" smtClean="0">
                <a:solidFill>
                  <a:srgbClr val="C00000"/>
                </a:solidFill>
                <a:latin typeface="+mj-lt"/>
                <a:ea typeface="+mj-ea"/>
                <a:cs typeface="+mj-cs"/>
              </a:rPr>
              <a:t>Conformación del CONEI</a:t>
            </a:r>
            <a:endParaRPr lang="es-MX" sz="2200" b="1" dirty="0" smtClean="0">
              <a:solidFill>
                <a:srgbClr val="C00000"/>
              </a:solidFill>
              <a:latin typeface="+mj-lt"/>
              <a:ea typeface="+mj-ea"/>
              <a:cs typeface="+mj-cs"/>
            </a:endParaRPr>
          </a:p>
        </p:txBody>
      </p:sp>
      <p:sp>
        <p:nvSpPr>
          <p:cNvPr id="20" name="13 CuadroTexto"/>
          <p:cNvSpPr txBox="1"/>
          <p:nvPr/>
        </p:nvSpPr>
        <p:spPr>
          <a:xfrm>
            <a:off x="719670" y="4582453"/>
            <a:ext cx="5222269" cy="1579424"/>
          </a:xfrm>
          <a:prstGeom prst="foldedCorner">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s-PE" sz="1600" dirty="0" smtClean="0"/>
              <a:t>Indicar en el Documento descriptivo, las actividades realizadas,  la conformidad de los trabajos o las observaciones o incidentes que pudieran haberse presentado durante el proceso. Dentro del documento descriptivo se anexará el Informe de veeduría.</a:t>
            </a:r>
            <a:endParaRPr lang="es-PE" sz="1600" dirty="0"/>
          </a:p>
        </p:txBody>
      </p:sp>
      <p:sp>
        <p:nvSpPr>
          <p:cNvPr id="16" name="Título 1"/>
          <p:cNvSpPr txBox="1">
            <a:spLocks/>
          </p:cNvSpPr>
          <p:nvPr/>
        </p:nvSpPr>
        <p:spPr>
          <a:xfrm>
            <a:off x="437723" y="183628"/>
            <a:ext cx="4888283" cy="51146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PE" sz="2400" b="1" dirty="0" smtClean="0">
                <a:solidFill>
                  <a:srgbClr val="C00000"/>
                </a:solidFill>
              </a:rPr>
              <a:t>PROGRAMACIÓN DE ACTIVIDADES</a:t>
            </a:r>
            <a:endParaRPr lang="es-PE" sz="2400" b="1" dirty="0"/>
          </a:p>
        </p:txBody>
      </p:sp>
      <p:sp>
        <p:nvSpPr>
          <p:cNvPr id="7" name="CuadroTexto 6"/>
          <p:cNvSpPr txBox="1"/>
          <p:nvPr/>
        </p:nvSpPr>
        <p:spPr>
          <a:xfrm>
            <a:off x="862772" y="1811866"/>
            <a:ext cx="4936067" cy="2308324"/>
          </a:xfrm>
          <a:prstGeom prst="rect">
            <a:avLst/>
          </a:prstGeom>
          <a:noFill/>
        </p:spPr>
        <p:txBody>
          <a:bodyPr wrap="square" rtlCol="0">
            <a:spAutoFit/>
          </a:bodyPr>
          <a:lstStyle/>
          <a:p>
            <a:r>
              <a:rPr lang="es-ES" dirty="0" smtClean="0">
                <a:solidFill>
                  <a:schemeClr val="bg1"/>
                </a:solidFill>
              </a:rPr>
              <a:t>- La </a:t>
            </a:r>
            <a:r>
              <a:rPr lang="es-ES" dirty="0">
                <a:solidFill>
                  <a:schemeClr val="bg1"/>
                </a:solidFill>
              </a:rPr>
              <a:t>veeduría se realizará a través del Consejo Educativo Institucional (CONEI), el mismo que en el marco de sus competencias, vela por la adecuada ejecución del mantenimiento del local educativo, vigilando el buen uso de los recursos asignados. Su conformación es de acuerdo a la Ley General De Educación, Ley Nº 28044, Artículo 69</a:t>
            </a:r>
            <a:r>
              <a:rPr lang="es-ES" dirty="0" smtClean="0">
                <a:solidFill>
                  <a:schemeClr val="bg1"/>
                </a:solidFill>
              </a:rPr>
              <a:t>°</a:t>
            </a:r>
            <a:endParaRPr lang="es-PE" dirty="0">
              <a:solidFill>
                <a:schemeClr val="bg1"/>
              </a:solidFill>
            </a:endParaRPr>
          </a:p>
          <a:p>
            <a:r>
              <a:rPr lang="es-ES" dirty="0">
                <a:solidFill>
                  <a:schemeClr val="bg1"/>
                </a:solidFill>
              </a:rPr>
              <a:t> </a:t>
            </a:r>
            <a:endParaRPr lang="es-PE" dirty="0">
              <a:solidFill>
                <a:schemeClr val="bg1"/>
              </a:solidFill>
            </a:endParaRPr>
          </a:p>
        </p:txBody>
      </p:sp>
    </p:spTree>
    <p:extLst>
      <p:ext uri="{BB962C8B-B14F-4D97-AF65-F5344CB8AC3E}">
        <p14:creationId xmlns:p14="http://schemas.microsoft.com/office/powerpoint/2010/main" val="21675621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4098150827"/>
              </p:ext>
            </p:extLst>
          </p:nvPr>
        </p:nvGraphicFramePr>
        <p:xfrm>
          <a:off x="368300" y="1182994"/>
          <a:ext cx="8454685" cy="4186176"/>
        </p:xfrm>
        <a:graphic>
          <a:graphicData uri="http://schemas.openxmlformats.org/drawingml/2006/table">
            <a:tbl>
              <a:tblPr firstRow="1" firstCol="1" bandRow="1">
                <a:tableStyleId>{5C22544A-7EE6-4342-B048-85BDC9FD1C3A}</a:tableStyleId>
              </a:tblPr>
              <a:tblGrid>
                <a:gridCol w="1322365"/>
                <a:gridCol w="2491868"/>
                <a:gridCol w="4640452"/>
              </a:tblGrid>
              <a:tr h="636303">
                <a:tc>
                  <a:txBody>
                    <a:bodyPr/>
                    <a:lstStyle/>
                    <a:p>
                      <a:pPr algn="ctr">
                        <a:lnSpc>
                          <a:spcPct val="115000"/>
                        </a:lnSpc>
                        <a:spcAft>
                          <a:spcPts val="0"/>
                        </a:spcAft>
                      </a:pPr>
                      <a:r>
                        <a:rPr lang="es-ES" sz="1600" dirty="0">
                          <a:effectLst/>
                        </a:rPr>
                        <a:t>Orden de Prioridad</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dirty="0">
                          <a:effectLst/>
                        </a:rPr>
                        <a:t>Tipos de Espacios Educativos</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Comprende</a:t>
                      </a:r>
                      <a:endParaRPr lang="es-E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390503">
                <a:tc>
                  <a:txBody>
                    <a:bodyPr/>
                    <a:lstStyle/>
                    <a:p>
                      <a:pPr algn="just">
                        <a:lnSpc>
                          <a:spcPct val="115000"/>
                        </a:lnSpc>
                        <a:spcAft>
                          <a:spcPts val="0"/>
                        </a:spcAft>
                      </a:pPr>
                      <a:r>
                        <a:rPr lang="es-ES" sz="1600" dirty="0">
                          <a:effectLst/>
                        </a:rPr>
                        <a:t>1ra</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ES" sz="1600" dirty="0">
                          <a:effectLst/>
                        </a:rPr>
                        <a:t>Aulas</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ES" sz="1600">
                          <a:effectLst/>
                        </a:rPr>
                        <a:t>Aulas</a:t>
                      </a:r>
                      <a:endParaRPr lang="es-E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852755">
                <a:tc>
                  <a:txBody>
                    <a:bodyPr/>
                    <a:lstStyle/>
                    <a:p>
                      <a:pPr algn="just">
                        <a:lnSpc>
                          <a:spcPct val="115000"/>
                        </a:lnSpc>
                        <a:spcAft>
                          <a:spcPts val="0"/>
                        </a:spcAft>
                      </a:pPr>
                      <a:r>
                        <a:rPr lang="es-PE" sz="1600" dirty="0" smtClean="0">
                          <a:effectLst/>
                          <a:latin typeface="Calibri" panose="020F0502020204030204" pitchFamily="34" charset="0"/>
                          <a:ea typeface="Times New Roman" panose="02020603050405020304" pitchFamily="18" charset="0"/>
                          <a:cs typeface="Times New Roman" panose="02020603050405020304" pitchFamily="18" charset="0"/>
                        </a:rPr>
                        <a:t>2da</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ES" sz="1600" dirty="0">
                          <a:effectLst/>
                        </a:rPr>
                        <a:t>Servicios Higiénicos</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ES" sz="1600" dirty="0">
                          <a:effectLst/>
                        </a:rPr>
                        <a:t>Letrinas, biodigestores, núcleo </a:t>
                      </a:r>
                      <a:r>
                        <a:rPr lang="es-ES" sz="1600" dirty="0" err="1">
                          <a:effectLst/>
                        </a:rPr>
                        <a:t>basón</a:t>
                      </a:r>
                      <a:r>
                        <a:rPr lang="es-ES" sz="1600" dirty="0">
                          <a:effectLst/>
                        </a:rPr>
                        <a:t>, inodoros, tanque elevado, cisterna e instalaciones sanitarias (limpieza de cajas y tuberías de desagüe).</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391845">
                <a:tc>
                  <a:txBody>
                    <a:bodyPr/>
                    <a:lstStyle/>
                    <a:p>
                      <a:pPr algn="just">
                        <a:lnSpc>
                          <a:spcPct val="115000"/>
                        </a:lnSpc>
                        <a:spcAft>
                          <a:spcPts val="0"/>
                        </a:spcAft>
                      </a:pPr>
                      <a:r>
                        <a:rPr lang="es-ES" sz="1600" dirty="0" smtClean="0">
                          <a:effectLst/>
                        </a:rPr>
                        <a:t>3ra</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s-ES" sz="1600">
                          <a:effectLst/>
                        </a:rPr>
                        <a:t>Cocinas y Comedores</a:t>
                      </a:r>
                      <a:endParaRPr lang="es-E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ES" sz="1600" dirty="0">
                          <a:effectLst/>
                        </a:rPr>
                        <a:t>Cocina, comedor, almacén de alimentos</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636303">
                <a:tc>
                  <a:txBody>
                    <a:bodyPr/>
                    <a:lstStyle/>
                    <a:p>
                      <a:pPr algn="just">
                        <a:lnSpc>
                          <a:spcPct val="115000"/>
                        </a:lnSpc>
                        <a:spcAft>
                          <a:spcPts val="0"/>
                        </a:spcAft>
                      </a:pPr>
                      <a:r>
                        <a:rPr lang="es-ES" sz="1600" dirty="0" smtClean="0">
                          <a:effectLst/>
                        </a:rPr>
                        <a:t>4ta</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ES" sz="1600">
                          <a:effectLst/>
                        </a:rPr>
                        <a:t>Servicios Auxiliares</a:t>
                      </a:r>
                      <a:endParaRPr lang="es-E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ES" sz="1600" dirty="0">
                          <a:effectLst/>
                        </a:rPr>
                        <a:t>Biblioteca, sala de cómputo o aula de </a:t>
                      </a:r>
                      <a:r>
                        <a:rPr lang="es-ES" sz="1600" dirty="0" smtClean="0">
                          <a:effectLst/>
                        </a:rPr>
                        <a:t>innovación,</a:t>
                      </a:r>
                      <a:r>
                        <a:rPr lang="es-ES" sz="1600" baseline="0" dirty="0" smtClean="0">
                          <a:effectLst/>
                        </a:rPr>
                        <a:t> </a:t>
                      </a:r>
                      <a:r>
                        <a:rPr lang="es-ES" sz="1600" dirty="0" smtClean="0">
                          <a:effectLst/>
                        </a:rPr>
                        <a:t>laboratorios y </a:t>
                      </a:r>
                      <a:r>
                        <a:rPr lang="es-ES" sz="1600" kern="1200" dirty="0" err="1" smtClean="0">
                          <a:solidFill>
                            <a:schemeClr val="dk1"/>
                          </a:solidFill>
                          <a:effectLst/>
                          <a:latin typeface="+mn-lt"/>
                          <a:ea typeface="+mn-ea"/>
                          <a:cs typeface="+mn-cs"/>
                        </a:rPr>
                        <a:t>residentado</a:t>
                      </a:r>
                      <a:r>
                        <a:rPr lang="es-ES" sz="1600" kern="1200" dirty="0" smtClean="0">
                          <a:solidFill>
                            <a:schemeClr val="dk1"/>
                          </a:solidFill>
                          <a:effectLst/>
                          <a:latin typeface="+mn-lt"/>
                          <a:ea typeface="+mn-ea"/>
                          <a:cs typeface="+mn-cs"/>
                        </a:rPr>
                        <a:t> (dormitorios de alumnos).</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642164">
                <a:tc>
                  <a:txBody>
                    <a:bodyPr/>
                    <a:lstStyle/>
                    <a:p>
                      <a:pPr algn="just">
                        <a:lnSpc>
                          <a:spcPct val="115000"/>
                        </a:lnSpc>
                        <a:spcAft>
                          <a:spcPts val="0"/>
                        </a:spcAft>
                      </a:pPr>
                      <a:r>
                        <a:rPr lang="es-ES" sz="1600" dirty="0" smtClean="0">
                          <a:effectLst/>
                        </a:rPr>
                        <a:t>5ta</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ES" sz="1600" dirty="0">
                          <a:effectLst/>
                        </a:rPr>
                        <a:t>Espacios Exteriores</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ES" sz="1600" dirty="0" smtClean="0">
                          <a:effectLst/>
                        </a:rPr>
                        <a:t>Patio, Losas </a:t>
                      </a:r>
                      <a:r>
                        <a:rPr lang="es-ES" sz="1600" dirty="0">
                          <a:effectLst/>
                        </a:rPr>
                        <a:t>deportivas, veredas y sardineles, rampas, </a:t>
                      </a:r>
                      <a:r>
                        <a:rPr lang="es-ES" sz="1600" dirty="0" smtClean="0">
                          <a:effectLst/>
                        </a:rPr>
                        <a:t>reparación de cercos perimétricos, </a:t>
                      </a:r>
                      <a:r>
                        <a:rPr lang="es-ES" sz="1600" kern="1200" dirty="0" smtClean="0">
                          <a:solidFill>
                            <a:schemeClr val="dk1"/>
                          </a:solidFill>
                          <a:effectLst/>
                          <a:latin typeface="+mn-lt"/>
                          <a:ea typeface="+mn-ea"/>
                          <a:cs typeface="+mn-cs"/>
                        </a:rPr>
                        <a:t>jardines</a:t>
                      </a:r>
                      <a:r>
                        <a:rPr lang="es-ES" sz="1600" dirty="0" smtClean="0">
                          <a:effectLst/>
                        </a:rPr>
                        <a:t>. </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636303">
                <a:tc>
                  <a:txBody>
                    <a:bodyPr/>
                    <a:lstStyle/>
                    <a:p>
                      <a:pPr algn="just">
                        <a:lnSpc>
                          <a:spcPct val="115000"/>
                        </a:lnSpc>
                        <a:spcAft>
                          <a:spcPts val="0"/>
                        </a:spcAft>
                      </a:pPr>
                      <a:r>
                        <a:rPr lang="es-ES" sz="1600" dirty="0" smtClean="0">
                          <a:effectLst/>
                        </a:rPr>
                        <a:t>6ta</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ES" sz="1600">
                          <a:effectLst/>
                        </a:rPr>
                        <a:t>Espacios Administrativos</a:t>
                      </a:r>
                      <a:endParaRPr lang="es-E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ES" sz="1600" dirty="0">
                          <a:effectLst/>
                        </a:rPr>
                        <a:t>Dirección, sala de profesores, oficinas administrativas y auditorio</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5" name="CuadroTexto 4"/>
          <p:cNvSpPr txBox="1"/>
          <p:nvPr/>
        </p:nvSpPr>
        <p:spPr>
          <a:xfrm>
            <a:off x="368300" y="557858"/>
            <a:ext cx="7413674"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PE" sz="2400" b="1" dirty="0" smtClean="0">
                <a:ln w="22225">
                  <a:solidFill>
                    <a:schemeClr val="accent2"/>
                  </a:solidFill>
                  <a:prstDash val="solid"/>
                </a:ln>
                <a:solidFill>
                  <a:schemeClr val="accent2">
                    <a:lumMod val="40000"/>
                    <a:lumOff val="60000"/>
                  </a:schemeClr>
                </a:solidFill>
              </a:rPr>
              <a:t>PRIORIZACION DE  ESPACIOS EDUCATIVOS A INTERVENIR</a:t>
            </a:r>
            <a:endParaRPr lang="es-ES" sz="2400" b="1" dirty="0">
              <a:ln w="22225">
                <a:solidFill>
                  <a:schemeClr val="accent2"/>
                </a:solidFill>
                <a:prstDash val="solid"/>
              </a:ln>
              <a:solidFill>
                <a:schemeClr val="accent2">
                  <a:lumMod val="40000"/>
                  <a:lumOff val="60000"/>
                </a:schemeClr>
              </a:solidFill>
            </a:endParaRPr>
          </a:p>
        </p:txBody>
      </p:sp>
      <p:pic>
        <p:nvPicPr>
          <p:cNvPr id="6" name="Imagen 5"/>
          <p:cNvPicPr>
            <a:picLocks noChangeAspect="1"/>
          </p:cNvPicPr>
          <p:nvPr/>
        </p:nvPicPr>
        <p:blipFill>
          <a:blip r:embed="rId2"/>
          <a:stretch>
            <a:fillRect/>
          </a:stretch>
        </p:blipFill>
        <p:spPr>
          <a:xfrm>
            <a:off x="9464557" y="568211"/>
            <a:ext cx="2619375" cy="1743075"/>
          </a:xfrm>
          <a:prstGeom prst="rect">
            <a:avLst/>
          </a:prstGeom>
        </p:spPr>
      </p:pic>
      <p:sp>
        <p:nvSpPr>
          <p:cNvPr id="7" name="AutoShape 2" descr="Resultado de imagen para SSHH COLEGIO"/>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8" name="Imagen 7"/>
          <p:cNvPicPr>
            <a:picLocks noChangeAspect="1"/>
          </p:cNvPicPr>
          <p:nvPr/>
        </p:nvPicPr>
        <p:blipFill rotWithShape="1">
          <a:blip r:embed="rId3" cstate="print">
            <a:extLst>
              <a:ext uri="{28A0092B-C50C-407E-A947-70E740481C1C}">
                <a14:useLocalDpi xmlns:a14="http://schemas.microsoft.com/office/drawing/2010/main"/>
              </a:ext>
            </a:extLst>
          </a:blip>
          <a:srcRect b="18596"/>
          <a:stretch/>
        </p:blipFill>
        <p:spPr>
          <a:xfrm>
            <a:off x="9464557" y="5056172"/>
            <a:ext cx="2619375" cy="1504217"/>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a:ext>
            </a:extLst>
          </a:blip>
          <a:srcRect l="21848"/>
          <a:stretch/>
        </p:blipFill>
        <p:spPr>
          <a:xfrm>
            <a:off x="9464557" y="4002707"/>
            <a:ext cx="2619375" cy="1419225"/>
          </a:xfrm>
          <a:prstGeom prst="rect">
            <a:avLst/>
          </a:prstGeom>
        </p:spPr>
      </p:pic>
      <p:pic>
        <p:nvPicPr>
          <p:cNvPr id="11" name="Imagen 10"/>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471590" y="3122047"/>
            <a:ext cx="2612341" cy="984739"/>
          </a:xfrm>
          <a:prstGeom prst="rect">
            <a:avLst/>
          </a:prstGeom>
        </p:spPr>
      </p:pic>
      <p:pic>
        <p:nvPicPr>
          <p:cNvPr id="12" name="Imagen 11"/>
          <p:cNvPicPr>
            <a:picLocks noChangeAspect="1"/>
          </p:cNvPicPr>
          <p:nvPr/>
        </p:nvPicPr>
        <p:blipFill rotWithShape="1">
          <a:blip r:embed="rId6" cstate="print">
            <a:extLst>
              <a:ext uri="{28A0092B-C50C-407E-A947-70E740481C1C}">
                <a14:useLocalDpi xmlns:a14="http://schemas.microsoft.com/office/drawing/2010/main"/>
              </a:ext>
            </a:extLst>
          </a:blip>
          <a:srcRect b="20157"/>
          <a:stretch/>
        </p:blipFill>
        <p:spPr>
          <a:xfrm>
            <a:off x="9471590" y="1868960"/>
            <a:ext cx="2619375" cy="1391712"/>
          </a:xfrm>
          <a:prstGeom prst="rect">
            <a:avLst/>
          </a:prstGeom>
        </p:spPr>
      </p:pic>
      <p:sp>
        <p:nvSpPr>
          <p:cNvPr id="2" name="Rectángulo 1"/>
          <p:cNvSpPr/>
          <p:nvPr/>
        </p:nvSpPr>
        <p:spPr>
          <a:xfrm>
            <a:off x="199803" y="5529495"/>
            <a:ext cx="9264754" cy="923330"/>
          </a:xfrm>
          <a:prstGeom prst="rect">
            <a:avLst/>
          </a:prstGeom>
        </p:spPr>
        <p:txBody>
          <a:bodyPr wrap="square">
            <a:spAutoFit/>
          </a:bodyPr>
          <a:lstStyle/>
          <a:p>
            <a:r>
              <a:rPr lang="es-PE" dirty="0"/>
              <a:t>Es importante respetar este orden porque es la única manera de conservar y preservar el adecuado uso de la infraestructura física de las aulas para el desarrollo normal de las actividades escolares. </a:t>
            </a:r>
            <a:endParaRPr lang="es-ES" dirty="0"/>
          </a:p>
        </p:txBody>
      </p:sp>
    </p:spTree>
    <p:extLst>
      <p:ext uri="{BB962C8B-B14F-4D97-AF65-F5344CB8AC3E}">
        <p14:creationId xmlns:p14="http://schemas.microsoft.com/office/powerpoint/2010/main" val="1155597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293835" y="647114"/>
            <a:ext cx="2644945" cy="1168644"/>
          </a:xfrm>
          <a:prstGeom prst="rect">
            <a:avLst/>
          </a:prstGeom>
          <a:ln>
            <a:solidFill>
              <a:schemeClr val="tx1"/>
            </a:solidFill>
          </a:ln>
          <a:effectLst>
            <a:softEdge rad="0"/>
          </a:effectLst>
          <a:scene3d>
            <a:camera prst="orthographicFront"/>
            <a:lightRig rig="threePt" dir="t"/>
          </a:scene3d>
          <a:sp3d contourW="31750"/>
        </p:spPr>
      </p:pic>
      <p:sp>
        <p:nvSpPr>
          <p:cNvPr id="3" name="CuadroTexto 2"/>
          <p:cNvSpPr txBox="1"/>
          <p:nvPr/>
        </p:nvSpPr>
        <p:spPr>
          <a:xfrm>
            <a:off x="372473" y="185449"/>
            <a:ext cx="6344529"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PE" sz="2400" b="1" dirty="0" smtClean="0">
                <a:ln w="22225">
                  <a:solidFill>
                    <a:schemeClr val="accent2"/>
                  </a:solidFill>
                  <a:prstDash val="solid"/>
                </a:ln>
                <a:solidFill>
                  <a:schemeClr val="accent2">
                    <a:lumMod val="40000"/>
                    <a:lumOff val="60000"/>
                  </a:schemeClr>
                </a:solidFill>
              </a:rPr>
              <a:t>PRIORIZACION ACCIONES DE MANTENIMIENTO</a:t>
            </a:r>
            <a:endParaRPr lang="es-ES" sz="2400" b="1" dirty="0">
              <a:ln w="22225">
                <a:solidFill>
                  <a:schemeClr val="accent2"/>
                </a:solidFill>
                <a:prstDash val="solid"/>
              </a:ln>
              <a:solidFill>
                <a:schemeClr val="accent2">
                  <a:lumMod val="40000"/>
                  <a:lumOff val="60000"/>
                </a:schemeClr>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3222298713"/>
              </p:ext>
            </p:extLst>
          </p:nvPr>
        </p:nvGraphicFramePr>
        <p:xfrm>
          <a:off x="372473" y="1142289"/>
          <a:ext cx="8695326" cy="4640060"/>
        </p:xfrm>
        <a:graphic>
          <a:graphicData uri="http://schemas.openxmlformats.org/drawingml/2006/table">
            <a:tbl>
              <a:tblPr firstRow="1" firstCol="1" bandRow="1">
                <a:tableStyleId>{5C22544A-7EE6-4342-B048-85BDC9FD1C3A}</a:tableStyleId>
              </a:tblPr>
              <a:tblGrid>
                <a:gridCol w="666835"/>
                <a:gridCol w="2665648"/>
                <a:gridCol w="694016"/>
                <a:gridCol w="962157"/>
                <a:gridCol w="962157"/>
                <a:gridCol w="820199"/>
                <a:gridCol w="946384"/>
                <a:gridCol w="977930"/>
              </a:tblGrid>
              <a:tr h="530151">
                <a:tc>
                  <a:txBody>
                    <a:bodyPr/>
                    <a:lstStyle/>
                    <a:p>
                      <a:pPr algn="ctr">
                        <a:lnSpc>
                          <a:spcPct val="115000"/>
                        </a:lnSpc>
                        <a:spcAft>
                          <a:spcPts val="0"/>
                        </a:spcAft>
                      </a:pPr>
                      <a:r>
                        <a:rPr lang="es-ES" sz="1400" dirty="0">
                          <a:effectLst/>
                        </a:rPr>
                        <a:t>Orden </a:t>
                      </a:r>
                      <a:r>
                        <a:rPr lang="es-ES" sz="1400" dirty="0" err="1" smtClean="0">
                          <a:effectLst/>
                        </a:rPr>
                        <a:t>Priorid</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algn="ctr">
                        <a:lnSpc>
                          <a:spcPct val="115000"/>
                        </a:lnSpc>
                        <a:spcAft>
                          <a:spcPts val="0"/>
                        </a:spcAft>
                      </a:pPr>
                      <a:r>
                        <a:rPr lang="es-ES" sz="1400" dirty="0">
                          <a:effectLst/>
                        </a:rPr>
                        <a:t>Acciones de mantenimiento</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algn="ctr">
                        <a:lnSpc>
                          <a:spcPct val="115000"/>
                        </a:lnSpc>
                        <a:spcAft>
                          <a:spcPts val="0"/>
                        </a:spcAft>
                      </a:pPr>
                      <a:r>
                        <a:rPr lang="es-ES" sz="1200" dirty="0">
                          <a:effectLst/>
                        </a:rPr>
                        <a:t>Aulas</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algn="ctr">
                        <a:lnSpc>
                          <a:spcPct val="115000"/>
                        </a:lnSpc>
                        <a:spcAft>
                          <a:spcPts val="0"/>
                        </a:spcAft>
                      </a:pPr>
                      <a:r>
                        <a:rPr lang="es-ES" sz="1200" dirty="0">
                          <a:effectLst/>
                        </a:rPr>
                        <a:t>Servicios Higiénicos</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algn="ctr">
                        <a:lnSpc>
                          <a:spcPct val="115000"/>
                        </a:lnSpc>
                        <a:spcAft>
                          <a:spcPts val="0"/>
                        </a:spcAft>
                      </a:pPr>
                      <a:r>
                        <a:rPr lang="es-ES" sz="1200" dirty="0">
                          <a:effectLst/>
                        </a:rPr>
                        <a:t>Cocinas y Comedores</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algn="ctr">
                        <a:lnSpc>
                          <a:spcPct val="115000"/>
                        </a:lnSpc>
                        <a:spcAft>
                          <a:spcPts val="0"/>
                        </a:spcAft>
                      </a:pPr>
                      <a:r>
                        <a:rPr lang="es-ES" sz="1200" dirty="0">
                          <a:effectLst/>
                        </a:rPr>
                        <a:t>Servicios Auxiliares</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algn="ctr">
                        <a:lnSpc>
                          <a:spcPct val="115000"/>
                        </a:lnSpc>
                        <a:spcAft>
                          <a:spcPts val="0"/>
                        </a:spcAft>
                      </a:pPr>
                      <a:r>
                        <a:rPr lang="es-ES" sz="1200" dirty="0">
                          <a:effectLst/>
                        </a:rPr>
                        <a:t>Espacios Exteriores</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algn="ctr">
                        <a:lnSpc>
                          <a:spcPct val="115000"/>
                        </a:lnSpc>
                        <a:spcAft>
                          <a:spcPts val="0"/>
                        </a:spcAft>
                      </a:pPr>
                      <a:r>
                        <a:rPr lang="es-ES" sz="1200" dirty="0">
                          <a:effectLst/>
                        </a:rPr>
                        <a:t>Espacios </a:t>
                      </a:r>
                      <a:r>
                        <a:rPr lang="es-ES" sz="1200" dirty="0" err="1" smtClean="0">
                          <a:effectLst/>
                        </a:rPr>
                        <a:t>Administrat</a:t>
                      </a:r>
                      <a:r>
                        <a:rPr lang="es-ES" sz="1200" dirty="0" smtClean="0">
                          <a:effectLst/>
                        </a:rPr>
                        <a:t>.</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r>
              <a:tr h="372979">
                <a:tc>
                  <a:txBody>
                    <a:bodyPr/>
                    <a:lstStyle/>
                    <a:p>
                      <a:pPr algn="just">
                        <a:lnSpc>
                          <a:spcPct val="115000"/>
                        </a:lnSpc>
                        <a:spcAft>
                          <a:spcPts val="0"/>
                        </a:spcAft>
                      </a:pPr>
                      <a:r>
                        <a:rPr lang="es-ES" sz="1400" dirty="0" smtClean="0">
                          <a:effectLst/>
                        </a:rPr>
                        <a:t>1</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marL="457200">
                        <a:lnSpc>
                          <a:spcPct val="105000"/>
                        </a:lnSpc>
                        <a:spcAft>
                          <a:spcPts val="600"/>
                        </a:spcAft>
                      </a:pPr>
                      <a:r>
                        <a:rPr lang="es-PE" sz="1400" dirty="0">
                          <a:effectLst/>
                          <a:latin typeface="+mn-lt"/>
                        </a:rPr>
                        <a:t>Reparación de techos</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r>
              <a:tr h="428998">
                <a:tc>
                  <a:txBody>
                    <a:bodyPr/>
                    <a:lstStyle/>
                    <a:p>
                      <a:pPr algn="just">
                        <a:lnSpc>
                          <a:spcPct val="115000"/>
                        </a:lnSpc>
                        <a:spcAft>
                          <a:spcPts val="0"/>
                        </a:spcAft>
                      </a:pPr>
                      <a:r>
                        <a:rPr lang="es-ES" sz="1400" dirty="0" smtClean="0">
                          <a:effectLst/>
                        </a:rPr>
                        <a:t>2</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marL="457200">
                        <a:lnSpc>
                          <a:spcPct val="105000"/>
                        </a:lnSpc>
                        <a:spcAft>
                          <a:spcPts val="600"/>
                        </a:spcAft>
                      </a:pPr>
                      <a:r>
                        <a:rPr lang="es-PE" sz="1400" dirty="0">
                          <a:effectLst/>
                          <a:latin typeface="+mn-lt"/>
                        </a:rPr>
                        <a:t>Reparación de instalaciones sanitarias</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 </a:t>
                      </a:r>
                      <a:endParaRPr lang="es-PE" sz="1400">
                        <a:effectLst/>
                        <a:latin typeface="+mn-lt"/>
                        <a:ea typeface="Times New Roman"/>
                        <a:cs typeface="Times New Roman"/>
                      </a:endParaRPr>
                    </a:p>
                  </a:txBody>
                  <a:tcPr marL="35091" marR="35091" marT="0" marB="0" anchor="ctr"/>
                </a:tc>
              </a:tr>
              <a:tr h="419724">
                <a:tc>
                  <a:txBody>
                    <a:bodyPr/>
                    <a:lstStyle/>
                    <a:p>
                      <a:pPr algn="just">
                        <a:lnSpc>
                          <a:spcPct val="115000"/>
                        </a:lnSpc>
                        <a:spcAft>
                          <a:spcPts val="0"/>
                        </a:spcAft>
                      </a:pPr>
                      <a:r>
                        <a:rPr lang="es-ES" sz="1400" dirty="0" smtClean="0">
                          <a:effectLst/>
                        </a:rPr>
                        <a:t>3</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marL="457200">
                        <a:lnSpc>
                          <a:spcPct val="105000"/>
                        </a:lnSpc>
                        <a:spcAft>
                          <a:spcPts val="600"/>
                        </a:spcAft>
                      </a:pPr>
                      <a:r>
                        <a:rPr lang="es-PE" sz="1400" dirty="0">
                          <a:effectLst/>
                          <a:latin typeface="+mn-lt"/>
                        </a:rPr>
                        <a:t>Reparación de instalaciones eléctricas </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r>
              <a:tr h="311662">
                <a:tc>
                  <a:txBody>
                    <a:bodyPr/>
                    <a:lstStyle/>
                    <a:p>
                      <a:pPr algn="just">
                        <a:lnSpc>
                          <a:spcPct val="115000"/>
                        </a:lnSpc>
                        <a:spcAft>
                          <a:spcPts val="0"/>
                        </a:spcAft>
                      </a:pPr>
                      <a:r>
                        <a:rPr lang="es-ES" sz="1400" dirty="0" smtClean="0">
                          <a:effectLst/>
                        </a:rPr>
                        <a:t>4</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marL="457200">
                        <a:lnSpc>
                          <a:spcPct val="105000"/>
                        </a:lnSpc>
                        <a:spcAft>
                          <a:spcPts val="600"/>
                        </a:spcAft>
                      </a:pPr>
                      <a:r>
                        <a:rPr lang="es-PE" sz="1400" dirty="0">
                          <a:effectLst/>
                          <a:latin typeface="+mn-lt"/>
                        </a:rPr>
                        <a:t>Reparación de pisos</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r>
              <a:tr h="245068">
                <a:tc>
                  <a:txBody>
                    <a:bodyPr/>
                    <a:lstStyle/>
                    <a:p>
                      <a:pPr algn="just">
                        <a:lnSpc>
                          <a:spcPct val="115000"/>
                        </a:lnSpc>
                        <a:spcAft>
                          <a:spcPts val="0"/>
                        </a:spcAft>
                      </a:pPr>
                      <a:r>
                        <a:rPr lang="es-ES" sz="1400" dirty="0" smtClean="0">
                          <a:effectLst/>
                        </a:rPr>
                        <a:t>5</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marL="457200">
                        <a:lnSpc>
                          <a:spcPct val="105000"/>
                        </a:lnSpc>
                        <a:spcAft>
                          <a:spcPts val="600"/>
                        </a:spcAft>
                      </a:pPr>
                      <a:r>
                        <a:rPr lang="es-PE" sz="1400" dirty="0">
                          <a:effectLst/>
                          <a:latin typeface="+mn-lt"/>
                        </a:rPr>
                        <a:t>Reparación de muros</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r>
              <a:tr h="301895">
                <a:tc>
                  <a:txBody>
                    <a:bodyPr/>
                    <a:lstStyle/>
                    <a:p>
                      <a:pPr algn="just">
                        <a:lnSpc>
                          <a:spcPct val="115000"/>
                        </a:lnSpc>
                        <a:spcAft>
                          <a:spcPts val="0"/>
                        </a:spcAft>
                      </a:pPr>
                      <a:r>
                        <a:rPr lang="es-ES" sz="1400" dirty="0" smtClean="0">
                          <a:effectLst/>
                        </a:rPr>
                        <a:t>6</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marL="457200">
                        <a:lnSpc>
                          <a:spcPct val="105000"/>
                        </a:lnSpc>
                        <a:spcAft>
                          <a:spcPts val="600"/>
                        </a:spcAft>
                      </a:pPr>
                      <a:r>
                        <a:rPr lang="es-PE" sz="1400" dirty="0">
                          <a:effectLst/>
                          <a:latin typeface="+mn-lt"/>
                        </a:rPr>
                        <a:t>Reparación de puertas</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r>
              <a:tr h="385559">
                <a:tc>
                  <a:txBody>
                    <a:bodyPr/>
                    <a:lstStyle/>
                    <a:p>
                      <a:pPr algn="just">
                        <a:lnSpc>
                          <a:spcPct val="115000"/>
                        </a:lnSpc>
                        <a:spcAft>
                          <a:spcPts val="0"/>
                        </a:spcAft>
                      </a:pPr>
                      <a:r>
                        <a:rPr lang="es-ES" sz="1400" dirty="0" smtClean="0">
                          <a:effectLst/>
                        </a:rPr>
                        <a:t>7</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marL="457200">
                        <a:lnSpc>
                          <a:spcPct val="105000"/>
                        </a:lnSpc>
                        <a:spcAft>
                          <a:spcPts val="600"/>
                        </a:spcAft>
                      </a:pPr>
                      <a:r>
                        <a:rPr lang="es-PE" sz="1400" dirty="0">
                          <a:effectLst/>
                          <a:latin typeface="+mn-lt"/>
                        </a:rPr>
                        <a:t>Reparación de ventanas</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X</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 </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r>
              <a:tr h="404894">
                <a:tc>
                  <a:txBody>
                    <a:bodyPr/>
                    <a:lstStyle/>
                    <a:p>
                      <a:pPr algn="just">
                        <a:lnSpc>
                          <a:spcPct val="115000"/>
                        </a:lnSpc>
                        <a:spcAft>
                          <a:spcPts val="0"/>
                        </a:spcAft>
                      </a:pPr>
                      <a:r>
                        <a:rPr lang="es-ES" sz="1400" dirty="0" smtClean="0">
                          <a:effectLst/>
                        </a:rPr>
                        <a:t>8</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marL="457200" algn="just">
                        <a:lnSpc>
                          <a:spcPct val="105000"/>
                        </a:lnSpc>
                        <a:spcAft>
                          <a:spcPts val="600"/>
                        </a:spcAft>
                      </a:pPr>
                      <a:r>
                        <a:rPr lang="es-PE" sz="1400" dirty="0">
                          <a:effectLst/>
                          <a:latin typeface="+mn-lt"/>
                        </a:rPr>
                        <a:t>Reparación de mobiliario escolar y auxiliar</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X</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 </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X</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 </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 </a:t>
                      </a:r>
                      <a:endParaRPr lang="es-PE" sz="1400">
                        <a:effectLst/>
                        <a:latin typeface="+mn-lt"/>
                        <a:ea typeface="Times New Roman"/>
                        <a:cs typeface="Times New Roman"/>
                      </a:endParaRPr>
                    </a:p>
                  </a:txBody>
                  <a:tcPr marL="35091" marR="35091" marT="0" marB="0" anchor="ctr"/>
                </a:tc>
              </a:tr>
              <a:tr h="393533">
                <a:tc>
                  <a:txBody>
                    <a:bodyPr/>
                    <a:lstStyle/>
                    <a:p>
                      <a:pPr algn="just">
                        <a:lnSpc>
                          <a:spcPct val="115000"/>
                        </a:lnSpc>
                        <a:spcAft>
                          <a:spcPts val="0"/>
                        </a:spcAft>
                      </a:pPr>
                      <a:r>
                        <a:rPr lang="es-ES" sz="1400" dirty="0" smtClean="0">
                          <a:effectLst/>
                        </a:rPr>
                        <a:t>9</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marL="457200" algn="just">
                        <a:lnSpc>
                          <a:spcPct val="105000"/>
                        </a:lnSpc>
                        <a:spcAft>
                          <a:spcPts val="600"/>
                        </a:spcAft>
                      </a:pPr>
                      <a:r>
                        <a:rPr lang="es-PE" sz="1400">
                          <a:effectLst/>
                          <a:latin typeface="+mn-lt"/>
                        </a:rPr>
                        <a:t>Reposición de mobiliario escolar y auxiliar</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 </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X</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X</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 </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 </a:t>
                      </a:r>
                      <a:endParaRPr lang="es-PE" sz="1400" dirty="0">
                        <a:effectLst/>
                        <a:latin typeface="+mn-lt"/>
                        <a:ea typeface="Times New Roman"/>
                        <a:cs typeface="Times New Roman"/>
                      </a:endParaRPr>
                    </a:p>
                  </a:txBody>
                  <a:tcPr marL="35091" marR="35091" marT="0" marB="0" anchor="ctr"/>
                </a:tc>
              </a:tr>
              <a:tr h="252170">
                <a:tc>
                  <a:txBody>
                    <a:bodyPr/>
                    <a:lstStyle/>
                    <a:p>
                      <a:pPr algn="just">
                        <a:lnSpc>
                          <a:spcPct val="115000"/>
                        </a:lnSpc>
                        <a:spcAft>
                          <a:spcPts val="0"/>
                        </a:spcAft>
                      </a:pPr>
                      <a:r>
                        <a:rPr lang="es-ES" sz="1400" dirty="0" smtClean="0">
                          <a:effectLst/>
                        </a:rPr>
                        <a:t>10</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marL="457200">
                        <a:lnSpc>
                          <a:spcPct val="105000"/>
                        </a:lnSpc>
                        <a:spcAft>
                          <a:spcPts val="600"/>
                        </a:spcAft>
                      </a:pPr>
                      <a:r>
                        <a:rPr lang="es-PE" sz="1400">
                          <a:effectLst/>
                          <a:latin typeface="+mn-lt"/>
                        </a:rPr>
                        <a:t>Pintura</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X</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X</a:t>
                      </a:r>
                      <a:endParaRPr lang="es-PE" sz="1400" dirty="0">
                        <a:effectLst/>
                        <a:latin typeface="+mn-lt"/>
                        <a:ea typeface="Times New Roman"/>
                        <a:cs typeface="Times New Roman"/>
                      </a:endParaRPr>
                    </a:p>
                  </a:txBody>
                  <a:tcPr marL="35091" marR="35091" marT="0" marB="0" anchor="ctr"/>
                </a:tc>
              </a:tr>
              <a:tr h="393533">
                <a:tc>
                  <a:txBody>
                    <a:bodyPr/>
                    <a:lstStyle/>
                    <a:p>
                      <a:pPr algn="just">
                        <a:lnSpc>
                          <a:spcPct val="115000"/>
                        </a:lnSpc>
                        <a:spcAft>
                          <a:spcPts val="0"/>
                        </a:spcAft>
                      </a:pPr>
                      <a:r>
                        <a:rPr lang="es-ES" sz="1400" dirty="0" smtClean="0">
                          <a:effectLst/>
                        </a:rPr>
                        <a:t>11</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marL="457200">
                        <a:lnSpc>
                          <a:spcPct val="105000"/>
                        </a:lnSpc>
                        <a:spcAft>
                          <a:spcPts val="600"/>
                        </a:spcAft>
                      </a:pPr>
                      <a:r>
                        <a:rPr lang="es-PE" sz="1400">
                          <a:effectLst/>
                          <a:latin typeface="+mn-lt"/>
                        </a:rPr>
                        <a:t>Mantenimiento de áreas verdes</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 </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 </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 </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 </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X</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 </a:t>
                      </a:r>
                      <a:endParaRPr lang="es-PE" sz="1400" dirty="0">
                        <a:effectLst/>
                        <a:latin typeface="+mn-lt"/>
                        <a:ea typeface="Times New Roman"/>
                        <a:cs typeface="Times New Roman"/>
                      </a:endParaRPr>
                    </a:p>
                  </a:txBody>
                  <a:tcPr marL="35091" marR="35091" marT="0" marB="0" anchor="ctr"/>
                </a:tc>
              </a:tr>
            </a:tbl>
          </a:graphicData>
        </a:graphic>
      </p:graphicFrame>
      <p:pic>
        <p:nvPicPr>
          <p:cNvPr id="5" name="Imagen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293833" y="1534598"/>
            <a:ext cx="2644945" cy="969645"/>
          </a:xfrm>
          <a:prstGeom prst="rect">
            <a:avLst/>
          </a:prstGeom>
          <a:ln>
            <a:solidFill>
              <a:schemeClr val="tx1"/>
            </a:solidFill>
          </a:ln>
          <a:effectLst>
            <a:softEdge rad="0"/>
          </a:effectLst>
          <a:scene3d>
            <a:camera prst="orthographicFront"/>
            <a:lightRig rig="threePt" dir="t"/>
          </a:scene3d>
          <a:sp3d contourW="31750"/>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293833" y="2504243"/>
            <a:ext cx="2644945" cy="858129"/>
          </a:xfrm>
          <a:prstGeom prst="rect">
            <a:avLst/>
          </a:prstGeom>
          <a:ln>
            <a:solidFill>
              <a:schemeClr val="tx1"/>
            </a:solidFill>
          </a:ln>
          <a:effectLst>
            <a:softEdge rad="0"/>
          </a:effectLst>
          <a:scene3d>
            <a:camera prst="orthographicFront"/>
            <a:lightRig rig="threePt" dir="t"/>
          </a:scene3d>
          <a:sp3d contourW="31750"/>
        </p:spPr>
      </p:pic>
      <p:pic>
        <p:nvPicPr>
          <p:cNvPr id="8" name="Imagen 7"/>
          <p:cNvPicPr>
            <a:picLocks noChangeAspect="1"/>
          </p:cNvPicPr>
          <p:nvPr/>
        </p:nvPicPr>
        <p:blipFill rotWithShape="1">
          <a:blip r:embed="rId5" cstate="print">
            <a:extLst>
              <a:ext uri="{28A0092B-C50C-407E-A947-70E740481C1C}">
                <a14:useLocalDpi xmlns:a14="http://schemas.microsoft.com/office/drawing/2010/main"/>
              </a:ext>
            </a:extLst>
          </a:blip>
          <a:srcRect b="31979"/>
          <a:stretch/>
        </p:blipFill>
        <p:spPr>
          <a:xfrm>
            <a:off x="9279029" y="3381556"/>
            <a:ext cx="2659749" cy="1185643"/>
          </a:xfrm>
          <a:prstGeom prst="rect">
            <a:avLst/>
          </a:prstGeom>
          <a:ln>
            <a:solidFill>
              <a:schemeClr val="tx1"/>
            </a:solidFill>
          </a:ln>
          <a:effectLst>
            <a:softEdge rad="0"/>
          </a:effectLst>
          <a:scene3d>
            <a:camera prst="orthographicFront"/>
            <a:lightRig rig="threePt" dir="t"/>
          </a:scene3d>
          <a:sp3d contourW="31750"/>
        </p:spPr>
      </p:pic>
      <p:pic>
        <p:nvPicPr>
          <p:cNvPr id="10" name="Imagen 9"/>
          <p:cNvPicPr>
            <a:picLocks noChangeAspect="1"/>
          </p:cNvPicPr>
          <p:nvPr/>
        </p:nvPicPr>
        <p:blipFill rotWithShape="1">
          <a:blip r:embed="rId6" cstate="print">
            <a:extLst>
              <a:ext uri="{28A0092B-C50C-407E-A947-70E740481C1C}">
                <a14:useLocalDpi xmlns:a14="http://schemas.microsoft.com/office/drawing/2010/main"/>
              </a:ext>
            </a:extLst>
          </a:blip>
          <a:srcRect l="21536"/>
          <a:stretch/>
        </p:blipFill>
        <p:spPr>
          <a:xfrm>
            <a:off x="9300411" y="5290821"/>
            <a:ext cx="2653172" cy="1352550"/>
          </a:xfrm>
          <a:prstGeom prst="rect">
            <a:avLst/>
          </a:prstGeom>
          <a:ln>
            <a:solidFill>
              <a:schemeClr val="tx1"/>
            </a:solidFill>
          </a:ln>
          <a:effectLst>
            <a:softEdge rad="0"/>
          </a:effectLst>
          <a:scene3d>
            <a:camera prst="orthographicFront"/>
            <a:lightRig rig="threePt" dir="t"/>
          </a:scene3d>
          <a:sp3d contourW="31750"/>
        </p:spPr>
      </p:pic>
      <p:pic>
        <p:nvPicPr>
          <p:cNvPr id="9" name="Imagen 8"/>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9304601" y="4390145"/>
            <a:ext cx="2648982" cy="1146323"/>
          </a:xfrm>
          <a:prstGeom prst="rect">
            <a:avLst/>
          </a:prstGeom>
          <a:ln>
            <a:solidFill>
              <a:schemeClr val="tx1"/>
            </a:solidFill>
          </a:ln>
          <a:effectLst>
            <a:softEdge rad="0"/>
          </a:effectLst>
          <a:scene3d>
            <a:camera prst="orthographicFront"/>
            <a:lightRig rig="threePt" dir="t"/>
          </a:scene3d>
          <a:sp3d contourW="31750"/>
        </p:spPr>
      </p:pic>
    </p:spTree>
    <p:extLst>
      <p:ext uri="{BB962C8B-B14F-4D97-AF65-F5344CB8AC3E}">
        <p14:creationId xmlns:p14="http://schemas.microsoft.com/office/powerpoint/2010/main" val="598172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293835" y="647114"/>
            <a:ext cx="2644945" cy="1168644"/>
          </a:xfrm>
          <a:prstGeom prst="rect">
            <a:avLst/>
          </a:prstGeom>
          <a:ln>
            <a:solidFill>
              <a:schemeClr val="tx1"/>
            </a:solidFill>
          </a:ln>
          <a:effectLst>
            <a:softEdge rad="0"/>
          </a:effectLst>
          <a:scene3d>
            <a:camera prst="orthographicFront"/>
            <a:lightRig rig="threePt" dir="t"/>
          </a:scene3d>
          <a:sp3d contourW="31750"/>
        </p:spPr>
      </p:pic>
      <p:sp>
        <p:nvSpPr>
          <p:cNvPr id="3" name="CuadroTexto 2"/>
          <p:cNvSpPr txBox="1"/>
          <p:nvPr/>
        </p:nvSpPr>
        <p:spPr>
          <a:xfrm>
            <a:off x="372473" y="185449"/>
            <a:ext cx="6344529"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PE" sz="2400" b="1" dirty="0" smtClean="0">
                <a:ln w="22225">
                  <a:solidFill>
                    <a:schemeClr val="accent2"/>
                  </a:solidFill>
                  <a:prstDash val="solid"/>
                </a:ln>
                <a:solidFill>
                  <a:schemeClr val="accent2">
                    <a:lumMod val="40000"/>
                    <a:lumOff val="60000"/>
                  </a:schemeClr>
                </a:solidFill>
              </a:rPr>
              <a:t>PRIORIZACION ACCIONES DE MANTENIMIENTO</a:t>
            </a:r>
            <a:endParaRPr lang="es-ES" sz="2400" b="1" dirty="0">
              <a:ln w="22225">
                <a:solidFill>
                  <a:schemeClr val="accent2"/>
                </a:solidFill>
                <a:prstDash val="solid"/>
              </a:ln>
              <a:solidFill>
                <a:schemeClr val="accent2">
                  <a:lumMod val="40000"/>
                  <a:lumOff val="60000"/>
                </a:schemeClr>
              </a:solidFill>
            </a:endParaRPr>
          </a:p>
        </p:txBody>
      </p:sp>
      <p:pic>
        <p:nvPicPr>
          <p:cNvPr id="5" name="Imagen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293833" y="1534598"/>
            <a:ext cx="2644945" cy="969645"/>
          </a:xfrm>
          <a:prstGeom prst="rect">
            <a:avLst/>
          </a:prstGeom>
          <a:ln>
            <a:solidFill>
              <a:schemeClr val="tx1"/>
            </a:solidFill>
          </a:ln>
          <a:effectLst>
            <a:softEdge rad="0"/>
          </a:effectLst>
          <a:scene3d>
            <a:camera prst="orthographicFront"/>
            <a:lightRig rig="threePt" dir="t"/>
          </a:scene3d>
          <a:sp3d contourW="31750"/>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293833" y="2504243"/>
            <a:ext cx="2644945" cy="858129"/>
          </a:xfrm>
          <a:prstGeom prst="rect">
            <a:avLst/>
          </a:prstGeom>
          <a:ln>
            <a:solidFill>
              <a:schemeClr val="tx1"/>
            </a:solidFill>
          </a:ln>
          <a:effectLst>
            <a:softEdge rad="0"/>
          </a:effectLst>
          <a:scene3d>
            <a:camera prst="orthographicFront"/>
            <a:lightRig rig="threePt" dir="t"/>
          </a:scene3d>
          <a:sp3d contourW="31750"/>
        </p:spPr>
      </p:pic>
      <p:pic>
        <p:nvPicPr>
          <p:cNvPr id="8" name="Imagen 7"/>
          <p:cNvPicPr>
            <a:picLocks noChangeAspect="1"/>
          </p:cNvPicPr>
          <p:nvPr/>
        </p:nvPicPr>
        <p:blipFill rotWithShape="1">
          <a:blip r:embed="rId5" cstate="print">
            <a:extLst>
              <a:ext uri="{28A0092B-C50C-407E-A947-70E740481C1C}">
                <a14:useLocalDpi xmlns:a14="http://schemas.microsoft.com/office/drawing/2010/main"/>
              </a:ext>
            </a:extLst>
          </a:blip>
          <a:srcRect b="31979"/>
          <a:stretch/>
        </p:blipFill>
        <p:spPr>
          <a:xfrm>
            <a:off x="9279029" y="3381556"/>
            <a:ext cx="2659749" cy="1185643"/>
          </a:xfrm>
          <a:prstGeom prst="rect">
            <a:avLst/>
          </a:prstGeom>
          <a:ln>
            <a:solidFill>
              <a:schemeClr val="tx1"/>
            </a:solidFill>
          </a:ln>
          <a:effectLst>
            <a:softEdge rad="0"/>
          </a:effectLst>
          <a:scene3d>
            <a:camera prst="orthographicFront"/>
            <a:lightRig rig="threePt" dir="t"/>
          </a:scene3d>
          <a:sp3d contourW="31750"/>
        </p:spPr>
      </p:pic>
      <p:pic>
        <p:nvPicPr>
          <p:cNvPr id="10" name="Imagen 9"/>
          <p:cNvPicPr>
            <a:picLocks noChangeAspect="1"/>
          </p:cNvPicPr>
          <p:nvPr/>
        </p:nvPicPr>
        <p:blipFill rotWithShape="1">
          <a:blip r:embed="rId6" cstate="print">
            <a:extLst>
              <a:ext uri="{28A0092B-C50C-407E-A947-70E740481C1C}">
                <a14:useLocalDpi xmlns:a14="http://schemas.microsoft.com/office/drawing/2010/main"/>
              </a:ext>
            </a:extLst>
          </a:blip>
          <a:srcRect l="21536"/>
          <a:stretch/>
        </p:blipFill>
        <p:spPr>
          <a:xfrm>
            <a:off x="9300411" y="5290821"/>
            <a:ext cx="2653172" cy="1352550"/>
          </a:xfrm>
          <a:prstGeom prst="rect">
            <a:avLst/>
          </a:prstGeom>
          <a:ln>
            <a:solidFill>
              <a:schemeClr val="tx1"/>
            </a:solidFill>
          </a:ln>
          <a:effectLst>
            <a:softEdge rad="0"/>
          </a:effectLst>
          <a:scene3d>
            <a:camera prst="orthographicFront"/>
            <a:lightRig rig="threePt" dir="t"/>
          </a:scene3d>
          <a:sp3d contourW="31750"/>
        </p:spPr>
      </p:pic>
      <p:pic>
        <p:nvPicPr>
          <p:cNvPr id="9" name="Imagen 8"/>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9304601" y="4390145"/>
            <a:ext cx="2648982" cy="1146323"/>
          </a:xfrm>
          <a:prstGeom prst="rect">
            <a:avLst/>
          </a:prstGeom>
          <a:ln>
            <a:solidFill>
              <a:schemeClr val="tx1"/>
            </a:solidFill>
          </a:ln>
          <a:effectLst>
            <a:softEdge rad="0"/>
          </a:effectLst>
          <a:scene3d>
            <a:camera prst="orthographicFront"/>
            <a:lightRig rig="threePt" dir="t"/>
          </a:scene3d>
          <a:sp3d contourW="31750"/>
        </p:spPr>
      </p:pic>
      <p:graphicFrame>
        <p:nvGraphicFramePr>
          <p:cNvPr id="2" name="1 Tabla"/>
          <p:cNvGraphicFramePr>
            <a:graphicFrameLocks noGrp="1"/>
          </p:cNvGraphicFramePr>
          <p:nvPr>
            <p:extLst>
              <p:ext uri="{D42A27DB-BD31-4B8C-83A1-F6EECF244321}">
                <p14:modId xmlns:p14="http://schemas.microsoft.com/office/powerpoint/2010/main" val="2205728219"/>
              </p:ext>
            </p:extLst>
          </p:nvPr>
        </p:nvGraphicFramePr>
        <p:xfrm>
          <a:off x="372473" y="913148"/>
          <a:ext cx="8756285" cy="4708448"/>
        </p:xfrm>
        <a:graphic>
          <a:graphicData uri="http://schemas.openxmlformats.org/drawingml/2006/table">
            <a:tbl>
              <a:tblPr firstRow="1" firstCol="1" bandRow="1">
                <a:tableStyleId>{5C22544A-7EE6-4342-B048-85BDC9FD1C3A}</a:tableStyleId>
              </a:tblPr>
              <a:tblGrid>
                <a:gridCol w="685763"/>
                <a:gridCol w="2879429"/>
                <a:gridCol w="685763"/>
                <a:gridCol w="959486"/>
                <a:gridCol w="959486"/>
                <a:gridCol w="823108"/>
                <a:gridCol w="822141"/>
                <a:gridCol w="941109"/>
              </a:tblGrid>
              <a:tr h="1572056">
                <a:tc>
                  <a:txBody>
                    <a:bodyPr/>
                    <a:lstStyle/>
                    <a:p>
                      <a:pPr algn="ctr">
                        <a:lnSpc>
                          <a:spcPct val="115000"/>
                        </a:lnSpc>
                        <a:spcAft>
                          <a:spcPts val="0"/>
                        </a:spcAft>
                      </a:pPr>
                      <a:r>
                        <a:rPr lang="es-ES" sz="1400" dirty="0">
                          <a:effectLst/>
                        </a:rPr>
                        <a:t>Orden </a:t>
                      </a:r>
                      <a:r>
                        <a:rPr lang="es-ES" sz="1400" dirty="0" err="1" smtClean="0">
                          <a:effectLst/>
                        </a:rPr>
                        <a:t>Priorid</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algn="ctr">
                        <a:lnSpc>
                          <a:spcPct val="115000"/>
                        </a:lnSpc>
                        <a:spcAft>
                          <a:spcPts val="0"/>
                        </a:spcAft>
                      </a:pPr>
                      <a:r>
                        <a:rPr lang="es-ES" sz="1400" dirty="0">
                          <a:effectLst/>
                        </a:rPr>
                        <a:t>Acciones de mantenimiento</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algn="ctr">
                        <a:lnSpc>
                          <a:spcPct val="115000"/>
                        </a:lnSpc>
                        <a:spcAft>
                          <a:spcPts val="0"/>
                        </a:spcAft>
                      </a:pPr>
                      <a:r>
                        <a:rPr lang="es-ES" sz="1200" dirty="0">
                          <a:effectLst/>
                        </a:rPr>
                        <a:t>Aulas</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algn="ctr">
                        <a:lnSpc>
                          <a:spcPct val="115000"/>
                        </a:lnSpc>
                        <a:spcAft>
                          <a:spcPts val="0"/>
                        </a:spcAft>
                      </a:pPr>
                      <a:r>
                        <a:rPr lang="es-ES" sz="1200" dirty="0">
                          <a:effectLst/>
                        </a:rPr>
                        <a:t>Servicios Higiénicos</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algn="ctr">
                        <a:lnSpc>
                          <a:spcPct val="115000"/>
                        </a:lnSpc>
                        <a:spcAft>
                          <a:spcPts val="0"/>
                        </a:spcAft>
                      </a:pPr>
                      <a:r>
                        <a:rPr lang="es-ES" sz="1200" dirty="0">
                          <a:effectLst/>
                        </a:rPr>
                        <a:t>Cocinas y Comedores</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algn="ctr">
                        <a:lnSpc>
                          <a:spcPct val="115000"/>
                        </a:lnSpc>
                        <a:spcAft>
                          <a:spcPts val="0"/>
                        </a:spcAft>
                      </a:pPr>
                      <a:r>
                        <a:rPr lang="es-ES" sz="1200" dirty="0">
                          <a:effectLst/>
                        </a:rPr>
                        <a:t>Servicios Auxiliares</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algn="ctr">
                        <a:lnSpc>
                          <a:spcPct val="115000"/>
                        </a:lnSpc>
                        <a:spcAft>
                          <a:spcPts val="0"/>
                        </a:spcAft>
                      </a:pPr>
                      <a:r>
                        <a:rPr lang="es-ES" sz="1200" dirty="0">
                          <a:effectLst/>
                        </a:rPr>
                        <a:t>Espacios Exteriores</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c>
                  <a:txBody>
                    <a:bodyPr/>
                    <a:lstStyle/>
                    <a:p>
                      <a:pPr algn="ctr">
                        <a:lnSpc>
                          <a:spcPct val="115000"/>
                        </a:lnSpc>
                        <a:spcAft>
                          <a:spcPts val="0"/>
                        </a:spcAft>
                      </a:pPr>
                      <a:r>
                        <a:rPr lang="es-ES" sz="1200" dirty="0">
                          <a:effectLst/>
                        </a:rPr>
                        <a:t>Espacios </a:t>
                      </a:r>
                      <a:r>
                        <a:rPr lang="es-ES" sz="1200" dirty="0" err="1" smtClean="0">
                          <a:effectLst/>
                        </a:rPr>
                        <a:t>Administrat</a:t>
                      </a:r>
                      <a:r>
                        <a:rPr lang="es-ES" sz="1200" dirty="0" smtClean="0">
                          <a:effectLst/>
                        </a:rPr>
                        <a:t>.</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98" marR="64698" marT="0" marB="0" anchor="ctr"/>
                </a:tc>
              </a:tr>
              <a:tr h="221070">
                <a:tc>
                  <a:txBody>
                    <a:bodyPr/>
                    <a:lstStyle/>
                    <a:p>
                      <a:pPr marL="457200" algn="l">
                        <a:lnSpc>
                          <a:spcPct val="105000"/>
                        </a:lnSpc>
                        <a:spcAft>
                          <a:spcPts val="600"/>
                        </a:spcAft>
                      </a:pPr>
                      <a:r>
                        <a:rPr lang="es-PE" sz="1200" dirty="0" smtClean="0">
                          <a:effectLst/>
                          <a:latin typeface="+mn-lt"/>
                        </a:rPr>
                        <a:t>12</a:t>
                      </a:r>
                      <a:endParaRPr lang="es-PE" sz="1200" dirty="0">
                        <a:effectLst/>
                        <a:latin typeface="+mn-lt"/>
                        <a:ea typeface="Times New Roman"/>
                        <a:cs typeface="Times New Roman"/>
                      </a:endParaRPr>
                    </a:p>
                  </a:txBody>
                  <a:tcPr marL="35091" marR="35091" marT="0" marB="0" anchor="ctr"/>
                </a:tc>
                <a:tc>
                  <a:txBody>
                    <a:bodyPr/>
                    <a:lstStyle/>
                    <a:p>
                      <a:pPr marL="457200">
                        <a:lnSpc>
                          <a:spcPct val="105000"/>
                        </a:lnSpc>
                        <a:spcAft>
                          <a:spcPts val="600"/>
                        </a:spcAft>
                      </a:pPr>
                      <a:r>
                        <a:rPr lang="es-PE" sz="1400" dirty="0">
                          <a:effectLst/>
                          <a:latin typeface="+mn-lt"/>
                        </a:rPr>
                        <a:t>Mantenimiento de aulas y módulos prefabricados instalados por PRONIED.</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r>
              <a:tr h="515831">
                <a:tc>
                  <a:txBody>
                    <a:bodyPr/>
                    <a:lstStyle/>
                    <a:p>
                      <a:pPr marL="457200" algn="l">
                        <a:lnSpc>
                          <a:spcPct val="105000"/>
                        </a:lnSpc>
                        <a:spcAft>
                          <a:spcPts val="600"/>
                        </a:spcAft>
                      </a:pPr>
                      <a:r>
                        <a:rPr lang="es-PE" sz="1200" dirty="0">
                          <a:effectLst/>
                          <a:latin typeface="+mn-lt"/>
                        </a:rPr>
                        <a:t>13</a:t>
                      </a:r>
                      <a:endParaRPr lang="es-PE" sz="1200" dirty="0">
                        <a:effectLst/>
                        <a:latin typeface="+mn-lt"/>
                        <a:ea typeface="Times New Roman"/>
                        <a:cs typeface="Times New Roman"/>
                      </a:endParaRPr>
                    </a:p>
                  </a:txBody>
                  <a:tcPr marL="35091" marR="35091" marT="0" marB="0" anchor="ctr"/>
                </a:tc>
                <a:tc>
                  <a:txBody>
                    <a:bodyPr/>
                    <a:lstStyle/>
                    <a:p>
                      <a:pPr marL="457200">
                        <a:lnSpc>
                          <a:spcPct val="105000"/>
                        </a:lnSpc>
                        <a:spcAft>
                          <a:spcPts val="600"/>
                        </a:spcAft>
                      </a:pPr>
                      <a:r>
                        <a:rPr lang="es-PE" sz="1400" dirty="0">
                          <a:effectLst/>
                          <a:latin typeface="+mn-lt"/>
                        </a:rPr>
                        <a:t>Adquisición de útiles escolares y de escritorio, materiales para uso pedagógico y equipamiento menor para nivel primaria o secundaria</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X</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 </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X</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X</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 </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 </a:t>
                      </a:r>
                      <a:endParaRPr lang="es-PE" sz="1400">
                        <a:effectLst/>
                        <a:latin typeface="+mn-lt"/>
                        <a:ea typeface="Times New Roman"/>
                        <a:cs typeface="Times New Roman"/>
                      </a:endParaRPr>
                    </a:p>
                  </a:txBody>
                  <a:tcPr marL="35091" marR="35091" marT="0" marB="0" anchor="ctr"/>
                </a:tc>
              </a:tr>
              <a:tr h="294760">
                <a:tc>
                  <a:txBody>
                    <a:bodyPr/>
                    <a:lstStyle/>
                    <a:p>
                      <a:pPr marL="457200" algn="l">
                        <a:lnSpc>
                          <a:spcPct val="105000"/>
                        </a:lnSpc>
                        <a:spcAft>
                          <a:spcPts val="600"/>
                        </a:spcAft>
                      </a:pPr>
                      <a:r>
                        <a:rPr lang="es-PE" sz="1200" dirty="0">
                          <a:effectLst/>
                          <a:latin typeface="+mn-lt"/>
                        </a:rPr>
                        <a:t>14</a:t>
                      </a:r>
                      <a:endParaRPr lang="es-PE" sz="1200" dirty="0">
                        <a:effectLst/>
                        <a:latin typeface="+mn-lt"/>
                        <a:ea typeface="Times New Roman"/>
                        <a:cs typeface="Times New Roman"/>
                      </a:endParaRPr>
                    </a:p>
                  </a:txBody>
                  <a:tcPr marL="35091" marR="35091" marT="0" marB="0" anchor="ctr"/>
                </a:tc>
                <a:tc>
                  <a:txBody>
                    <a:bodyPr/>
                    <a:lstStyle/>
                    <a:p>
                      <a:pPr marL="457200">
                        <a:lnSpc>
                          <a:spcPct val="105000"/>
                        </a:lnSpc>
                        <a:spcAft>
                          <a:spcPts val="600"/>
                        </a:spcAft>
                      </a:pPr>
                      <a:r>
                        <a:rPr lang="es-PE" sz="1400" dirty="0">
                          <a:effectLst/>
                          <a:latin typeface="+mn-lt"/>
                        </a:rPr>
                        <a:t>Adquisición de equipamiento menor y mobiliario auxiliar para nivel inicial</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 </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a:effectLst/>
                          <a:latin typeface="+mn-lt"/>
                        </a:rPr>
                        <a:t>X</a:t>
                      </a:r>
                      <a:endParaRPr lang="es-PE" sz="140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 </a:t>
                      </a:r>
                      <a:endParaRPr lang="es-PE" sz="1400" dirty="0">
                        <a:effectLst/>
                        <a:latin typeface="+mn-lt"/>
                        <a:ea typeface="Times New Roman"/>
                        <a:cs typeface="Times New Roman"/>
                      </a:endParaRPr>
                    </a:p>
                  </a:txBody>
                  <a:tcPr marL="35091" marR="35091" marT="0" marB="0" anchor="ctr"/>
                </a:tc>
                <a:tc>
                  <a:txBody>
                    <a:bodyPr/>
                    <a:lstStyle/>
                    <a:p>
                      <a:pPr marL="457200" algn="ctr">
                        <a:lnSpc>
                          <a:spcPct val="105000"/>
                        </a:lnSpc>
                        <a:spcAft>
                          <a:spcPts val="600"/>
                        </a:spcAft>
                      </a:pPr>
                      <a:r>
                        <a:rPr lang="es-PE" sz="1400" dirty="0">
                          <a:effectLst/>
                          <a:latin typeface="+mn-lt"/>
                        </a:rPr>
                        <a:t> </a:t>
                      </a:r>
                      <a:endParaRPr lang="es-PE" sz="1400" dirty="0">
                        <a:effectLst/>
                        <a:latin typeface="+mn-lt"/>
                        <a:ea typeface="Times New Roman"/>
                        <a:cs typeface="Times New Roman"/>
                      </a:endParaRPr>
                    </a:p>
                  </a:txBody>
                  <a:tcPr marL="35091" marR="35091" marT="0" marB="0" anchor="ctr"/>
                </a:tc>
              </a:tr>
              <a:tr h="294760">
                <a:tc>
                  <a:txBody>
                    <a:bodyPr/>
                    <a:lstStyle/>
                    <a:p>
                      <a:pPr marL="457200" algn="l">
                        <a:lnSpc>
                          <a:spcPct val="105000"/>
                        </a:lnSpc>
                        <a:spcAft>
                          <a:spcPts val="600"/>
                        </a:spcAft>
                      </a:pPr>
                      <a:r>
                        <a:rPr lang="es-PE" sz="1200" dirty="0">
                          <a:effectLst/>
                          <a:latin typeface="+mn-lt"/>
                        </a:rPr>
                        <a:t>15</a:t>
                      </a:r>
                      <a:endParaRPr lang="es-PE" sz="1200" dirty="0">
                        <a:effectLst/>
                        <a:latin typeface="+mn-lt"/>
                        <a:ea typeface="Times New Roman"/>
                        <a:cs typeface="Times New Roman"/>
                      </a:endParaRPr>
                    </a:p>
                  </a:txBody>
                  <a:tcPr marL="35091" marR="35091" marT="0" marB="0" anchor="ctr"/>
                </a:tc>
                <a:tc>
                  <a:txBody>
                    <a:bodyPr/>
                    <a:lstStyle/>
                    <a:p>
                      <a:pPr marL="457200">
                        <a:lnSpc>
                          <a:spcPct val="105000"/>
                        </a:lnSpc>
                        <a:spcAft>
                          <a:spcPts val="600"/>
                        </a:spcAft>
                      </a:pPr>
                      <a:r>
                        <a:rPr lang="es-PE" sz="1400" dirty="0">
                          <a:effectLst/>
                          <a:latin typeface="+mn-lt"/>
                        </a:rPr>
                        <a:t>Mantenimiento para bicicletas de la intervención Rutas Solidarias</a:t>
                      </a:r>
                      <a:endParaRPr lang="es-PE" sz="1400" dirty="0">
                        <a:effectLst/>
                        <a:latin typeface="+mn-lt"/>
                        <a:ea typeface="Times New Roman"/>
                        <a:cs typeface="Times New Roman"/>
                      </a:endParaRPr>
                    </a:p>
                  </a:txBody>
                  <a:tcPr marL="35091" marR="35091" marT="0" marB="0" anchor="ctr"/>
                </a:tc>
                <a:tc gridSpan="6">
                  <a:txBody>
                    <a:bodyPr/>
                    <a:lstStyle/>
                    <a:p>
                      <a:pPr marL="457200" algn="ctr">
                        <a:lnSpc>
                          <a:spcPct val="105000"/>
                        </a:lnSpc>
                        <a:spcAft>
                          <a:spcPts val="600"/>
                        </a:spcAft>
                      </a:pPr>
                      <a:r>
                        <a:rPr lang="es-PE" sz="1400" dirty="0">
                          <a:effectLst/>
                          <a:latin typeface="+mn-lt"/>
                        </a:rPr>
                        <a:t>Para todos los locales educativos beneficiarios con bicicletas de la  intervención Rutas Solidarias</a:t>
                      </a:r>
                      <a:endParaRPr lang="es-PE" sz="1400" dirty="0">
                        <a:effectLst/>
                        <a:latin typeface="+mn-lt"/>
                        <a:ea typeface="Times New Roman"/>
                        <a:cs typeface="Times New Roman"/>
                      </a:endParaRPr>
                    </a:p>
                  </a:txBody>
                  <a:tcPr marL="35091" marR="35091" marT="0" marB="0" anchor="ct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r>
            </a:tbl>
          </a:graphicData>
        </a:graphic>
      </p:graphicFrame>
    </p:spTree>
    <p:extLst>
      <p:ext uri="{BB962C8B-B14F-4D97-AF65-F5344CB8AC3E}">
        <p14:creationId xmlns:p14="http://schemas.microsoft.com/office/powerpoint/2010/main" val="4037700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51692" y="309489"/>
            <a:ext cx="6344529"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PE" sz="2400" b="1" dirty="0" smtClean="0">
                <a:ln w="22225">
                  <a:solidFill>
                    <a:schemeClr val="accent2"/>
                  </a:solidFill>
                  <a:prstDash val="solid"/>
                </a:ln>
                <a:solidFill>
                  <a:schemeClr val="accent2">
                    <a:lumMod val="40000"/>
                    <a:lumOff val="60000"/>
                  </a:schemeClr>
                </a:solidFill>
              </a:rPr>
              <a:t>IDENTIFICAR NECESIDADES DE MANTENIMIENTO</a:t>
            </a:r>
            <a:endParaRPr lang="es-ES" sz="2400" b="1" dirty="0">
              <a:ln w="22225">
                <a:solidFill>
                  <a:schemeClr val="accent2"/>
                </a:solidFill>
                <a:prstDash val="solid"/>
              </a:ln>
              <a:solidFill>
                <a:schemeClr val="accent2">
                  <a:lumMod val="40000"/>
                  <a:lumOff val="60000"/>
                </a:schemeClr>
              </a:solidFill>
            </a:endParaRPr>
          </a:p>
        </p:txBody>
      </p:sp>
      <p:grpSp>
        <p:nvGrpSpPr>
          <p:cNvPr id="59" name="Grupo 58"/>
          <p:cNvGrpSpPr/>
          <p:nvPr/>
        </p:nvGrpSpPr>
        <p:grpSpPr>
          <a:xfrm>
            <a:off x="504967" y="889686"/>
            <a:ext cx="10657303" cy="5473128"/>
            <a:chOff x="504967" y="889686"/>
            <a:chExt cx="10657303" cy="5473128"/>
          </a:xfrm>
        </p:grpSpPr>
        <p:sp>
          <p:nvSpPr>
            <p:cNvPr id="2" name="Terminador 1"/>
            <p:cNvSpPr/>
            <p:nvPr/>
          </p:nvSpPr>
          <p:spPr>
            <a:xfrm>
              <a:off x="504967" y="1033848"/>
              <a:ext cx="1219200" cy="304800"/>
            </a:xfrm>
            <a:prstGeom prst="flowChartTermina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PE" dirty="0" smtClean="0">
                  <a:solidFill>
                    <a:schemeClr val="tx1">
                      <a:lumMod val="95000"/>
                      <a:lumOff val="5000"/>
                    </a:schemeClr>
                  </a:solidFill>
                </a:rPr>
                <a:t>INICIO</a:t>
              </a:r>
              <a:endParaRPr lang="es-ES" dirty="0">
                <a:solidFill>
                  <a:schemeClr val="tx1">
                    <a:lumMod val="95000"/>
                    <a:lumOff val="5000"/>
                  </a:schemeClr>
                </a:solidFill>
              </a:endParaRPr>
            </a:p>
          </p:txBody>
        </p:sp>
        <p:grpSp>
          <p:nvGrpSpPr>
            <p:cNvPr id="13" name="Grupo 12"/>
            <p:cNvGrpSpPr/>
            <p:nvPr/>
          </p:nvGrpSpPr>
          <p:grpSpPr>
            <a:xfrm>
              <a:off x="2112042" y="889686"/>
              <a:ext cx="2215978" cy="2553730"/>
              <a:chOff x="1268627" y="3155092"/>
              <a:chExt cx="2215978" cy="2553730"/>
            </a:xfrm>
          </p:grpSpPr>
          <p:sp>
            <p:nvSpPr>
              <p:cNvPr id="5" name="Rectángulo 4"/>
              <p:cNvSpPr/>
              <p:nvPr/>
            </p:nvSpPr>
            <p:spPr>
              <a:xfrm>
                <a:off x="1268627" y="3155092"/>
                <a:ext cx="2215978" cy="59312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PE" sz="1000" dirty="0" smtClean="0">
                    <a:solidFill>
                      <a:schemeClr val="tx1">
                        <a:lumMod val="95000"/>
                        <a:lumOff val="5000"/>
                      </a:schemeClr>
                    </a:solidFill>
                  </a:rPr>
                  <a:t>Conformación de </a:t>
                </a:r>
                <a:r>
                  <a:rPr lang="es-PE" sz="1000" dirty="0">
                    <a:solidFill>
                      <a:schemeClr val="tx1">
                        <a:lumMod val="95000"/>
                        <a:lumOff val="5000"/>
                      </a:schemeClr>
                    </a:solidFill>
                  </a:rPr>
                  <a:t>Comisión de Infraestructura, Espacios y Medios Educativos (</a:t>
                </a:r>
                <a:r>
                  <a:rPr lang="es-PE" sz="1000" dirty="0" smtClean="0">
                    <a:solidFill>
                      <a:schemeClr val="tx1">
                        <a:lumMod val="95000"/>
                        <a:lumOff val="5000"/>
                      </a:schemeClr>
                    </a:solidFill>
                  </a:rPr>
                  <a:t>3) </a:t>
                </a:r>
                <a:r>
                  <a:rPr lang="es-PE" sz="1000" dirty="0">
                    <a:solidFill>
                      <a:schemeClr val="tx1">
                        <a:lumMod val="95000"/>
                        <a:lumOff val="5000"/>
                      </a:schemeClr>
                    </a:solidFill>
                  </a:rPr>
                  <a:t>y Comité de Veeduría (CONEI</a:t>
                </a:r>
                <a:r>
                  <a:rPr lang="es-PE" sz="1000" dirty="0" smtClean="0">
                    <a:solidFill>
                      <a:schemeClr val="tx1">
                        <a:lumMod val="95000"/>
                        <a:lumOff val="5000"/>
                      </a:schemeClr>
                    </a:solidFill>
                  </a:rPr>
                  <a:t>)(3).</a:t>
                </a:r>
                <a:endParaRPr lang="es-ES" sz="1000" dirty="0">
                  <a:solidFill>
                    <a:schemeClr val="tx1">
                      <a:lumMod val="95000"/>
                      <a:lumOff val="5000"/>
                    </a:schemeClr>
                  </a:solidFill>
                </a:endParaRPr>
              </a:p>
            </p:txBody>
          </p:sp>
          <p:sp>
            <p:nvSpPr>
              <p:cNvPr id="7" name="Rectángulo 6"/>
              <p:cNvSpPr/>
              <p:nvPr/>
            </p:nvSpPr>
            <p:spPr>
              <a:xfrm>
                <a:off x="1268627" y="4135395"/>
                <a:ext cx="2215978" cy="59312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PE" sz="1000" dirty="0" smtClean="0">
                    <a:solidFill>
                      <a:schemeClr val="tx1">
                        <a:lumMod val="95000"/>
                        <a:lumOff val="5000"/>
                      </a:schemeClr>
                    </a:solidFill>
                  </a:rPr>
                  <a:t>Evaluación y diagnostico de las necesidades del local educativo.</a:t>
                </a:r>
                <a:endParaRPr lang="es-ES" sz="1000" dirty="0">
                  <a:solidFill>
                    <a:schemeClr val="tx1">
                      <a:lumMod val="95000"/>
                      <a:lumOff val="5000"/>
                    </a:schemeClr>
                  </a:solidFill>
                </a:endParaRPr>
              </a:p>
            </p:txBody>
          </p:sp>
          <p:sp>
            <p:nvSpPr>
              <p:cNvPr id="8" name="Rectángulo 7"/>
              <p:cNvSpPr/>
              <p:nvPr/>
            </p:nvSpPr>
            <p:spPr>
              <a:xfrm>
                <a:off x="1268627" y="5115698"/>
                <a:ext cx="2215978" cy="59312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PE" sz="1000" dirty="0" smtClean="0">
                    <a:solidFill>
                      <a:schemeClr val="tx1">
                        <a:lumMod val="95000"/>
                        <a:lumOff val="5000"/>
                      </a:schemeClr>
                    </a:solidFill>
                  </a:rPr>
                  <a:t>Contactar mano de obra y elaborar presupuesto (mínimo 02 proformas).</a:t>
                </a:r>
                <a:endParaRPr lang="es-ES" sz="1000" dirty="0">
                  <a:solidFill>
                    <a:schemeClr val="tx1">
                      <a:lumMod val="95000"/>
                      <a:lumOff val="5000"/>
                    </a:schemeClr>
                  </a:solidFill>
                </a:endParaRPr>
              </a:p>
            </p:txBody>
          </p:sp>
          <p:cxnSp>
            <p:nvCxnSpPr>
              <p:cNvPr id="10" name="Conector recto de flecha 9"/>
              <p:cNvCxnSpPr>
                <a:stCxn id="5" idx="2"/>
                <a:endCxn id="7" idx="0"/>
              </p:cNvCxnSpPr>
              <p:nvPr/>
            </p:nvCxnSpPr>
            <p:spPr>
              <a:xfrm>
                <a:off x="2376616" y="3748216"/>
                <a:ext cx="0" cy="3871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Conector recto de flecha 11"/>
              <p:cNvCxnSpPr>
                <a:stCxn id="7" idx="2"/>
                <a:endCxn id="8" idx="0"/>
              </p:cNvCxnSpPr>
              <p:nvPr/>
            </p:nvCxnSpPr>
            <p:spPr>
              <a:xfrm>
                <a:off x="2376616" y="4728519"/>
                <a:ext cx="0" cy="3871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cxnSp>
          <p:nvCxnSpPr>
            <p:cNvPr id="16" name="Conector recto de flecha 15"/>
            <p:cNvCxnSpPr>
              <a:stCxn id="2" idx="3"/>
              <a:endCxn id="5" idx="1"/>
            </p:cNvCxnSpPr>
            <p:nvPr/>
          </p:nvCxnSpPr>
          <p:spPr>
            <a:xfrm>
              <a:off x="1724167" y="1186248"/>
              <a:ext cx="38787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Rectángulo 16"/>
            <p:cNvSpPr/>
            <p:nvPr/>
          </p:nvSpPr>
          <p:spPr>
            <a:xfrm>
              <a:off x="4481295" y="2879124"/>
              <a:ext cx="1453800" cy="5354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PE" sz="1000" dirty="0" smtClean="0">
                  <a:ln w="0"/>
                  <a:solidFill>
                    <a:schemeClr val="tx1"/>
                  </a:solidFill>
                  <a:effectLst>
                    <a:outerShdw blurRad="38100" dist="19050" dir="2700000" algn="tl" rotWithShape="0">
                      <a:schemeClr val="dk1">
                        <a:alpha val="40000"/>
                      </a:schemeClr>
                    </a:outerShdw>
                  </a:effectLst>
                </a:rPr>
                <a:t>Responsable elabora Ficha Técnica en -</a:t>
              </a:r>
              <a:r>
                <a:rPr lang="es-PE" sz="1000" dirty="0" err="1" smtClean="0">
                  <a:ln w="0"/>
                  <a:solidFill>
                    <a:schemeClr val="tx1"/>
                  </a:solidFill>
                  <a:effectLst>
                    <a:outerShdw blurRad="38100" dist="19050" dir="2700000" algn="tl" rotWithShape="0">
                      <a:schemeClr val="dk1">
                        <a:alpha val="40000"/>
                      </a:schemeClr>
                    </a:outerShdw>
                  </a:effectLst>
                </a:rPr>
                <a:t>wasichay</a:t>
              </a:r>
              <a:endParaRPr lang="es-ES" sz="1000" dirty="0">
                <a:ln w="0"/>
                <a:solidFill>
                  <a:schemeClr val="tx1"/>
                </a:solidFill>
                <a:effectLst>
                  <a:outerShdw blurRad="38100" dist="19050" dir="2700000" algn="tl" rotWithShape="0">
                    <a:schemeClr val="dk1">
                      <a:alpha val="40000"/>
                    </a:schemeClr>
                  </a:outerShdw>
                </a:effectLst>
              </a:endParaRPr>
            </a:p>
          </p:txBody>
        </p:sp>
        <p:sp>
          <p:nvSpPr>
            <p:cNvPr id="20" name="Rectángulo 19"/>
            <p:cNvSpPr/>
            <p:nvPr/>
          </p:nvSpPr>
          <p:spPr>
            <a:xfrm>
              <a:off x="6370553" y="1901339"/>
              <a:ext cx="1422216" cy="53546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PE" sz="1000" dirty="0" smtClean="0">
                  <a:ln w="0"/>
                  <a:solidFill>
                    <a:schemeClr val="tx1"/>
                  </a:solidFill>
                  <a:effectLst>
                    <a:outerShdw blurRad="38100" dist="19050" dir="2700000" algn="tl" rotWithShape="0">
                      <a:schemeClr val="dk1">
                        <a:alpha val="40000"/>
                      </a:schemeClr>
                    </a:outerShdw>
                  </a:effectLst>
                </a:rPr>
                <a:t>Responsable registra a los comités con los numero de DNI.</a:t>
              </a:r>
              <a:endParaRPr lang="es-ES" sz="1000" dirty="0">
                <a:ln w="0"/>
                <a:solidFill>
                  <a:schemeClr val="tx1"/>
                </a:solidFill>
                <a:effectLst>
                  <a:outerShdw blurRad="38100" dist="19050" dir="2700000" algn="tl" rotWithShape="0">
                    <a:schemeClr val="dk1">
                      <a:alpha val="40000"/>
                    </a:schemeClr>
                  </a:outerShdw>
                </a:effectLst>
              </a:endParaRPr>
            </a:p>
          </p:txBody>
        </p:sp>
        <p:sp>
          <p:nvSpPr>
            <p:cNvPr id="21" name="Rectángulo 20"/>
            <p:cNvSpPr/>
            <p:nvPr/>
          </p:nvSpPr>
          <p:spPr>
            <a:xfrm>
              <a:off x="6370553" y="3566984"/>
              <a:ext cx="1428743" cy="53546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PE" sz="1000" dirty="0" smtClean="0">
                  <a:ln w="0"/>
                  <a:solidFill>
                    <a:schemeClr val="tx1"/>
                  </a:solidFill>
                  <a:effectLst>
                    <a:outerShdw blurRad="38100" dist="19050" dir="2700000" algn="tl" rotWithShape="0">
                      <a:schemeClr val="dk1">
                        <a:alpha val="40000"/>
                      </a:schemeClr>
                    </a:outerShdw>
                  </a:effectLst>
                </a:rPr>
                <a:t>Registro de la Ficha Técnica y envía para verificación a la UGEL.</a:t>
              </a:r>
              <a:endParaRPr lang="es-ES" sz="1000" dirty="0">
                <a:ln w="0"/>
                <a:solidFill>
                  <a:schemeClr val="tx1"/>
                </a:solidFill>
                <a:effectLst>
                  <a:outerShdw blurRad="38100" dist="19050" dir="2700000" algn="tl" rotWithShape="0">
                    <a:schemeClr val="dk1">
                      <a:alpha val="40000"/>
                    </a:schemeClr>
                  </a:outerShdw>
                </a:effectLst>
              </a:endParaRPr>
            </a:p>
          </p:txBody>
        </p:sp>
        <p:sp>
          <p:nvSpPr>
            <p:cNvPr id="22" name="Rectángulo 21"/>
            <p:cNvSpPr/>
            <p:nvPr/>
          </p:nvSpPr>
          <p:spPr>
            <a:xfrm>
              <a:off x="7799296" y="2813222"/>
              <a:ext cx="1442912" cy="53546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PE" sz="1000" dirty="0" smtClean="0">
                  <a:ln w="0"/>
                  <a:solidFill>
                    <a:schemeClr val="tx1"/>
                  </a:solidFill>
                  <a:effectLst>
                    <a:outerShdw blurRad="38100" dist="19050" dir="2700000" algn="tl" rotWithShape="0">
                      <a:schemeClr val="dk1">
                        <a:alpha val="40000"/>
                      </a:schemeClr>
                    </a:outerShdw>
                  </a:effectLst>
                </a:rPr>
                <a:t>Especialista DRE/UGEL observa la Ficha Técnica.</a:t>
              </a:r>
              <a:endParaRPr lang="es-ES" sz="1000" dirty="0">
                <a:ln w="0"/>
                <a:solidFill>
                  <a:schemeClr val="tx1"/>
                </a:solidFill>
                <a:effectLst>
                  <a:outerShdw blurRad="38100" dist="19050" dir="2700000" algn="tl" rotWithShape="0">
                    <a:schemeClr val="dk1">
                      <a:alpha val="40000"/>
                    </a:schemeClr>
                  </a:outerShdw>
                </a:effectLst>
              </a:endParaRPr>
            </a:p>
          </p:txBody>
        </p:sp>
        <p:sp>
          <p:nvSpPr>
            <p:cNvPr id="23" name="Rectángulo 22"/>
            <p:cNvSpPr/>
            <p:nvPr/>
          </p:nvSpPr>
          <p:spPr>
            <a:xfrm>
              <a:off x="7799297" y="4328984"/>
              <a:ext cx="1442912" cy="53546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PE" sz="1000" dirty="0" smtClean="0">
                  <a:ln w="0"/>
                  <a:solidFill>
                    <a:schemeClr val="tx1"/>
                  </a:solidFill>
                  <a:effectLst>
                    <a:outerShdw blurRad="38100" dist="19050" dir="2700000" algn="tl" rotWithShape="0">
                      <a:schemeClr val="dk1">
                        <a:alpha val="40000"/>
                      </a:schemeClr>
                    </a:outerShdw>
                  </a:effectLst>
                </a:rPr>
                <a:t>Especialista DRE/UGEL verifica la ficha técnica.</a:t>
              </a:r>
              <a:endParaRPr lang="es-ES" sz="1000" dirty="0">
                <a:ln w="0"/>
                <a:solidFill>
                  <a:schemeClr val="tx1"/>
                </a:solidFill>
                <a:effectLst>
                  <a:outerShdw blurRad="38100" dist="19050" dir="2700000" algn="tl" rotWithShape="0">
                    <a:schemeClr val="dk1">
                      <a:alpha val="40000"/>
                    </a:schemeClr>
                  </a:outerShdw>
                </a:effectLst>
              </a:endParaRPr>
            </a:p>
          </p:txBody>
        </p:sp>
        <p:sp>
          <p:nvSpPr>
            <p:cNvPr id="24" name="Rectángulo 23"/>
            <p:cNvSpPr/>
            <p:nvPr/>
          </p:nvSpPr>
          <p:spPr>
            <a:xfrm>
              <a:off x="5736239" y="4987094"/>
              <a:ext cx="1488344" cy="53546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PE" sz="1000" dirty="0" smtClean="0">
                  <a:ln w="0"/>
                  <a:solidFill>
                    <a:schemeClr val="tx1"/>
                  </a:solidFill>
                  <a:effectLst>
                    <a:outerShdw blurRad="38100" dist="19050" dir="2700000" algn="tl" rotWithShape="0">
                      <a:schemeClr val="dk1">
                        <a:alpha val="40000"/>
                      </a:schemeClr>
                    </a:outerShdw>
                  </a:effectLst>
                </a:rPr>
                <a:t>Responsable realiza el primer retiro del monto asignado.</a:t>
              </a:r>
              <a:endParaRPr lang="es-ES" sz="1000" dirty="0">
                <a:ln w="0"/>
                <a:solidFill>
                  <a:schemeClr val="tx1"/>
                </a:solidFill>
                <a:effectLst>
                  <a:outerShdw blurRad="38100" dist="19050" dir="2700000" algn="tl" rotWithShape="0">
                    <a:schemeClr val="dk1">
                      <a:alpha val="40000"/>
                    </a:schemeClr>
                  </a:outerShdw>
                </a:effectLst>
              </a:endParaRPr>
            </a:p>
          </p:txBody>
        </p:sp>
        <p:sp>
          <p:nvSpPr>
            <p:cNvPr id="25" name="Rectángulo 24"/>
            <p:cNvSpPr/>
            <p:nvPr/>
          </p:nvSpPr>
          <p:spPr>
            <a:xfrm>
              <a:off x="5736239" y="5827354"/>
              <a:ext cx="1488344" cy="53546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PE" sz="1000" dirty="0" smtClean="0">
                  <a:ln w="0"/>
                  <a:solidFill>
                    <a:schemeClr val="tx1"/>
                  </a:solidFill>
                  <a:effectLst>
                    <a:outerShdw blurRad="38100" dist="19050" dir="2700000" algn="tl" rotWithShape="0">
                      <a:schemeClr val="dk1">
                        <a:alpha val="40000"/>
                      </a:schemeClr>
                    </a:outerShdw>
                  </a:effectLst>
                </a:rPr>
                <a:t>Responsable ejecuta las acciones de mantenimiento.</a:t>
              </a:r>
              <a:endParaRPr lang="es-ES" sz="1000" dirty="0">
                <a:ln w="0"/>
                <a:solidFill>
                  <a:schemeClr val="tx1"/>
                </a:solidFill>
                <a:effectLst>
                  <a:outerShdw blurRad="38100" dist="19050" dir="2700000" algn="tl" rotWithShape="0">
                    <a:schemeClr val="dk1">
                      <a:alpha val="40000"/>
                    </a:schemeClr>
                  </a:outerShdw>
                </a:effectLst>
              </a:endParaRPr>
            </a:p>
          </p:txBody>
        </p:sp>
        <p:sp>
          <p:nvSpPr>
            <p:cNvPr id="28" name="Rombo 27"/>
            <p:cNvSpPr/>
            <p:nvPr/>
          </p:nvSpPr>
          <p:spPr>
            <a:xfrm>
              <a:off x="8277735" y="3620530"/>
              <a:ext cx="486033" cy="428368"/>
            </a:xfrm>
            <a:prstGeom prst="diamond">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a:p>
          </p:txBody>
        </p:sp>
        <p:sp>
          <p:nvSpPr>
            <p:cNvPr id="29" name="Documento 28"/>
            <p:cNvSpPr/>
            <p:nvPr/>
          </p:nvSpPr>
          <p:spPr>
            <a:xfrm>
              <a:off x="9737124" y="4328984"/>
              <a:ext cx="1425146" cy="535460"/>
            </a:xfrm>
            <a:prstGeom prst="flowChartDocumen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PE" sz="1050" dirty="0" smtClean="0">
                  <a:ln w="0"/>
                  <a:solidFill>
                    <a:schemeClr val="tx1"/>
                  </a:solidFill>
                  <a:effectLst>
                    <a:outerShdw blurRad="38100" dist="19050" dir="2700000" algn="tl" rotWithShape="0">
                      <a:schemeClr val="dk1">
                        <a:alpha val="40000"/>
                      </a:schemeClr>
                    </a:outerShdw>
                  </a:effectLst>
                </a:rPr>
                <a:t>Responsable firma actas de compromiso</a:t>
              </a:r>
              <a:endParaRPr lang="es-ES" sz="1050" dirty="0">
                <a:ln w="0"/>
                <a:solidFill>
                  <a:schemeClr val="tx1"/>
                </a:solidFill>
                <a:effectLst>
                  <a:outerShdw blurRad="38100" dist="19050" dir="2700000" algn="tl" rotWithShape="0">
                    <a:schemeClr val="dk1">
                      <a:alpha val="40000"/>
                    </a:schemeClr>
                  </a:outerShdw>
                </a:effectLst>
              </a:endParaRPr>
            </a:p>
          </p:txBody>
        </p:sp>
        <p:cxnSp>
          <p:nvCxnSpPr>
            <p:cNvPr id="31" name="Conector recto de flecha 30"/>
            <p:cNvCxnSpPr>
              <a:stCxn id="8" idx="3"/>
              <a:endCxn id="17" idx="1"/>
            </p:cNvCxnSpPr>
            <p:nvPr/>
          </p:nvCxnSpPr>
          <p:spPr>
            <a:xfrm>
              <a:off x="4328020" y="3146854"/>
              <a:ext cx="15327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Conector recto de flecha 32"/>
            <p:cNvCxnSpPr>
              <a:stCxn id="17" idx="3"/>
              <a:endCxn id="20" idx="1"/>
            </p:cNvCxnSpPr>
            <p:nvPr/>
          </p:nvCxnSpPr>
          <p:spPr>
            <a:xfrm flipV="1">
              <a:off x="5935095" y="2169069"/>
              <a:ext cx="435458" cy="9777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Conector recto de flecha 34"/>
            <p:cNvCxnSpPr>
              <a:stCxn id="17" idx="3"/>
            </p:cNvCxnSpPr>
            <p:nvPr/>
          </p:nvCxnSpPr>
          <p:spPr>
            <a:xfrm>
              <a:off x="5935095" y="3146854"/>
              <a:ext cx="464828" cy="7908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Conector angular 39"/>
            <p:cNvCxnSpPr>
              <a:endCxn id="21" idx="0"/>
            </p:cNvCxnSpPr>
            <p:nvPr/>
          </p:nvCxnSpPr>
          <p:spPr>
            <a:xfrm rot="10800000" flipV="1">
              <a:off x="7084925" y="3080952"/>
              <a:ext cx="707844" cy="486032"/>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Conector angular 42"/>
            <p:cNvCxnSpPr>
              <a:stCxn id="23" idx="1"/>
              <a:endCxn id="24" idx="0"/>
            </p:cNvCxnSpPr>
            <p:nvPr/>
          </p:nvCxnSpPr>
          <p:spPr>
            <a:xfrm rot="10800000" flipV="1">
              <a:off x="6480411" y="4596714"/>
              <a:ext cx="1318886" cy="390380"/>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Conector recto de flecha 44"/>
            <p:cNvCxnSpPr>
              <a:stCxn id="24" idx="2"/>
              <a:endCxn id="25" idx="0"/>
            </p:cNvCxnSpPr>
            <p:nvPr/>
          </p:nvCxnSpPr>
          <p:spPr>
            <a:xfrm>
              <a:off x="6480411" y="5522554"/>
              <a:ext cx="0" cy="304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Conector recto de flecha 46"/>
            <p:cNvCxnSpPr>
              <a:stCxn id="28" idx="2"/>
              <a:endCxn id="23" idx="0"/>
            </p:cNvCxnSpPr>
            <p:nvPr/>
          </p:nvCxnSpPr>
          <p:spPr>
            <a:xfrm>
              <a:off x="8520752" y="4048898"/>
              <a:ext cx="1" cy="2800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Conector recto de flecha 48"/>
            <p:cNvCxnSpPr>
              <a:stCxn id="23" idx="3"/>
              <a:endCxn id="29" idx="1"/>
            </p:cNvCxnSpPr>
            <p:nvPr/>
          </p:nvCxnSpPr>
          <p:spPr>
            <a:xfrm>
              <a:off x="9242209" y="4596714"/>
              <a:ext cx="4949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Conector recto de flecha 50"/>
            <p:cNvCxnSpPr>
              <a:stCxn id="21" idx="3"/>
              <a:endCxn id="28" idx="1"/>
            </p:cNvCxnSpPr>
            <p:nvPr/>
          </p:nvCxnSpPr>
          <p:spPr>
            <a:xfrm>
              <a:off x="7799296" y="3834714"/>
              <a:ext cx="4784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3" name="Conector recto de flecha 52"/>
            <p:cNvCxnSpPr>
              <a:stCxn id="28" idx="3"/>
            </p:cNvCxnSpPr>
            <p:nvPr/>
          </p:nvCxnSpPr>
          <p:spPr>
            <a:xfrm>
              <a:off x="8763768" y="3834714"/>
              <a:ext cx="4784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4" name="Documento 53"/>
            <p:cNvSpPr/>
            <p:nvPr/>
          </p:nvSpPr>
          <p:spPr>
            <a:xfrm>
              <a:off x="9379669" y="3558747"/>
              <a:ext cx="1518989" cy="535460"/>
            </a:xfrm>
            <a:prstGeom prst="flowChartDocument">
              <a:avLst/>
            </a:prstGeom>
            <a:noFill/>
            <a:ln w="3175">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PE" sz="1050" dirty="0" smtClean="0">
                  <a:ln w="0"/>
                  <a:solidFill>
                    <a:schemeClr val="tx1"/>
                  </a:solidFill>
                  <a:effectLst>
                    <a:outerShdw blurRad="38100" dist="19050" dir="2700000" algn="tl" rotWithShape="0">
                      <a:schemeClr val="dk1">
                        <a:alpha val="40000"/>
                      </a:schemeClr>
                    </a:outerShdw>
                  </a:effectLst>
                </a:rPr>
                <a:t>Existen Observaciones?</a:t>
              </a:r>
              <a:endParaRPr lang="es-ES" sz="1050" dirty="0">
                <a:ln w="0"/>
                <a:solidFill>
                  <a:schemeClr val="tx1"/>
                </a:solidFill>
                <a:effectLst>
                  <a:outerShdw blurRad="38100" dist="19050" dir="2700000" algn="tl" rotWithShape="0">
                    <a:schemeClr val="dk1">
                      <a:alpha val="40000"/>
                    </a:schemeClr>
                  </a:outerShdw>
                </a:effectLst>
              </a:endParaRPr>
            </a:p>
          </p:txBody>
        </p:sp>
        <p:cxnSp>
          <p:nvCxnSpPr>
            <p:cNvPr id="56" name="Conector recto de flecha 55"/>
            <p:cNvCxnSpPr>
              <a:stCxn id="28" idx="0"/>
              <a:endCxn id="22" idx="2"/>
            </p:cNvCxnSpPr>
            <p:nvPr/>
          </p:nvCxnSpPr>
          <p:spPr>
            <a:xfrm flipV="1">
              <a:off x="8520752" y="3348682"/>
              <a:ext cx="0" cy="2718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57" name="CuadroTexto 56"/>
          <p:cNvSpPr txBox="1"/>
          <p:nvPr/>
        </p:nvSpPr>
        <p:spPr>
          <a:xfrm>
            <a:off x="8577326" y="3357648"/>
            <a:ext cx="372883" cy="253916"/>
          </a:xfrm>
          <a:prstGeom prst="rect">
            <a:avLst/>
          </a:prstGeom>
          <a:noFill/>
        </p:spPr>
        <p:txBody>
          <a:bodyPr wrap="square" rtlCol="0">
            <a:spAutoFit/>
          </a:bodyPr>
          <a:lstStyle/>
          <a:p>
            <a:r>
              <a:rPr lang="es-PE" sz="1050" b="1" dirty="0" smtClean="0"/>
              <a:t>si</a:t>
            </a:r>
            <a:endParaRPr lang="es-ES" sz="1050" b="1" dirty="0"/>
          </a:p>
        </p:txBody>
      </p:sp>
      <p:sp>
        <p:nvSpPr>
          <p:cNvPr id="58" name="CuadroTexto 57"/>
          <p:cNvSpPr txBox="1"/>
          <p:nvPr/>
        </p:nvSpPr>
        <p:spPr>
          <a:xfrm>
            <a:off x="8605615" y="4042116"/>
            <a:ext cx="372883" cy="253916"/>
          </a:xfrm>
          <a:prstGeom prst="rect">
            <a:avLst/>
          </a:prstGeom>
          <a:noFill/>
        </p:spPr>
        <p:txBody>
          <a:bodyPr wrap="square" rtlCol="0">
            <a:spAutoFit/>
          </a:bodyPr>
          <a:lstStyle/>
          <a:p>
            <a:r>
              <a:rPr lang="es-PE" sz="1050" b="1" dirty="0" smtClean="0"/>
              <a:t>no</a:t>
            </a:r>
            <a:endParaRPr lang="es-ES" sz="1050" b="1" dirty="0"/>
          </a:p>
        </p:txBody>
      </p:sp>
    </p:spTree>
    <p:extLst>
      <p:ext uri="{BB962C8B-B14F-4D97-AF65-F5344CB8AC3E}">
        <p14:creationId xmlns:p14="http://schemas.microsoft.com/office/powerpoint/2010/main" val="2782852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258153" y="1643693"/>
            <a:ext cx="3661342" cy="1047979"/>
          </a:xfrm>
          <a:prstGeom prst="rect">
            <a:avLst/>
          </a:prstGeom>
        </p:spPr>
        <p:txBody>
          <a:bodyPr wrap="square">
            <a:spAutoFit/>
          </a:bodyPr>
          <a:lstStyle/>
          <a:p>
            <a:pPr marL="450215" algn="just">
              <a:lnSpc>
                <a:spcPct val="115000"/>
              </a:lnSpc>
            </a:pPr>
            <a:r>
              <a:rPr lang="es-PE" dirty="0" smtClean="0">
                <a:solidFill>
                  <a:srgbClr val="000000"/>
                </a:solidFill>
                <a:latin typeface="+mj-lt"/>
                <a:ea typeface="Times New Roman" panose="02020603050405020304" pitchFamily="18" charset="0"/>
                <a:cs typeface="Times New Roman" panose="02020603050405020304" pitchFamily="18" charset="0"/>
              </a:rPr>
              <a:t>La UGEL </a:t>
            </a:r>
            <a:r>
              <a:rPr lang="es-PE" dirty="0">
                <a:solidFill>
                  <a:srgbClr val="000000"/>
                </a:solidFill>
                <a:latin typeface="+mj-lt"/>
                <a:ea typeface="Times New Roman" panose="02020603050405020304" pitchFamily="18" charset="0"/>
                <a:cs typeface="Times New Roman" panose="02020603050405020304" pitchFamily="18" charset="0"/>
              </a:rPr>
              <a:t>a través del WASICHAY </a:t>
            </a:r>
            <a:r>
              <a:rPr lang="es-PE" dirty="0" smtClean="0">
                <a:solidFill>
                  <a:srgbClr val="000000"/>
                </a:solidFill>
                <a:latin typeface="+mj-lt"/>
                <a:ea typeface="Times New Roman" panose="02020603050405020304" pitchFamily="18" charset="0"/>
                <a:cs typeface="Times New Roman" panose="02020603050405020304" pitchFamily="18" charset="0"/>
              </a:rPr>
              <a:t>verificará la </a:t>
            </a:r>
            <a:r>
              <a:rPr lang="es-PE" dirty="0">
                <a:solidFill>
                  <a:srgbClr val="000000"/>
                </a:solidFill>
                <a:latin typeface="+mj-lt"/>
                <a:ea typeface="Times New Roman" panose="02020603050405020304" pitchFamily="18" charset="0"/>
                <a:cs typeface="Times New Roman" panose="02020603050405020304" pitchFamily="18" charset="0"/>
              </a:rPr>
              <a:t>Ficha Técnica de Mantenimiento</a:t>
            </a:r>
            <a:r>
              <a:rPr lang="es-PE" dirty="0" smtClean="0">
                <a:solidFill>
                  <a:srgbClr val="000000"/>
                </a:solidFill>
                <a:latin typeface="+mj-lt"/>
                <a:ea typeface="Times New Roman" panose="02020603050405020304" pitchFamily="18" charset="0"/>
                <a:cs typeface="Times New Roman" panose="02020603050405020304" pitchFamily="18" charset="0"/>
              </a:rPr>
              <a:t>.</a:t>
            </a:r>
            <a:endParaRPr lang="es-PE" dirty="0">
              <a:latin typeface="+mj-lt"/>
              <a:ea typeface="Times New Roman" panose="02020603050405020304" pitchFamily="18" charset="0"/>
              <a:cs typeface="Times New Roman" panose="02020603050405020304" pitchFamily="18" charset="0"/>
            </a:endParaRPr>
          </a:p>
        </p:txBody>
      </p:sp>
      <p:sp>
        <p:nvSpPr>
          <p:cNvPr id="6" name="Rectángulo 5"/>
          <p:cNvSpPr/>
          <p:nvPr/>
        </p:nvSpPr>
        <p:spPr>
          <a:xfrm>
            <a:off x="372837" y="701897"/>
            <a:ext cx="6681670" cy="941796"/>
          </a:xfrm>
          <a:prstGeom prst="rect">
            <a:avLst/>
          </a:prstGeom>
        </p:spPr>
        <p:txBody>
          <a:bodyPr wrap="square">
            <a:spAutoFit/>
          </a:bodyPr>
          <a:lstStyle/>
          <a:p>
            <a:pPr algn="just">
              <a:lnSpc>
                <a:spcPct val="115000"/>
              </a:lnSpc>
              <a:spcAft>
                <a:spcPts val="0"/>
              </a:spcAft>
            </a:pPr>
            <a:r>
              <a:rPr lang="es-PE" sz="2400" b="1" dirty="0" smtClean="0">
                <a:solidFill>
                  <a:schemeClr val="tx2">
                    <a:lumMod val="75000"/>
                  </a:schemeClr>
                </a:solidFill>
                <a:latin typeface="+mj-lt"/>
                <a:ea typeface="Times New Roman" panose="02020603050405020304" pitchFamily="18" charset="0"/>
                <a:cs typeface="Arial" panose="020B0604020202020204" pitchFamily="34" charset="0"/>
              </a:rPr>
              <a:t>La ficha técnica debe ser verificada en el sistema </a:t>
            </a:r>
            <a:r>
              <a:rPr lang="es-PE" sz="2400" b="1" dirty="0" err="1" smtClean="0">
                <a:solidFill>
                  <a:schemeClr val="tx2">
                    <a:lumMod val="75000"/>
                  </a:schemeClr>
                </a:solidFill>
                <a:latin typeface="+mj-lt"/>
                <a:ea typeface="Times New Roman" panose="02020603050405020304" pitchFamily="18" charset="0"/>
                <a:cs typeface="Arial" panose="020B0604020202020204" pitchFamily="34" charset="0"/>
              </a:rPr>
              <a:t>Wasichay</a:t>
            </a:r>
            <a:r>
              <a:rPr lang="es-PE" sz="2400" b="1" dirty="0" smtClean="0">
                <a:solidFill>
                  <a:schemeClr val="tx2">
                    <a:lumMod val="75000"/>
                  </a:schemeClr>
                </a:solidFill>
                <a:latin typeface="+mj-lt"/>
                <a:ea typeface="Times New Roman" panose="02020603050405020304" pitchFamily="18" charset="0"/>
                <a:cs typeface="Arial" panose="020B0604020202020204" pitchFamily="34" charset="0"/>
              </a:rPr>
              <a:t> antes del primer retiro.</a:t>
            </a:r>
            <a:endParaRPr lang="es-PE" sz="2400" b="1" dirty="0">
              <a:solidFill>
                <a:schemeClr val="tx2">
                  <a:lumMod val="75000"/>
                </a:schemeClr>
              </a:solidFill>
              <a:effectLst/>
              <a:latin typeface="+mj-lt"/>
              <a:ea typeface="Times New Roman" panose="02020603050405020304" pitchFamily="18" charset="0"/>
              <a:cs typeface="Arial" panose="020B0604020202020204" pitchFamily="34" charset="0"/>
            </a:endParaRPr>
          </a:p>
        </p:txBody>
      </p:sp>
      <p:grpSp>
        <p:nvGrpSpPr>
          <p:cNvPr id="8" name="Grupo 7"/>
          <p:cNvGrpSpPr/>
          <p:nvPr/>
        </p:nvGrpSpPr>
        <p:grpSpPr>
          <a:xfrm>
            <a:off x="504601" y="2869391"/>
            <a:ext cx="2925117" cy="3295659"/>
            <a:chOff x="2143772" y="1883170"/>
            <a:chExt cx="3882383" cy="3249448"/>
          </a:xfrm>
        </p:grpSpPr>
        <p:sp>
          <p:nvSpPr>
            <p:cNvPr id="7" name="7 CuadroTexto"/>
            <p:cNvSpPr txBox="1"/>
            <p:nvPr/>
          </p:nvSpPr>
          <p:spPr>
            <a:xfrm>
              <a:off x="2345621" y="2723008"/>
              <a:ext cx="3680534" cy="2409610"/>
            </a:xfrm>
            <a:prstGeom prst="foldedCorner">
              <a:avLst>
                <a:gd name="adj" fmla="val 17181"/>
              </a:avLst>
            </a:prstGeom>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lvl="0" algn="ctr"/>
              <a:r>
                <a:rPr lang="es-PE" dirty="0" smtClean="0">
                  <a:solidFill>
                    <a:schemeClr val="accent3">
                      <a:lumMod val="50000"/>
                    </a:schemeClr>
                  </a:solidFill>
                </a:rPr>
                <a:t>En </a:t>
              </a:r>
              <a:r>
                <a:rPr lang="es-PE" dirty="0">
                  <a:solidFill>
                    <a:schemeClr val="accent3">
                      <a:lumMod val="50000"/>
                    </a:schemeClr>
                  </a:solidFill>
                </a:rPr>
                <a:t>zonas rurales sin acceso a internet, se </a:t>
              </a:r>
              <a:r>
                <a:rPr lang="es-PE" dirty="0" smtClean="0">
                  <a:solidFill>
                    <a:schemeClr val="accent3">
                      <a:lumMod val="50000"/>
                    </a:schemeClr>
                  </a:solidFill>
                </a:rPr>
                <a:t>considerará </a:t>
              </a:r>
              <a:r>
                <a:rPr lang="es-PE" dirty="0">
                  <a:solidFill>
                    <a:schemeClr val="accent3">
                      <a:lumMod val="50000"/>
                    </a:schemeClr>
                  </a:solidFill>
                </a:rPr>
                <a:t>la aprobación de la </a:t>
              </a:r>
              <a:r>
                <a:rPr lang="es-PE" dirty="0" smtClean="0">
                  <a:solidFill>
                    <a:schemeClr val="accent3">
                      <a:lumMod val="50000"/>
                    </a:schemeClr>
                  </a:solidFill>
                </a:rPr>
                <a:t>Ficha Técnica de Mantenimiento en físico</a:t>
              </a:r>
              <a:r>
                <a:rPr lang="es-PE" dirty="0">
                  <a:solidFill>
                    <a:schemeClr val="accent3">
                      <a:lumMod val="50000"/>
                    </a:schemeClr>
                  </a:solidFill>
                </a:rPr>
                <a:t> </a:t>
              </a:r>
              <a:r>
                <a:rPr lang="es-PE" dirty="0" smtClean="0">
                  <a:solidFill>
                    <a:schemeClr val="accent3">
                      <a:lumMod val="50000"/>
                    </a:schemeClr>
                  </a:solidFill>
                </a:rPr>
                <a:t>para luego regularizarlo en el sistema </a:t>
              </a:r>
              <a:r>
                <a:rPr lang="es-PE" dirty="0" err="1" smtClean="0">
                  <a:solidFill>
                    <a:schemeClr val="accent3">
                      <a:lumMod val="50000"/>
                    </a:schemeClr>
                  </a:solidFill>
                </a:rPr>
                <a:t>Wasichay</a:t>
              </a:r>
              <a:endParaRPr lang="es-PE" dirty="0" smtClean="0">
                <a:solidFill>
                  <a:schemeClr val="accent3">
                    <a:lumMod val="50000"/>
                  </a:schemeClr>
                </a:solidFill>
              </a:endParaRPr>
            </a:p>
          </p:txBody>
        </p:sp>
        <p:pic>
          <p:nvPicPr>
            <p:cNvPr id="5" name="Imagen 4"/>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9396669">
              <a:off x="2143772" y="1883170"/>
              <a:ext cx="1207008" cy="749616"/>
            </a:xfrm>
            <a:prstGeom prst="rect">
              <a:avLst/>
            </a:prstGeom>
          </p:spPr>
        </p:pic>
      </p:grpSp>
      <p:grpSp>
        <p:nvGrpSpPr>
          <p:cNvPr id="12" name="Grupo 11"/>
          <p:cNvGrpSpPr/>
          <p:nvPr/>
        </p:nvGrpSpPr>
        <p:grpSpPr>
          <a:xfrm>
            <a:off x="7674426" y="1172795"/>
            <a:ext cx="4204775" cy="3120197"/>
            <a:chOff x="7674426" y="1172795"/>
            <a:chExt cx="4204775" cy="3120197"/>
          </a:xfrm>
        </p:grpSpPr>
        <p:sp>
          <p:nvSpPr>
            <p:cNvPr id="10" name="Rectángulo 9"/>
            <p:cNvSpPr/>
            <p:nvPr/>
          </p:nvSpPr>
          <p:spPr>
            <a:xfrm>
              <a:off x="8192277" y="1989541"/>
              <a:ext cx="3433666" cy="2303451"/>
            </a:xfrm>
            <a:prstGeom prst="rect">
              <a:avLst/>
            </a:prstGeom>
          </p:spPr>
          <p:txBody>
            <a:bodyPr wrap="square">
              <a:spAutoFit/>
            </a:bodyPr>
            <a:lstStyle/>
            <a:p>
              <a:pPr algn="just">
                <a:lnSpc>
                  <a:spcPct val="115000"/>
                </a:lnSpc>
                <a:spcAft>
                  <a:spcPts val="0"/>
                </a:spcAft>
              </a:pPr>
              <a:r>
                <a:rPr lang="es-PE" dirty="0" smtClean="0">
                  <a:solidFill>
                    <a:srgbClr val="000000"/>
                  </a:solidFill>
                  <a:latin typeface="+mj-lt"/>
                  <a:ea typeface="Times New Roman" panose="02020603050405020304" pitchFamily="18" charset="0"/>
                  <a:cs typeface="Times New Roman" panose="02020603050405020304" pitchFamily="18" charset="0"/>
                </a:rPr>
                <a:t>Una </a:t>
              </a:r>
              <a:r>
                <a:rPr lang="es-PE" dirty="0">
                  <a:solidFill>
                    <a:srgbClr val="000000"/>
                  </a:solidFill>
                  <a:latin typeface="+mj-lt"/>
                  <a:ea typeface="Times New Roman" panose="02020603050405020304" pitchFamily="18" charset="0"/>
                  <a:cs typeface="Times New Roman" panose="02020603050405020304" pitchFamily="18" charset="0"/>
                </a:rPr>
                <a:t>vez </a:t>
              </a:r>
              <a:r>
                <a:rPr lang="es-PE" dirty="0" smtClean="0">
                  <a:solidFill>
                    <a:srgbClr val="000000"/>
                  </a:solidFill>
                  <a:latin typeface="+mj-lt"/>
                  <a:ea typeface="Times New Roman" panose="02020603050405020304" pitchFamily="18" charset="0"/>
                  <a:cs typeface="Times New Roman" panose="02020603050405020304" pitchFamily="18" charset="0"/>
                </a:rPr>
                <a:t>verificada </a:t>
              </a:r>
              <a:r>
                <a:rPr lang="es-PE" dirty="0">
                  <a:solidFill>
                    <a:srgbClr val="000000"/>
                  </a:solidFill>
                  <a:latin typeface="+mj-lt"/>
                  <a:ea typeface="Times New Roman" panose="02020603050405020304" pitchFamily="18" charset="0"/>
                  <a:cs typeface="Times New Roman" panose="02020603050405020304" pitchFamily="18" charset="0"/>
                </a:rPr>
                <a:t>la </a:t>
              </a:r>
              <a:r>
                <a:rPr lang="es-PE" dirty="0">
                  <a:latin typeface="+mj-lt"/>
                  <a:ea typeface="Times New Roman" panose="02020603050405020304" pitchFamily="18" charset="0"/>
                  <a:cs typeface="Times New Roman" panose="02020603050405020304" pitchFamily="18" charset="0"/>
                </a:rPr>
                <a:t>Ficha Técnica de Mantenimiento</a:t>
              </a:r>
              <a:r>
                <a:rPr lang="es-PE" dirty="0">
                  <a:solidFill>
                    <a:srgbClr val="000000"/>
                  </a:solidFill>
                  <a:latin typeface="+mj-lt"/>
                  <a:ea typeface="Times New Roman" panose="02020603050405020304" pitchFamily="18" charset="0"/>
                  <a:cs typeface="Times New Roman" panose="02020603050405020304" pitchFamily="18" charset="0"/>
                </a:rPr>
                <a:t> y generada el Acta de Compromiso en el Sistema WASICHAY, el responsable del mantenimiento podrá retirar el monto asignado para la ejecución de las actividades programadas.</a:t>
              </a:r>
              <a:endParaRPr lang="es-PE" dirty="0">
                <a:effectLst/>
                <a:latin typeface="+mj-lt"/>
                <a:ea typeface="Times New Roman" panose="02020603050405020304" pitchFamily="18" charset="0"/>
                <a:cs typeface="Times New Roman" panose="02020603050405020304" pitchFamily="18" charset="0"/>
              </a:endParaRPr>
            </a:p>
          </p:txBody>
        </p:sp>
        <p:sp>
          <p:nvSpPr>
            <p:cNvPr id="11" name="Rectángulo 10"/>
            <p:cNvSpPr/>
            <p:nvPr/>
          </p:nvSpPr>
          <p:spPr>
            <a:xfrm>
              <a:off x="7674426" y="1172795"/>
              <a:ext cx="4204775" cy="941796"/>
            </a:xfrm>
            <a:prstGeom prst="rect">
              <a:avLst/>
            </a:prstGeom>
          </p:spPr>
          <p:txBody>
            <a:bodyPr wrap="square">
              <a:spAutoFit/>
            </a:bodyPr>
            <a:lstStyle/>
            <a:p>
              <a:pPr>
                <a:lnSpc>
                  <a:spcPct val="115000"/>
                </a:lnSpc>
                <a:spcAft>
                  <a:spcPts val="0"/>
                </a:spcAft>
              </a:pPr>
              <a:r>
                <a:rPr lang="es-PE" sz="2400" b="1" dirty="0" smtClean="0">
                  <a:solidFill>
                    <a:schemeClr val="tx2">
                      <a:lumMod val="75000"/>
                    </a:schemeClr>
                  </a:solidFill>
                  <a:latin typeface="+mj-lt"/>
                  <a:ea typeface="Times New Roman" panose="02020603050405020304" pitchFamily="18" charset="0"/>
                  <a:cs typeface="Arial" panose="020B0604020202020204" pitchFamily="34" charset="0"/>
                </a:rPr>
                <a:t>b.1 Retiro de los recursos para la ejecución de mantenimiento</a:t>
              </a:r>
              <a:endParaRPr lang="es-PE" sz="2400" b="1" dirty="0">
                <a:solidFill>
                  <a:schemeClr val="tx2">
                    <a:lumMod val="75000"/>
                  </a:schemeClr>
                </a:solidFill>
                <a:effectLst/>
                <a:latin typeface="+mj-lt"/>
                <a:ea typeface="Times New Roman" panose="02020603050405020304" pitchFamily="18" charset="0"/>
                <a:cs typeface="Arial" panose="020B0604020202020204" pitchFamily="34" charset="0"/>
              </a:endParaRPr>
            </a:p>
          </p:txBody>
        </p:sp>
      </p:grpSp>
      <p:sp>
        <p:nvSpPr>
          <p:cNvPr id="13" name="Título 1"/>
          <p:cNvSpPr txBox="1">
            <a:spLocks/>
          </p:cNvSpPr>
          <p:nvPr/>
        </p:nvSpPr>
        <p:spPr>
          <a:xfrm>
            <a:off x="258153" y="220733"/>
            <a:ext cx="5688045" cy="48116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MX" sz="2800" b="1" dirty="0" smtClean="0">
                <a:solidFill>
                  <a:srgbClr val="C00000"/>
                </a:solidFill>
                <a:cs typeface="Aharoni" panose="02010803020104030203" pitchFamily="2" charset="-79"/>
              </a:rPr>
              <a:t>Ejecución del Mantenimiento</a:t>
            </a:r>
            <a:endParaRPr lang="es-PE" sz="2000" b="1" dirty="0">
              <a:solidFill>
                <a:srgbClr val="C00000"/>
              </a:solidFill>
            </a:endParaRPr>
          </a:p>
        </p:txBody>
      </p:sp>
      <p:pic>
        <p:nvPicPr>
          <p:cNvPr id="14" name="Imagen 13"/>
          <p:cNvPicPr>
            <a:picLocks noChangeAspect="1"/>
          </p:cNvPicPr>
          <p:nvPr/>
        </p:nvPicPr>
        <p:blipFill rotWithShape="1">
          <a:blip r:embed="rId3">
            <a:duotone>
              <a:schemeClr val="accent5">
                <a:shade val="45000"/>
                <a:satMod val="135000"/>
              </a:schemeClr>
              <a:prstClr val="white"/>
            </a:duotone>
          </a:blip>
          <a:srcRect b="27777"/>
          <a:stretch/>
        </p:blipFill>
        <p:spPr>
          <a:xfrm>
            <a:off x="8845888" y="4264646"/>
            <a:ext cx="2126444" cy="2233659"/>
          </a:xfrm>
          <a:prstGeom prst="rect">
            <a:avLst/>
          </a:prstGeom>
        </p:spPr>
      </p:pic>
      <p:pic>
        <p:nvPicPr>
          <p:cNvPr id="15" name="Imagen 14"/>
          <p:cNvPicPr/>
          <p:nvPr/>
        </p:nvPicPr>
        <p:blipFill rotWithShape="1">
          <a:blip r:embed="rId4"/>
          <a:srcRect l="28928" t="5362" r="29092" b="5457"/>
          <a:stretch/>
        </p:blipFill>
        <p:spPr bwMode="auto">
          <a:xfrm>
            <a:off x="4437346" y="1989541"/>
            <a:ext cx="2983822" cy="41755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20133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duotone>
              <a:schemeClr val="accent1">
                <a:shade val="45000"/>
                <a:satMod val="135000"/>
              </a:schemeClr>
              <a:prstClr val="white"/>
            </a:duotone>
          </a:blip>
          <a:srcRect t="-166" b="54242"/>
          <a:stretch/>
        </p:blipFill>
        <p:spPr>
          <a:xfrm>
            <a:off x="783113" y="926321"/>
            <a:ext cx="3083183" cy="227777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 name="Imagen 1"/>
          <p:cNvPicPr>
            <a:picLocks noChangeAspect="1"/>
          </p:cNvPicPr>
          <p:nvPr/>
        </p:nvPicPr>
        <p:blipFill>
          <a:blip r:embed="rId4">
            <a:duotone>
              <a:prstClr val="black"/>
              <a:srgbClr val="D9C3A5">
                <a:tint val="50000"/>
                <a:satMod val="180000"/>
              </a:srgbClr>
            </a:duotone>
          </a:blip>
          <a:stretch>
            <a:fillRect/>
          </a:stretch>
        </p:blipFill>
        <p:spPr>
          <a:xfrm>
            <a:off x="1219972" y="4681310"/>
            <a:ext cx="3233156" cy="1445850"/>
          </a:xfrm>
          <a:prstGeom prst="rect">
            <a:avLst/>
          </a:prstGeom>
        </p:spPr>
      </p:pic>
      <p:sp>
        <p:nvSpPr>
          <p:cNvPr id="7" name="Rectángulo 6"/>
          <p:cNvSpPr/>
          <p:nvPr/>
        </p:nvSpPr>
        <p:spPr>
          <a:xfrm>
            <a:off x="5325489" y="725637"/>
            <a:ext cx="5559552" cy="941796"/>
          </a:xfrm>
          <a:prstGeom prst="rect">
            <a:avLst/>
          </a:prstGeom>
        </p:spPr>
        <p:txBody>
          <a:bodyPr wrap="square">
            <a:spAutoFit/>
          </a:bodyPr>
          <a:lstStyle/>
          <a:p>
            <a:pPr algn="just">
              <a:lnSpc>
                <a:spcPct val="115000"/>
              </a:lnSpc>
              <a:spcAft>
                <a:spcPts val="0"/>
              </a:spcAft>
            </a:pPr>
            <a:r>
              <a:rPr lang="es-PE" sz="2400" b="1" dirty="0" smtClean="0">
                <a:solidFill>
                  <a:schemeClr val="tx2">
                    <a:lumMod val="75000"/>
                  </a:schemeClr>
                </a:solidFill>
                <a:latin typeface="+mj-lt"/>
                <a:ea typeface="Times New Roman" panose="02020603050405020304" pitchFamily="18" charset="0"/>
                <a:cs typeface="Arial" panose="020B0604020202020204" pitchFamily="34" charset="0"/>
              </a:rPr>
              <a:t>b.2 De la Ejecución de las Acciones de Mantenimiento</a:t>
            </a:r>
            <a:endParaRPr lang="es-PE" sz="2400" b="1" dirty="0">
              <a:solidFill>
                <a:schemeClr val="tx2">
                  <a:lumMod val="75000"/>
                </a:schemeClr>
              </a:solidFill>
              <a:effectLst/>
              <a:latin typeface="+mj-lt"/>
              <a:ea typeface="Times New Roman" panose="02020603050405020304" pitchFamily="18" charset="0"/>
              <a:cs typeface="Arial" panose="020B0604020202020204" pitchFamily="34" charset="0"/>
            </a:endParaRPr>
          </a:p>
        </p:txBody>
      </p:sp>
      <p:sp>
        <p:nvSpPr>
          <p:cNvPr id="9" name="Flecha curvada hacia la derecha 8"/>
          <p:cNvSpPr/>
          <p:nvPr/>
        </p:nvSpPr>
        <p:spPr>
          <a:xfrm rot="2129326">
            <a:off x="2759182" y="3433439"/>
            <a:ext cx="551287" cy="1182775"/>
          </a:xfrm>
          <a:prstGeom prst="curvedRightArrow">
            <a:avLst>
              <a:gd name="adj1" fmla="val 12715"/>
              <a:gd name="adj2" fmla="val 36780"/>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solidFill>
                <a:schemeClr val="tx1"/>
              </a:solidFill>
            </a:endParaRPr>
          </a:p>
        </p:txBody>
      </p:sp>
      <p:sp>
        <p:nvSpPr>
          <p:cNvPr id="10" name="Flecha curvada hacia la izquierda 9"/>
          <p:cNvSpPr/>
          <p:nvPr/>
        </p:nvSpPr>
        <p:spPr>
          <a:xfrm rot="18676771">
            <a:off x="4153102" y="1558052"/>
            <a:ext cx="500151" cy="1233104"/>
          </a:xfrm>
          <a:prstGeom prst="curvedLeftArrow">
            <a:avLst>
              <a:gd name="adj1" fmla="val 14050"/>
              <a:gd name="adj2" fmla="val 52635"/>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solidFill>
                <a:schemeClr val="tx1"/>
              </a:solidFill>
            </a:endParaRPr>
          </a:p>
        </p:txBody>
      </p:sp>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0133" y="2928917"/>
            <a:ext cx="1592771" cy="1592771"/>
          </a:xfrm>
          <a:prstGeom prst="rect">
            <a:avLst/>
          </a:prstGeom>
        </p:spPr>
      </p:pic>
      <p:grpSp>
        <p:nvGrpSpPr>
          <p:cNvPr id="21" name="Grupo 20"/>
          <p:cNvGrpSpPr/>
          <p:nvPr/>
        </p:nvGrpSpPr>
        <p:grpSpPr>
          <a:xfrm>
            <a:off x="5532903" y="1836550"/>
            <a:ext cx="5800381" cy="3122312"/>
            <a:chOff x="5532904" y="1836550"/>
            <a:chExt cx="5240434" cy="2059492"/>
          </a:xfrm>
        </p:grpSpPr>
        <p:sp>
          <p:nvSpPr>
            <p:cNvPr id="12" name="Forma libre 11"/>
            <p:cNvSpPr/>
            <p:nvPr/>
          </p:nvSpPr>
          <p:spPr>
            <a:xfrm>
              <a:off x="5937875" y="2952108"/>
              <a:ext cx="4835463" cy="943934"/>
            </a:xfrm>
            <a:custGeom>
              <a:avLst/>
              <a:gdLst>
                <a:gd name="connsiteX0" fmla="*/ 0 w 4669720"/>
                <a:gd name="connsiteY0" fmla="*/ 89957 h 899572"/>
                <a:gd name="connsiteX1" fmla="*/ 89957 w 4669720"/>
                <a:gd name="connsiteY1" fmla="*/ 0 h 899572"/>
                <a:gd name="connsiteX2" fmla="*/ 4579763 w 4669720"/>
                <a:gd name="connsiteY2" fmla="*/ 0 h 899572"/>
                <a:gd name="connsiteX3" fmla="*/ 4669720 w 4669720"/>
                <a:gd name="connsiteY3" fmla="*/ 89957 h 899572"/>
                <a:gd name="connsiteX4" fmla="*/ 4669720 w 4669720"/>
                <a:gd name="connsiteY4" fmla="*/ 809615 h 899572"/>
                <a:gd name="connsiteX5" fmla="*/ 4579763 w 4669720"/>
                <a:gd name="connsiteY5" fmla="*/ 899572 h 899572"/>
                <a:gd name="connsiteX6" fmla="*/ 89957 w 4669720"/>
                <a:gd name="connsiteY6" fmla="*/ 899572 h 899572"/>
                <a:gd name="connsiteX7" fmla="*/ 0 w 4669720"/>
                <a:gd name="connsiteY7" fmla="*/ 809615 h 899572"/>
                <a:gd name="connsiteX8" fmla="*/ 0 w 4669720"/>
                <a:gd name="connsiteY8" fmla="*/ 89957 h 89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720" h="899572">
                  <a:moveTo>
                    <a:pt x="0" y="89957"/>
                  </a:moveTo>
                  <a:cubicBezTo>
                    <a:pt x="0" y="40275"/>
                    <a:pt x="40275" y="0"/>
                    <a:pt x="89957" y="0"/>
                  </a:cubicBezTo>
                  <a:lnTo>
                    <a:pt x="4579763" y="0"/>
                  </a:lnTo>
                  <a:cubicBezTo>
                    <a:pt x="4629445" y="0"/>
                    <a:pt x="4669720" y="40275"/>
                    <a:pt x="4669720" y="89957"/>
                  </a:cubicBezTo>
                  <a:lnTo>
                    <a:pt x="4669720" y="809615"/>
                  </a:lnTo>
                  <a:cubicBezTo>
                    <a:pt x="4669720" y="859297"/>
                    <a:pt x="4629445" y="899572"/>
                    <a:pt x="4579763" y="899572"/>
                  </a:cubicBezTo>
                  <a:lnTo>
                    <a:pt x="89957" y="899572"/>
                  </a:lnTo>
                  <a:cubicBezTo>
                    <a:pt x="40275" y="899572"/>
                    <a:pt x="0" y="859297"/>
                    <a:pt x="0" y="809615"/>
                  </a:cubicBezTo>
                  <a:lnTo>
                    <a:pt x="0" y="89957"/>
                  </a:lnTo>
                  <a:close/>
                </a:path>
              </a:pathLst>
            </a:custGeom>
          </p:spPr>
          <p:style>
            <a:lnRef idx="2">
              <a:schemeClr val="lt1">
                <a:hueOff val="0"/>
                <a:satOff val="0"/>
                <a:lumOff val="0"/>
                <a:alphaOff val="0"/>
              </a:schemeClr>
            </a:lnRef>
            <a:fillRef idx="1">
              <a:schemeClr val="accent4">
                <a:hueOff val="-1488257"/>
                <a:satOff val="8966"/>
                <a:lumOff val="719"/>
                <a:alphaOff val="0"/>
              </a:schemeClr>
            </a:fillRef>
            <a:effectRef idx="0">
              <a:schemeClr val="accent4">
                <a:hueOff val="-1488257"/>
                <a:satOff val="8966"/>
                <a:lumOff val="719"/>
                <a:alphaOff val="0"/>
              </a:schemeClr>
            </a:effectRef>
            <a:fontRef idx="minor">
              <a:schemeClr val="lt1"/>
            </a:fontRef>
          </p:style>
          <p:txBody>
            <a:bodyPr spcFirstLastPara="0" vert="horz" wrap="square" lIns="75878" tIns="75878" rIns="1051689" bIns="75878" numCol="1" spcCol="1270" anchor="ctr" anchorCtr="0">
              <a:noAutofit/>
            </a:bodyPr>
            <a:lstStyle/>
            <a:p>
              <a:pPr lvl="0" algn="l" defTabSz="577850">
                <a:lnSpc>
                  <a:spcPct val="90000"/>
                </a:lnSpc>
                <a:spcBef>
                  <a:spcPct val="0"/>
                </a:spcBef>
                <a:spcAft>
                  <a:spcPct val="35000"/>
                </a:spcAft>
              </a:pPr>
              <a:r>
                <a:rPr lang="es-PE" sz="2400" kern="1200" dirty="0" smtClean="0">
                  <a:latin typeface="+mj-lt"/>
                  <a:ea typeface="Times New Roman" panose="02020603050405020304" pitchFamily="18" charset="0"/>
                  <a:cs typeface="Times New Roman" panose="02020603050405020304" pitchFamily="18" charset="0"/>
                </a:rPr>
                <a:t>Haciendo buen uso de los recursos asignados en concordancia con el </a:t>
              </a:r>
              <a:r>
                <a:rPr lang="es-PE" sz="2400" b="1" kern="1200" dirty="0" smtClean="0">
                  <a:latin typeface="+mj-lt"/>
                  <a:ea typeface="Times New Roman" panose="02020603050405020304" pitchFamily="18" charset="0"/>
                  <a:cs typeface="Times New Roman" panose="02020603050405020304" pitchFamily="18" charset="0"/>
                </a:rPr>
                <a:t>Instructivo Técnico;</a:t>
              </a:r>
              <a:endParaRPr lang="es-PE" sz="2400" b="1" kern="1200" dirty="0"/>
            </a:p>
          </p:txBody>
        </p:sp>
        <p:grpSp>
          <p:nvGrpSpPr>
            <p:cNvPr id="18" name="Grupo 17"/>
            <p:cNvGrpSpPr/>
            <p:nvPr/>
          </p:nvGrpSpPr>
          <p:grpSpPr>
            <a:xfrm>
              <a:off x="5532904" y="1836550"/>
              <a:ext cx="4835463" cy="1336524"/>
              <a:chOff x="5532904" y="1836550"/>
              <a:chExt cx="4835463" cy="1336524"/>
            </a:xfrm>
          </p:grpSpPr>
          <p:sp>
            <p:nvSpPr>
              <p:cNvPr id="8" name="Forma libre 7"/>
              <p:cNvSpPr/>
              <p:nvPr/>
            </p:nvSpPr>
            <p:spPr>
              <a:xfrm>
                <a:off x="5532904" y="1836550"/>
                <a:ext cx="4835463" cy="943934"/>
              </a:xfrm>
              <a:custGeom>
                <a:avLst/>
                <a:gdLst>
                  <a:gd name="connsiteX0" fmla="*/ 0 w 4669720"/>
                  <a:gd name="connsiteY0" fmla="*/ 89957 h 899572"/>
                  <a:gd name="connsiteX1" fmla="*/ 89957 w 4669720"/>
                  <a:gd name="connsiteY1" fmla="*/ 0 h 899572"/>
                  <a:gd name="connsiteX2" fmla="*/ 4579763 w 4669720"/>
                  <a:gd name="connsiteY2" fmla="*/ 0 h 899572"/>
                  <a:gd name="connsiteX3" fmla="*/ 4669720 w 4669720"/>
                  <a:gd name="connsiteY3" fmla="*/ 89957 h 899572"/>
                  <a:gd name="connsiteX4" fmla="*/ 4669720 w 4669720"/>
                  <a:gd name="connsiteY4" fmla="*/ 809615 h 899572"/>
                  <a:gd name="connsiteX5" fmla="*/ 4579763 w 4669720"/>
                  <a:gd name="connsiteY5" fmla="*/ 899572 h 899572"/>
                  <a:gd name="connsiteX6" fmla="*/ 89957 w 4669720"/>
                  <a:gd name="connsiteY6" fmla="*/ 899572 h 899572"/>
                  <a:gd name="connsiteX7" fmla="*/ 0 w 4669720"/>
                  <a:gd name="connsiteY7" fmla="*/ 809615 h 899572"/>
                  <a:gd name="connsiteX8" fmla="*/ 0 w 4669720"/>
                  <a:gd name="connsiteY8" fmla="*/ 89957 h 89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720" h="899572">
                    <a:moveTo>
                      <a:pt x="0" y="89957"/>
                    </a:moveTo>
                    <a:cubicBezTo>
                      <a:pt x="0" y="40275"/>
                      <a:pt x="40275" y="0"/>
                      <a:pt x="89957" y="0"/>
                    </a:cubicBezTo>
                    <a:lnTo>
                      <a:pt x="4579763" y="0"/>
                    </a:lnTo>
                    <a:cubicBezTo>
                      <a:pt x="4629445" y="0"/>
                      <a:pt x="4669720" y="40275"/>
                      <a:pt x="4669720" y="89957"/>
                    </a:cubicBezTo>
                    <a:lnTo>
                      <a:pt x="4669720" y="809615"/>
                    </a:lnTo>
                    <a:cubicBezTo>
                      <a:pt x="4669720" y="859297"/>
                      <a:pt x="4629445" y="899572"/>
                      <a:pt x="4579763" y="899572"/>
                    </a:cubicBezTo>
                    <a:lnTo>
                      <a:pt x="89957" y="899572"/>
                    </a:lnTo>
                    <a:cubicBezTo>
                      <a:pt x="40275" y="899572"/>
                      <a:pt x="0" y="859297"/>
                      <a:pt x="0" y="809615"/>
                    </a:cubicBezTo>
                    <a:lnTo>
                      <a:pt x="0" y="8995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5878" tIns="75878" rIns="1069905" bIns="75878" numCol="1" spcCol="1270" anchor="ctr" anchorCtr="0">
                <a:noAutofit/>
              </a:bodyPr>
              <a:lstStyle/>
              <a:p>
                <a:pPr lvl="0" defTabSz="577850">
                  <a:lnSpc>
                    <a:spcPct val="90000"/>
                  </a:lnSpc>
                  <a:spcBef>
                    <a:spcPct val="0"/>
                  </a:spcBef>
                  <a:spcAft>
                    <a:spcPct val="35000"/>
                  </a:spcAft>
                </a:pPr>
                <a:r>
                  <a:rPr lang="es-PE" sz="2000" b="1" dirty="0">
                    <a:latin typeface="+mj-lt"/>
                    <a:ea typeface="Times New Roman" panose="02020603050405020304" pitchFamily="18" charset="0"/>
                    <a:cs typeface="Times New Roman" panose="02020603050405020304" pitchFamily="18" charset="0"/>
                  </a:rPr>
                  <a:t>El Comisión de Gestión de Recursos y Espacios Educativos y Mantenimiento de </a:t>
                </a:r>
                <a:r>
                  <a:rPr lang="es-PE" sz="2000" b="1" dirty="0" smtClean="0">
                    <a:latin typeface="+mj-lt"/>
                    <a:ea typeface="Times New Roman" panose="02020603050405020304" pitchFamily="18" charset="0"/>
                    <a:cs typeface="Times New Roman" panose="02020603050405020304" pitchFamily="18" charset="0"/>
                  </a:rPr>
                  <a:t>Infraestructura </a:t>
                </a:r>
                <a:r>
                  <a:rPr lang="es-PE" sz="2000" kern="1200" dirty="0" smtClean="0">
                    <a:latin typeface="+mj-lt"/>
                    <a:ea typeface="Times New Roman" panose="02020603050405020304" pitchFamily="18" charset="0"/>
                    <a:cs typeface="Times New Roman" panose="02020603050405020304" pitchFamily="18" charset="0"/>
                  </a:rPr>
                  <a:t>ejecutará las acciones propuestas en la </a:t>
                </a:r>
                <a:r>
                  <a:rPr lang="es-PE" sz="2000" b="1" kern="1200" dirty="0" smtClean="0">
                    <a:latin typeface="+mj-lt"/>
                    <a:ea typeface="Times New Roman" panose="02020603050405020304" pitchFamily="18" charset="0"/>
                    <a:cs typeface="Times New Roman" panose="02020603050405020304" pitchFamily="18" charset="0"/>
                  </a:rPr>
                  <a:t>Ficha Técnica;</a:t>
                </a:r>
                <a:endParaRPr lang="es-PE" sz="2000" kern="1200" dirty="0"/>
              </a:p>
            </p:txBody>
          </p:sp>
          <p:sp>
            <p:nvSpPr>
              <p:cNvPr id="15" name="Forma libre 14"/>
              <p:cNvSpPr/>
              <p:nvPr/>
            </p:nvSpPr>
            <p:spPr>
              <a:xfrm>
                <a:off x="9762892" y="2559518"/>
                <a:ext cx="605475" cy="613556"/>
              </a:xfrm>
              <a:custGeom>
                <a:avLst/>
                <a:gdLst>
                  <a:gd name="connsiteX0" fmla="*/ 0 w 584721"/>
                  <a:gd name="connsiteY0" fmla="*/ 321597 h 584721"/>
                  <a:gd name="connsiteX1" fmla="*/ 131562 w 584721"/>
                  <a:gd name="connsiteY1" fmla="*/ 321597 h 584721"/>
                  <a:gd name="connsiteX2" fmla="*/ 131562 w 584721"/>
                  <a:gd name="connsiteY2" fmla="*/ 0 h 584721"/>
                  <a:gd name="connsiteX3" fmla="*/ 453159 w 584721"/>
                  <a:gd name="connsiteY3" fmla="*/ 0 h 584721"/>
                  <a:gd name="connsiteX4" fmla="*/ 453159 w 584721"/>
                  <a:gd name="connsiteY4" fmla="*/ 321597 h 584721"/>
                  <a:gd name="connsiteX5" fmla="*/ 584721 w 584721"/>
                  <a:gd name="connsiteY5" fmla="*/ 321597 h 584721"/>
                  <a:gd name="connsiteX6" fmla="*/ 292361 w 584721"/>
                  <a:gd name="connsiteY6" fmla="*/ 584721 h 584721"/>
                  <a:gd name="connsiteX7" fmla="*/ 0 w 584721"/>
                  <a:gd name="connsiteY7" fmla="*/ 321597 h 58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721" h="584721">
                    <a:moveTo>
                      <a:pt x="0" y="321597"/>
                    </a:moveTo>
                    <a:lnTo>
                      <a:pt x="131562" y="321597"/>
                    </a:lnTo>
                    <a:lnTo>
                      <a:pt x="131562" y="0"/>
                    </a:lnTo>
                    <a:lnTo>
                      <a:pt x="453159" y="0"/>
                    </a:lnTo>
                    <a:lnTo>
                      <a:pt x="453159" y="321597"/>
                    </a:lnTo>
                    <a:lnTo>
                      <a:pt x="584721" y="321597"/>
                    </a:lnTo>
                    <a:lnTo>
                      <a:pt x="292361" y="584721"/>
                    </a:lnTo>
                    <a:lnTo>
                      <a:pt x="0" y="321597"/>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64582" tIns="33020" rIns="164582" bIns="177738" numCol="1" spcCol="1270" anchor="ctr" anchorCtr="0">
                <a:noAutofit/>
              </a:bodyPr>
              <a:lstStyle/>
              <a:p>
                <a:pPr lvl="0" algn="ctr" defTabSz="1155700">
                  <a:lnSpc>
                    <a:spcPct val="90000"/>
                  </a:lnSpc>
                  <a:spcBef>
                    <a:spcPct val="0"/>
                  </a:spcBef>
                  <a:spcAft>
                    <a:spcPct val="35000"/>
                  </a:spcAft>
                </a:pPr>
                <a:endParaRPr lang="es-PE" sz="2600" kern="1200"/>
              </a:p>
            </p:txBody>
          </p:sp>
        </p:grpSp>
      </p:grpSp>
      <p:grpSp>
        <p:nvGrpSpPr>
          <p:cNvPr id="4" name="Grupo 3"/>
          <p:cNvGrpSpPr/>
          <p:nvPr/>
        </p:nvGrpSpPr>
        <p:grpSpPr>
          <a:xfrm>
            <a:off x="5679834" y="5219054"/>
            <a:ext cx="6065712" cy="1204215"/>
            <a:chOff x="5679834" y="5219054"/>
            <a:chExt cx="6065712" cy="1204215"/>
          </a:xfrm>
        </p:grpSpPr>
        <p:pic>
          <p:nvPicPr>
            <p:cNvPr id="22" name="Imagen 21"/>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679834" y="5494577"/>
              <a:ext cx="928515" cy="827321"/>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ángulo redondeado 2"/>
            <p:cNvSpPr/>
            <p:nvPr/>
          </p:nvSpPr>
          <p:spPr>
            <a:xfrm>
              <a:off x="6862350" y="5219054"/>
              <a:ext cx="4883196" cy="12042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77850">
                <a:lnSpc>
                  <a:spcPct val="90000"/>
                </a:lnSpc>
                <a:spcBef>
                  <a:spcPct val="0"/>
                </a:spcBef>
                <a:spcAft>
                  <a:spcPct val="35000"/>
                </a:spcAft>
              </a:pPr>
              <a:r>
                <a:rPr lang="es-PE" sz="1300" dirty="0" smtClean="0"/>
                <a:t>En el módulo </a:t>
              </a:r>
              <a:r>
                <a:rPr lang="es-PE" sz="1300" dirty="0"/>
                <a:t>de </a:t>
              </a:r>
              <a:r>
                <a:rPr lang="es-PE" sz="1300" b="1" dirty="0"/>
                <a:t>Declaración De </a:t>
              </a:r>
              <a:r>
                <a:rPr lang="es-PE" sz="1300" b="1" dirty="0" smtClean="0"/>
                <a:t>Gastos del Sistema </a:t>
              </a:r>
              <a:r>
                <a:rPr lang="es-PE" sz="1300" b="1" dirty="0" err="1" smtClean="0"/>
                <a:t>Wasichay</a:t>
              </a:r>
              <a:r>
                <a:rPr lang="es-PE" sz="1300" b="1" dirty="0" smtClean="0"/>
                <a:t>;</a:t>
              </a:r>
              <a:r>
                <a:rPr lang="es-PE" sz="1300" dirty="0" smtClean="0"/>
                <a:t> </a:t>
              </a:r>
              <a:r>
                <a:rPr lang="es-PE" sz="1300" dirty="0"/>
                <a:t>se recomienda </a:t>
              </a:r>
              <a:r>
                <a:rPr lang="es-PE" sz="1300" dirty="0" smtClean="0"/>
                <a:t>a los especialistas, no remitir las verificaciones ,antes </a:t>
              </a:r>
              <a:r>
                <a:rPr lang="es-PE" sz="1300" dirty="0"/>
                <a:t>de haber ingresado todos los comprobantes de pago obtenidos por la adquisición de materiales y mano de </a:t>
              </a:r>
              <a:r>
                <a:rPr lang="es-PE" sz="1300" dirty="0" smtClean="0"/>
                <a:t>obra.</a:t>
              </a:r>
              <a:endParaRPr lang="es-PE" sz="1300" dirty="0"/>
            </a:p>
          </p:txBody>
        </p:sp>
      </p:grpSp>
    </p:spTree>
    <p:extLst>
      <p:ext uri="{BB962C8B-B14F-4D97-AF65-F5344CB8AC3E}">
        <p14:creationId xmlns:p14="http://schemas.microsoft.com/office/powerpoint/2010/main" val="16570931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726430" y="3841544"/>
            <a:ext cx="2704272" cy="2704272"/>
          </a:xfrm>
          <a:prstGeom prst="rect">
            <a:avLst/>
          </a:prstGeom>
        </p:spPr>
      </p:pic>
      <p:sp>
        <p:nvSpPr>
          <p:cNvPr id="6" name="Llamada rectangular redondeada 5"/>
          <p:cNvSpPr/>
          <p:nvPr/>
        </p:nvSpPr>
        <p:spPr>
          <a:xfrm>
            <a:off x="761735" y="2329014"/>
            <a:ext cx="4401628" cy="1981819"/>
          </a:xfrm>
          <a:prstGeom prst="wedgeRoundRectCallout">
            <a:avLst>
              <a:gd name="adj1" fmla="val 52076"/>
              <a:gd name="adj2" fmla="val 81577"/>
              <a:gd name="adj3" fmla="val 16667"/>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a:lnSpc>
                <a:spcPct val="115000"/>
              </a:lnSpc>
              <a:spcAft>
                <a:spcPts val="0"/>
              </a:spcAft>
            </a:pPr>
            <a:r>
              <a:rPr lang="es-PE" sz="1600" dirty="0" smtClean="0">
                <a:latin typeface="Arial" panose="020B0604020202020204" pitchFamily="34" charset="0"/>
                <a:ea typeface="Times New Roman" panose="02020603050405020304" pitchFamily="18" charset="0"/>
                <a:cs typeface="Arial" panose="020B0604020202020204" pitchFamily="34" charset="0"/>
              </a:rPr>
              <a:t>Los </a:t>
            </a:r>
            <a:r>
              <a:rPr lang="es-PE" sz="1600" dirty="0">
                <a:latin typeface="Arial" panose="020B0604020202020204" pitchFamily="34" charset="0"/>
                <a:ea typeface="Times New Roman" panose="02020603050405020304" pitchFamily="18" charset="0"/>
                <a:cs typeface="Arial" panose="020B0604020202020204" pitchFamily="34" charset="0"/>
              </a:rPr>
              <a:t>intereses generados </a:t>
            </a:r>
            <a:r>
              <a:rPr lang="es-PE" sz="1600" b="1" u="sng"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NO DEBEN SER RETIRADOS DE LA CUENTA</a:t>
            </a:r>
            <a:r>
              <a:rPr lang="es-PE" sz="1600" dirty="0" smtClean="0">
                <a:latin typeface="Arial" panose="020B0604020202020204" pitchFamily="34" charset="0"/>
                <a:ea typeface="Times New Roman" panose="02020603050405020304" pitchFamily="18" charset="0"/>
                <a:cs typeface="Arial" panose="020B0604020202020204" pitchFamily="34" charset="0"/>
              </a:rPr>
              <a:t>; </a:t>
            </a:r>
            <a:r>
              <a:rPr lang="es-PE" sz="1600" dirty="0">
                <a:latin typeface="Arial" panose="020B0604020202020204" pitchFamily="34" charset="0"/>
                <a:ea typeface="Times New Roman" panose="02020603050405020304" pitchFamily="18" charset="0"/>
                <a:cs typeface="Arial" panose="020B0604020202020204" pitchFamily="34" charset="0"/>
              </a:rPr>
              <a:t>caso contrario, deberán ser depositados en la misma cuenta asignada si aún el programa se encuentra vigente, o a la cuenta del PRONIED</a:t>
            </a:r>
            <a:r>
              <a:rPr lang="es-PE" sz="1600" dirty="0" smtClean="0">
                <a:latin typeface="Arial" panose="020B0604020202020204" pitchFamily="34" charset="0"/>
                <a:ea typeface="Times New Roman" panose="02020603050405020304" pitchFamily="18" charset="0"/>
                <a:cs typeface="Arial" panose="020B0604020202020204" pitchFamily="34" charset="0"/>
              </a:rPr>
              <a:t>.</a:t>
            </a:r>
            <a:endParaRPr lang="es-PE"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7" name="Llamada rectangular redondeada 6"/>
          <p:cNvSpPr/>
          <p:nvPr/>
        </p:nvSpPr>
        <p:spPr>
          <a:xfrm>
            <a:off x="6701299" y="2329014"/>
            <a:ext cx="4681841" cy="1081147"/>
          </a:xfrm>
          <a:prstGeom prst="wedgeRoundRectCallout">
            <a:avLst>
              <a:gd name="adj1" fmla="val -53510"/>
              <a:gd name="adj2" fmla="val 169034"/>
              <a:gd name="adj3" fmla="val 16667"/>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pPr>
            <a:r>
              <a:rPr lang="es-PE" sz="1600" dirty="0" smtClean="0">
                <a:latin typeface="Arial" panose="020B0604020202020204" pitchFamily="34" charset="0"/>
                <a:cs typeface="Arial" panose="020B0604020202020204" pitchFamily="34" charset="0"/>
              </a:rPr>
              <a:t>La </a:t>
            </a:r>
            <a:r>
              <a:rPr lang="es-PE" sz="1600" dirty="0">
                <a:latin typeface="Arial" panose="020B0604020202020204" pitchFamily="34" charset="0"/>
                <a:cs typeface="Arial" panose="020B0604020202020204" pitchFamily="34" charset="0"/>
              </a:rPr>
              <a:t>cuenta </a:t>
            </a:r>
            <a:r>
              <a:rPr lang="es-PE" sz="1600" b="1" u="sng" dirty="0">
                <a:solidFill>
                  <a:srgbClr val="C00000"/>
                </a:solidFill>
                <a:latin typeface="Arial" panose="020B0604020202020204" pitchFamily="34" charset="0"/>
                <a:cs typeface="Arial" panose="020B0604020202020204" pitchFamily="34" charset="0"/>
              </a:rPr>
              <a:t>NO SERÁ UTILIZADA PARA DEPÓSITOS </a:t>
            </a:r>
            <a:r>
              <a:rPr lang="es-PE" sz="1600" b="1" u="sng" dirty="0" smtClean="0">
                <a:solidFill>
                  <a:srgbClr val="C00000"/>
                </a:solidFill>
                <a:latin typeface="Arial" panose="020B0604020202020204" pitchFamily="34" charset="0"/>
                <a:cs typeface="Arial" panose="020B0604020202020204" pitchFamily="34" charset="0"/>
              </a:rPr>
              <a:t>PERSONALES</a:t>
            </a:r>
            <a:r>
              <a:rPr lang="es-PE" sz="1600" dirty="0" smtClean="0">
                <a:solidFill>
                  <a:srgbClr val="C00000"/>
                </a:solidFill>
                <a:latin typeface="Arial" panose="020B0604020202020204" pitchFamily="34" charset="0"/>
                <a:cs typeface="Arial" panose="020B0604020202020204" pitchFamily="34" charset="0"/>
              </a:rPr>
              <a:t> </a:t>
            </a:r>
            <a:r>
              <a:rPr lang="es-PE" sz="1600" dirty="0">
                <a:latin typeface="Arial" panose="020B0604020202020204" pitchFamily="34" charset="0"/>
                <a:cs typeface="Arial" panose="020B0604020202020204" pitchFamily="34" charset="0"/>
              </a:rPr>
              <a:t>ni para conceptos de haberes o viáticos del docente</a:t>
            </a:r>
            <a:r>
              <a:rPr lang="es-PE" dirty="0">
                <a:latin typeface="Arial" panose="020B0604020202020204" pitchFamily="34" charset="0"/>
                <a:cs typeface="Arial" panose="020B0604020202020204" pitchFamily="34" charset="0"/>
              </a:rPr>
              <a:t>.</a:t>
            </a:r>
            <a:endParaRPr lang="es-PE" dirty="0">
              <a:latin typeface="Arial" panose="020B0604020202020204" pitchFamily="34" charset="0"/>
              <a:ea typeface="Times New Roman" panose="02020603050405020304" pitchFamily="18" charset="0"/>
              <a:cs typeface="Arial" panose="020B0604020202020204" pitchFamily="34" charset="0"/>
            </a:endParaRPr>
          </a:p>
        </p:txBody>
      </p:sp>
      <p:grpSp>
        <p:nvGrpSpPr>
          <p:cNvPr id="19" name="Grupo 18"/>
          <p:cNvGrpSpPr/>
          <p:nvPr/>
        </p:nvGrpSpPr>
        <p:grpSpPr>
          <a:xfrm>
            <a:off x="3130007" y="724202"/>
            <a:ext cx="5912213" cy="1173429"/>
            <a:chOff x="4491037" y="2895600"/>
            <a:chExt cx="3209925" cy="1066800"/>
          </a:xfrm>
        </p:grpSpPr>
        <p:pic>
          <p:nvPicPr>
            <p:cNvPr id="23" name="Imagen 22"/>
            <p:cNvPicPr>
              <a:picLocks noChangeAspect="1"/>
            </p:cNvPicPr>
            <p:nvPr/>
          </p:nvPicPr>
          <p:blipFill>
            <a:blip r:embed="rId3"/>
            <a:stretch>
              <a:fillRect/>
            </a:stretch>
          </p:blipFill>
          <p:spPr>
            <a:xfrm>
              <a:off x="4491037" y="2895600"/>
              <a:ext cx="3209925" cy="1066800"/>
            </a:xfrm>
            <a:prstGeom prst="rect">
              <a:avLst/>
            </a:prstGeom>
          </p:spPr>
        </p:pic>
        <p:sp>
          <p:nvSpPr>
            <p:cNvPr id="30" name="CuadroTexto 29"/>
            <p:cNvSpPr txBox="1"/>
            <p:nvPr/>
          </p:nvSpPr>
          <p:spPr>
            <a:xfrm>
              <a:off x="4657894" y="3093229"/>
              <a:ext cx="2868016" cy="643561"/>
            </a:xfrm>
            <a:prstGeom prst="rect">
              <a:avLst/>
            </a:prstGeom>
            <a:noFill/>
          </p:spPr>
          <p:txBody>
            <a:bodyPr wrap="square" rtlCol="0">
              <a:spAutoFit/>
            </a:bodyPr>
            <a:lstStyle/>
            <a:p>
              <a:pPr algn="ctr"/>
              <a:r>
                <a:rPr lang="es-MX" sz="4000" dirty="0" smtClean="0">
                  <a:solidFill>
                    <a:srgbClr val="C00000"/>
                  </a:solidFill>
                  <a:latin typeface="Bernard MT Condensed" panose="02050806060905020404" pitchFamily="18" charset="0"/>
                </a:rPr>
                <a:t>¡IMPORTANTE!</a:t>
              </a:r>
              <a:endParaRPr lang="es-PE" sz="4000" dirty="0">
                <a:solidFill>
                  <a:srgbClr val="C00000"/>
                </a:solidFill>
                <a:latin typeface="Bernard MT Condensed" panose="02050806060905020404" pitchFamily="18" charset="0"/>
              </a:endParaRPr>
            </a:p>
          </p:txBody>
        </p:sp>
      </p:grpSp>
      <p:pic>
        <p:nvPicPr>
          <p:cNvPr id="8" name="Imagen 7"/>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2549" y="5169522"/>
            <a:ext cx="2325001" cy="1376294"/>
          </a:xfrm>
          <a:prstGeom prst="rect">
            <a:avLst/>
          </a:prstGeom>
        </p:spPr>
      </p:pic>
      <p:pic>
        <p:nvPicPr>
          <p:cNvPr id="31" name="Imagen 30"/>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717218" y="5169522"/>
            <a:ext cx="2325001" cy="1376294"/>
          </a:xfrm>
          <a:prstGeom prst="rect">
            <a:avLst/>
          </a:prstGeom>
        </p:spPr>
      </p:pic>
    </p:spTree>
    <p:extLst>
      <p:ext uri="{BB962C8B-B14F-4D97-AF65-F5344CB8AC3E}">
        <p14:creationId xmlns:p14="http://schemas.microsoft.com/office/powerpoint/2010/main" val="31901655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o 28"/>
          <p:cNvGrpSpPr/>
          <p:nvPr/>
        </p:nvGrpSpPr>
        <p:grpSpPr>
          <a:xfrm>
            <a:off x="8119003" y="1016298"/>
            <a:ext cx="3718358" cy="952193"/>
            <a:chOff x="957594" y="3685790"/>
            <a:chExt cx="4511051" cy="1155185"/>
          </a:xfrm>
        </p:grpSpPr>
        <p:pic>
          <p:nvPicPr>
            <p:cNvPr id="25" name="Imagen 2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083122" y="3685790"/>
              <a:ext cx="1125528" cy="1125528"/>
            </a:xfrm>
            <a:prstGeom prst="rect">
              <a:avLst/>
            </a:prstGeom>
          </p:spPr>
        </p:pic>
        <p:pic>
          <p:nvPicPr>
            <p:cNvPr id="26" name="Imagen 25"/>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57594" y="3715447"/>
              <a:ext cx="1125528" cy="1125528"/>
            </a:xfrm>
            <a:prstGeom prst="rect">
              <a:avLst/>
            </a:prstGeom>
          </p:spPr>
        </p:pic>
        <p:pic>
          <p:nvPicPr>
            <p:cNvPr id="27" name="Imagen 2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208650" y="3685790"/>
              <a:ext cx="1125528" cy="1125528"/>
            </a:xfrm>
            <a:prstGeom prst="rect">
              <a:avLst/>
            </a:prstGeom>
          </p:spPr>
        </p:pic>
        <p:pic>
          <p:nvPicPr>
            <p:cNvPr id="28" name="Imagen 27"/>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343117" y="3687769"/>
              <a:ext cx="1125528" cy="1125528"/>
            </a:xfrm>
            <a:prstGeom prst="rect">
              <a:avLst/>
            </a:prstGeom>
          </p:spPr>
        </p:pic>
      </p:grpSp>
      <p:sp>
        <p:nvSpPr>
          <p:cNvPr id="3" name="Marcador de contenido 2"/>
          <p:cNvSpPr>
            <a:spLocks noGrp="1"/>
          </p:cNvSpPr>
          <p:nvPr>
            <p:ph idx="1"/>
          </p:nvPr>
        </p:nvSpPr>
        <p:spPr>
          <a:xfrm>
            <a:off x="455013" y="673804"/>
            <a:ext cx="6329324" cy="366940"/>
          </a:xfrm>
        </p:spPr>
        <p:txBody>
          <a:bodyPr>
            <a:noAutofit/>
          </a:bodyPr>
          <a:lstStyle/>
          <a:p>
            <a:pPr marL="0" indent="0">
              <a:buNone/>
            </a:pPr>
            <a:r>
              <a:rPr lang="es-PE" b="1" dirty="0" smtClean="0">
                <a:solidFill>
                  <a:schemeClr val="tx2"/>
                </a:solidFill>
                <a:latin typeface="+mn-lt"/>
                <a:cs typeface="+mn-cs"/>
              </a:rPr>
              <a:t>c.1 Elaboración </a:t>
            </a:r>
            <a:r>
              <a:rPr lang="es-PE" b="1" dirty="0">
                <a:solidFill>
                  <a:schemeClr val="tx2"/>
                </a:solidFill>
                <a:latin typeface="+mn-lt"/>
                <a:cs typeface="+mn-cs"/>
              </a:rPr>
              <a:t>del Expediente de Declaración de </a:t>
            </a:r>
            <a:r>
              <a:rPr lang="es-PE" b="1" dirty="0" smtClean="0">
                <a:solidFill>
                  <a:schemeClr val="tx2"/>
                </a:solidFill>
                <a:latin typeface="+mn-lt"/>
                <a:cs typeface="+mn-cs"/>
              </a:rPr>
              <a:t>Gastos</a:t>
            </a:r>
            <a:endParaRPr lang="es-MX" b="1" dirty="0">
              <a:solidFill>
                <a:schemeClr val="tx2"/>
              </a:solidFill>
              <a:latin typeface="+mn-lt"/>
              <a:cs typeface="+mn-cs"/>
            </a:endParaRPr>
          </a:p>
          <a:p>
            <a:pPr marL="0" indent="0">
              <a:buNone/>
            </a:pPr>
            <a:endParaRPr lang="es-MX" b="1" dirty="0" smtClean="0">
              <a:solidFill>
                <a:schemeClr val="tx2"/>
              </a:solidFill>
              <a:latin typeface="+mn-lt"/>
              <a:cs typeface="+mn-cs"/>
            </a:endParaRPr>
          </a:p>
          <a:p>
            <a:pPr marL="0" indent="0">
              <a:buNone/>
            </a:pPr>
            <a:endParaRPr lang="es-MX" b="1" dirty="0">
              <a:solidFill>
                <a:schemeClr val="tx2"/>
              </a:solidFill>
              <a:latin typeface="+mn-lt"/>
              <a:cs typeface="+mn-cs"/>
            </a:endParaRPr>
          </a:p>
          <a:p>
            <a:pPr marL="0" indent="0">
              <a:buNone/>
            </a:pPr>
            <a:endParaRPr lang="es-MX" b="1" dirty="0" smtClean="0">
              <a:solidFill>
                <a:schemeClr val="tx2"/>
              </a:solidFill>
              <a:latin typeface="+mn-lt"/>
              <a:cs typeface="+mn-cs"/>
            </a:endParaRPr>
          </a:p>
          <a:p>
            <a:pPr marL="0" indent="0">
              <a:buNone/>
            </a:pPr>
            <a:endParaRPr lang="es-MX" b="1" dirty="0">
              <a:solidFill>
                <a:schemeClr val="tx2"/>
              </a:solidFill>
              <a:latin typeface="+mn-lt"/>
              <a:cs typeface="+mn-cs"/>
            </a:endParaRPr>
          </a:p>
          <a:p>
            <a:endParaRPr lang="es-PE" dirty="0">
              <a:solidFill>
                <a:schemeClr val="tx2"/>
              </a:solidFill>
            </a:endParaRPr>
          </a:p>
        </p:txBody>
      </p:sp>
      <p:grpSp>
        <p:nvGrpSpPr>
          <p:cNvPr id="2" name="Grupo 1"/>
          <p:cNvGrpSpPr/>
          <p:nvPr/>
        </p:nvGrpSpPr>
        <p:grpSpPr>
          <a:xfrm rot="5400000">
            <a:off x="-725204" y="2614659"/>
            <a:ext cx="5359452" cy="2553207"/>
            <a:chOff x="1037736" y="1435983"/>
            <a:chExt cx="4991590" cy="1919842"/>
          </a:xfrm>
        </p:grpSpPr>
        <p:sp>
          <p:nvSpPr>
            <p:cNvPr id="5" name="Forma libre 4"/>
            <p:cNvSpPr/>
            <p:nvPr/>
          </p:nvSpPr>
          <p:spPr>
            <a:xfrm rot="16200000">
              <a:off x="1037736" y="1435983"/>
              <a:ext cx="1919842" cy="1919842"/>
            </a:xfrm>
            <a:custGeom>
              <a:avLst/>
              <a:gdLst>
                <a:gd name="connsiteX0" fmla="*/ 0 w 1919842"/>
                <a:gd name="connsiteY0" fmla="*/ 959921 h 1919842"/>
                <a:gd name="connsiteX1" fmla="*/ 959921 w 1919842"/>
                <a:gd name="connsiteY1" fmla="*/ 0 h 1919842"/>
                <a:gd name="connsiteX2" fmla="*/ 1919842 w 1919842"/>
                <a:gd name="connsiteY2" fmla="*/ 959921 h 1919842"/>
                <a:gd name="connsiteX3" fmla="*/ 959921 w 1919842"/>
                <a:gd name="connsiteY3" fmla="*/ 1919842 h 1919842"/>
                <a:gd name="connsiteX4" fmla="*/ 0 w 1919842"/>
                <a:gd name="connsiteY4" fmla="*/ 959921 h 191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842" h="1919842">
                  <a:moveTo>
                    <a:pt x="0" y="959921"/>
                  </a:moveTo>
                  <a:cubicBezTo>
                    <a:pt x="0" y="429771"/>
                    <a:pt x="429771" y="0"/>
                    <a:pt x="959921" y="0"/>
                  </a:cubicBezTo>
                  <a:cubicBezTo>
                    <a:pt x="1490071" y="0"/>
                    <a:pt x="1919842" y="429771"/>
                    <a:pt x="1919842" y="959921"/>
                  </a:cubicBezTo>
                  <a:cubicBezTo>
                    <a:pt x="1919842" y="1490071"/>
                    <a:pt x="1490071" y="1919842"/>
                    <a:pt x="959921" y="1919842"/>
                  </a:cubicBezTo>
                  <a:cubicBezTo>
                    <a:pt x="429771" y="1919842"/>
                    <a:pt x="0" y="1490071"/>
                    <a:pt x="0" y="95992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8934" tIns="298934" rIns="298934" bIns="298934" numCol="1" spcCol="1270" anchor="ctr" anchorCtr="0">
              <a:noAutofit/>
            </a:bodyPr>
            <a:lstStyle/>
            <a:p>
              <a:pPr lvl="0" algn="ctr" defTabSz="622300">
                <a:lnSpc>
                  <a:spcPct val="90000"/>
                </a:lnSpc>
                <a:spcBef>
                  <a:spcPct val="0"/>
                </a:spcBef>
                <a:spcAft>
                  <a:spcPct val="35000"/>
                </a:spcAft>
              </a:pPr>
              <a:r>
                <a:rPr lang="es-PE" kern="1200" dirty="0" smtClean="0"/>
                <a:t>El </a:t>
              </a:r>
              <a:r>
                <a:rPr lang="es-PE" b="1" kern="1200" dirty="0" smtClean="0"/>
                <a:t>Responsable </a:t>
              </a:r>
              <a:r>
                <a:rPr lang="es-PE" kern="1200" dirty="0" smtClean="0"/>
                <a:t>y el </a:t>
              </a:r>
              <a:r>
                <a:rPr lang="es-PE" b="0" kern="1200" dirty="0" smtClean="0"/>
                <a:t>deben ingresar</a:t>
              </a:r>
              <a:r>
                <a:rPr lang="es-PE" b="1" kern="1200" dirty="0" smtClean="0"/>
                <a:t> </a:t>
              </a:r>
              <a:r>
                <a:rPr lang="es-PE" kern="1200" dirty="0" smtClean="0"/>
                <a:t>la Declaración de Gasto.</a:t>
              </a:r>
            </a:p>
          </p:txBody>
        </p:sp>
        <p:sp>
          <p:nvSpPr>
            <p:cNvPr id="8" name="Forma libre 7"/>
            <p:cNvSpPr/>
            <p:nvPr/>
          </p:nvSpPr>
          <p:spPr>
            <a:xfrm>
              <a:off x="3245555" y="2038814"/>
              <a:ext cx="610509" cy="714181"/>
            </a:xfrm>
            <a:custGeom>
              <a:avLst/>
              <a:gdLst>
                <a:gd name="connsiteX0" fmla="*/ 0 w 610509"/>
                <a:gd name="connsiteY0" fmla="*/ 142836 h 714181"/>
                <a:gd name="connsiteX1" fmla="*/ 305255 w 610509"/>
                <a:gd name="connsiteY1" fmla="*/ 142836 h 714181"/>
                <a:gd name="connsiteX2" fmla="*/ 305255 w 610509"/>
                <a:gd name="connsiteY2" fmla="*/ 0 h 714181"/>
                <a:gd name="connsiteX3" fmla="*/ 610509 w 610509"/>
                <a:gd name="connsiteY3" fmla="*/ 357091 h 714181"/>
                <a:gd name="connsiteX4" fmla="*/ 305255 w 610509"/>
                <a:gd name="connsiteY4" fmla="*/ 714181 h 714181"/>
                <a:gd name="connsiteX5" fmla="*/ 305255 w 610509"/>
                <a:gd name="connsiteY5" fmla="*/ 571345 h 714181"/>
                <a:gd name="connsiteX6" fmla="*/ 0 w 610509"/>
                <a:gd name="connsiteY6" fmla="*/ 571345 h 714181"/>
                <a:gd name="connsiteX7" fmla="*/ 0 w 610509"/>
                <a:gd name="connsiteY7" fmla="*/ 142836 h 71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509" h="714181">
                  <a:moveTo>
                    <a:pt x="0" y="142836"/>
                  </a:moveTo>
                  <a:lnTo>
                    <a:pt x="305255" y="142836"/>
                  </a:lnTo>
                  <a:lnTo>
                    <a:pt x="305255" y="0"/>
                  </a:lnTo>
                  <a:lnTo>
                    <a:pt x="610509" y="357091"/>
                  </a:lnTo>
                  <a:lnTo>
                    <a:pt x="305255" y="714181"/>
                  </a:lnTo>
                  <a:lnTo>
                    <a:pt x="305255" y="571345"/>
                  </a:lnTo>
                  <a:lnTo>
                    <a:pt x="0" y="571345"/>
                  </a:lnTo>
                  <a:lnTo>
                    <a:pt x="0" y="14283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42836" rIns="183153" bIns="142836" numCol="1" spcCol="1270" anchor="ctr" anchorCtr="0">
              <a:noAutofit/>
            </a:bodyPr>
            <a:lstStyle/>
            <a:p>
              <a:pPr lvl="0" algn="ctr" defTabSz="1333500">
                <a:lnSpc>
                  <a:spcPct val="90000"/>
                </a:lnSpc>
                <a:spcBef>
                  <a:spcPct val="0"/>
                </a:spcBef>
                <a:spcAft>
                  <a:spcPct val="35000"/>
                </a:spcAft>
              </a:pPr>
              <a:endParaRPr lang="es-PE" kern="1200"/>
            </a:p>
          </p:txBody>
        </p:sp>
        <p:sp>
          <p:nvSpPr>
            <p:cNvPr id="10" name="Forma libre 9"/>
            <p:cNvSpPr/>
            <p:nvPr/>
          </p:nvSpPr>
          <p:spPr>
            <a:xfrm rot="16200000">
              <a:off x="4109484" y="1435983"/>
              <a:ext cx="1919842" cy="1919842"/>
            </a:xfrm>
            <a:custGeom>
              <a:avLst/>
              <a:gdLst>
                <a:gd name="connsiteX0" fmla="*/ 0 w 1919842"/>
                <a:gd name="connsiteY0" fmla="*/ 959921 h 1919842"/>
                <a:gd name="connsiteX1" fmla="*/ 959921 w 1919842"/>
                <a:gd name="connsiteY1" fmla="*/ 0 h 1919842"/>
                <a:gd name="connsiteX2" fmla="*/ 1919842 w 1919842"/>
                <a:gd name="connsiteY2" fmla="*/ 959921 h 1919842"/>
                <a:gd name="connsiteX3" fmla="*/ 959921 w 1919842"/>
                <a:gd name="connsiteY3" fmla="*/ 1919842 h 1919842"/>
                <a:gd name="connsiteX4" fmla="*/ 0 w 1919842"/>
                <a:gd name="connsiteY4" fmla="*/ 959921 h 191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842" h="1919842">
                  <a:moveTo>
                    <a:pt x="0" y="959921"/>
                  </a:moveTo>
                  <a:cubicBezTo>
                    <a:pt x="0" y="429771"/>
                    <a:pt x="429771" y="0"/>
                    <a:pt x="959921" y="0"/>
                  </a:cubicBezTo>
                  <a:cubicBezTo>
                    <a:pt x="1490071" y="0"/>
                    <a:pt x="1919842" y="429771"/>
                    <a:pt x="1919842" y="959921"/>
                  </a:cubicBezTo>
                  <a:cubicBezTo>
                    <a:pt x="1919842" y="1490071"/>
                    <a:pt x="1490071" y="1919842"/>
                    <a:pt x="959921" y="1919842"/>
                  </a:cubicBezTo>
                  <a:cubicBezTo>
                    <a:pt x="429771" y="1919842"/>
                    <a:pt x="0" y="1490071"/>
                    <a:pt x="0" y="95992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8934" tIns="298934" rIns="298934" bIns="298934" numCol="1" spcCol="1270" anchor="ctr" anchorCtr="0">
              <a:noAutofit/>
            </a:bodyPr>
            <a:lstStyle/>
            <a:p>
              <a:pPr lvl="0" algn="ctr" defTabSz="622300">
                <a:lnSpc>
                  <a:spcPct val="90000"/>
                </a:lnSpc>
                <a:spcBef>
                  <a:spcPct val="0"/>
                </a:spcBef>
                <a:spcAft>
                  <a:spcPct val="35000"/>
                </a:spcAft>
              </a:pPr>
              <a:r>
                <a:rPr lang="es-PE" b="1" kern="1200" dirty="0" smtClean="0"/>
                <a:t>El responsable de la DRE y/o UGEL </a:t>
              </a:r>
              <a:r>
                <a:rPr lang="es-PE" b="0" kern="1200" dirty="0" smtClean="0"/>
                <a:t>debe ingresar </a:t>
              </a:r>
              <a:r>
                <a:rPr lang="es-PE" kern="1200" dirty="0" smtClean="0"/>
                <a:t>el Acta de Veeduría.</a:t>
              </a:r>
              <a:endParaRPr lang="es-PE" kern="1200" dirty="0"/>
            </a:p>
          </p:txBody>
        </p:sp>
      </p:grpSp>
      <p:sp>
        <p:nvSpPr>
          <p:cNvPr id="12" name="11 Rectángulo"/>
          <p:cNvSpPr/>
          <p:nvPr/>
        </p:nvSpPr>
        <p:spPr>
          <a:xfrm>
            <a:off x="8229600" y="1968492"/>
            <a:ext cx="3607761" cy="4150324"/>
          </a:xfrm>
          <a:prstGeom prst="foldedCorner">
            <a:avLst/>
          </a:prstGeom>
          <a:ln/>
        </p:spPr>
        <p:style>
          <a:lnRef idx="2">
            <a:schemeClr val="accent4"/>
          </a:lnRef>
          <a:fillRef idx="1">
            <a:schemeClr val="lt1"/>
          </a:fillRef>
          <a:effectRef idx="0">
            <a:schemeClr val="accent4"/>
          </a:effectRef>
          <a:fontRef idx="minor">
            <a:schemeClr val="dk1"/>
          </a:fontRef>
        </p:style>
        <p:txBody>
          <a:bodyPr spcFirstLastPara="0" vert="horz" wrap="square" lIns="181061" tIns="0" rIns="181061" bIns="0" numCol="1" spcCol="1270" anchor="ctr" anchorCtr="0">
            <a:noAutofit/>
          </a:bodyPr>
          <a:lstStyle/>
          <a:p>
            <a:pPr lvl="0" algn="just" defTabSz="533400">
              <a:lnSpc>
                <a:spcPct val="90000"/>
              </a:lnSpc>
              <a:spcBef>
                <a:spcPct val="0"/>
              </a:spcBef>
              <a:spcAft>
                <a:spcPct val="35000"/>
              </a:spcAft>
            </a:pPr>
            <a:r>
              <a:rPr lang="es-PE" kern="1200" dirty="0" smtClean="0">
                <a:solidFill>
                  <a:schemeClr val="tx1"/>
                </a:solidFill>
              </a:rPr>
              <a:t>El Responsable de Mantenimiento remitirá a la </a:t>
            </a:r>
            <a:r>
              <a:rPr lang="es-PE" b="1" kern="1200" dirty="0" smtClean="0">
                <a:solidFill>
                  <a:schemeClr val="tx1"/>
                </a:solidFill>
              </a:rPr>
              <a:t>DRE</a:t>
            </a:r>
            <a:r>
              <a:rPr lang="es-PE" kern="1200" dirty="0" smtClean="0">
                <a:solidFill>
                  <a:schemeClr val="tx1"/>
                </a:solidFill>
              </a:rPr>
              <a:t> o </a:t>
            </a:r>
            <a:r>
              <a:rPr lang="es-PE" b="1" kern="1200" dirty="0" smtClean="0">
                <a:solidFill>
                  <a:schemeClr val="tx1"/>
                </a:solidFill>
              </a:rPr>
              <a:t>UGEL </a:t>
            </a:r>
            <a:r>
              <a:rPr lang="es-PE" kern="1200" dirty="0" smtClean="0">
                <a:solidFill>
                  <a:schemeClr val="tx1"/>
                </a:solidFill>
              </a:rPr>
              <a:t>el Expediente de Declaración de Gastos, en original y dos (02) copias que deben estar fedateadas por la DRE o UGEL.</a:t>
            </a:r>
            <a:endParaRPr lang="es-PE" dirty="0">
              <a:solidFill>
                <a:schemeClr val="tx1"/>
              </a:solidFill>
            </a:endParaRPr>
          </a:p>
          <a:p>
            <a:pPr algn="ctr" defTabSz="533400">
              <a:lnSpc>
                <a:spcPct val="90000"/>
              </a:lnSpc>
              <a:spcBef>
                <a:spcPct val="0"/>
              </a:spcBef>
              <a:spcAft>
                <a:spcPct val="35000"/>
              </a:spcAft>
            </a:pPr>
            <a:r>
              <a:rPr lang="es-PE" b="1" dirty="0">
                <a:solidFill>
                  <a:schemeClr val="tx1"/>
                </a:solidFill>
              </a:rPr>
              <a:t>En caso de identificar observaciones se notificará </a:t>
            </a:r>
            <a:r>
              <a:rPr lang="es-PE" b="1" dirty="0" smtClean="0">
                <a:solidFill>
                  <a:schemeClr val="tx1"/>
                </a:solidFill>
              </a:rPr>
              <a:t>a </a:t>
            </a:r>
            <a:r>
              <a:rPr lang="es-PE" b="1" dirty="0">
                <a:solidFill>
                  <a:schemeClr val="tx1"/>
                </a:solidFill>
              </a:rPr>
              <a:t>través del WASICHAY comunicando al responsable e indicando claramente las observaciones encontradas para su levantamiento respectivo</a:t>
            </a:r>
            <a:r>
              <a:rPr lang="es-PE" b="1" dirty="0" smtClean="0">
                <a:solidFill>
                  <a:schemeClr val="tx1"/>
                </a:solidFill>
              </a:rPr>
              <a:t>.</a:t>
            </a:r>
            <a:endParaRPr lang="es-PE" kern="1200" dirty="0" smtClean="0">
              <a:solidFill>
                <a:schemeClr val="tx1"/>
              </a:solidFill>
            </a:endParaRPr>
          </a:p>
        </p:txBody>
      </p:sp>
      <p:sp>
        <p:nvSpPr>
          <p:cNvPr id="6" name="Rectángulo 5"/>
          <p:cNvSpPr/>
          <p:nvPr/>
        </p:nvSpPr>
        <p:spPr>
          <a:xfrm>
            <a:off x="455013" y="167557"/>
            <a:ext cx="5552226" cy="446276"/>
          </a:xfrm>
          <a:prstGeom prst="rect">
            <a:avLst/>
          </a:prstGeom>
        </p:spPr>
        <p:txBody>
          <a:bodyPr wrap="none">
            <a:spAutoFit/>
          </a:bodyPr>
          <a:lstStyle/>
          <a:p>
            <a:pPr lvl="0"/>
            <a:r>
              <a:rPr lang="es-PE" sz="2300" b="1" dirty="0" smtClean="0">
                <a:solidFill>
                  <a:schemeClr val="tx2"/>
                </a:solidFill>
              </a:rPr>
              <a:t>C. </a:t>
            </a:r>
            <a:r>
              <a:rPr lang="es-PE" sz="2300" b="1" dirty="0">
                <a:solidFill>
                  <a:schemeClr val="tx2"/>
                </a:solidFill>
              </a:rPr>
              <a:t>Cierre de las </a:t>
            </a:r>
            <a:r>
              <a:rPr lang="es-PE" sz="2300" b="1" dirty="0" smtClean="0">
                <a:solidFill>
                  <a:schemeClr val="tx2"/>
                </a:solidFill>
              </a:rPr>
              <a:t>Acciones </a:t>
            </a:r>
            <a:r>
              <a:rPr lang="es-PE" sz="2300" b="1" dirty="0">
                <a:solidFill>
                  <a:schemeClr val="tx2"/>
                </a:solidFill>
              </a:rPr>
              <a:t>de </a:t>
            </a:r>
            <a:r>
              <a:rPr lang="es-PE" sz="2300" b="1" dirty="0" smtClean="0">
                <a:solidFill>
                  <a:schemeClr val="tx2"/>
                </a:solidFill>
              </a:rPr>
              <a:t>Mantenimiento</a:t>
            </a:r>
            <a:r>
              <a:rPr lang="es-PE" b="1" dirty="0">
                <a:solidFill>
                  <a:schemeClr val="tx2"/>
                </a:solidFill>
              </a:rPr>
              <a:t> </a:t>
            </a:r>
          </a:p>
        </p:txBody>
      </p:sp>
      <p:grpSp>
        <p:nvGrpSpPr>
          <p:cNvPr id="32" name="Grupo 31"/>
          <p:cNvGrpSpPr/>
          <p:nvPr/>
        </p:nvGrpSpPr>
        <p:grpSpPr>
          <a:xfrm>
            <a:off x="3174207" y="1332767"/>
            <a:ext cx="4264574" cy="5029099"/>
            <a:chOff x="3459174" y="1277830"/>
            <a:chExt cx="4264574" cy="5029099"/>
          </a:xfrm>
        </p:grpSpPr>
        <p:pic>
          <p:nvPicPr>
            <p:cNvPr id="7" name="Imagen 6"/>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30449" y="4584661"/>
              <a:ext cx="2280457" cy="1722268"/>
            </a:xfrm>
            <a:prstGeom prst="rect">
              <a:avLst/>
            </a:prstGeom>
            <a:ln>
              <a:noFill/>
            </a:ln>
            <a:effectLst>
              <a:softEdge rad="112500"/>
            </a:effectLst>
          </p:spPr>
        </p:pic>
        <p:grpSp>
          <p:nvGrpSpPr>
            <p:cNvPr id="31" name="Grupo 30"/>
            <p:cNvGrpSpPr/>
            <p:nvPr/>
          </p:nvGrpSpPr>
          <p:grpSpPr>
            <a:xfrm>
              <a:off x="3459174" y="1277830"/>
              <a:ext cx="4264574" cy="3769253"/>
              <a:chOff x="3459174" y="1277830"/>
              <a:chExt cx="4264574" cy="3769253"/>
            </a:xfrm>
          </p:grpSpPr>
          <p:pic>
            <p:nvPicPr>
              <p:cNvPr id="9" name="Imagen 8"/>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59174" y="1277830"/>
                <a:ext cx="2099774" cy="1101019"/>
              </a:xfrm>
              <a:prstGeom prst="rect">
                <a:avLst/>
              </a:prstGeom>
            </p:spPr>
          </p:pic>
          <p:pic>
            <p:nvPicPr>
              <p:cNvPr id="20" name="Imagen 19"/>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43291" y="1684670"/>
                <a:ext cx="2280457" cy="1722269"/>
              </a:xfrm>
              <a:prstGeom prst="rect">
                <a:avLst/>
              </a:prstGeom>
              <a:ln>
                <a:noFill/>
              </a:ln>
              <a:effectLst>
                <a:softEdge rad="112500"/>
              </a:effectLst>
            </p:spPr>
          </p:pic>
          <p:pic>
            <p:nvPicPr>
              <p:cNvPr id="19" name="Imagen 18"/>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67722" y="3946064"/>
                <a:ext cx="2099774" cy="1101019"/>
              </a:xfrm>
              <a:prstGeom prst="rect">
                <a:avLst/>
              </a:prstGeom>
            </p:spPr>
          </p:pic>
        </p:grpSp>
      </p:grpSp>
      <p:grpSp>
        <p:nvGrpSpPr>
          <p:cNvPr id="11" name="Grupo 10"/>
          <p:cNvGrpSpPr/>
          <p:nvPr/>
        </p:nvGrpSpPr>
        <p:grpSpPr>
          <a:xfrm>
            <a:off x="4729665" y="2759246"/>
            <a:ext cx="2032319" cy="2246035"/>
            <a:chOff x="8663193" y="3650593"/>
            <a:chExt cx="2961734" cy="2901221"/>
          </a:xfrm>
        </p:grpSpPr>
        <p:grpSp>
          <p:nvGrpSpPr>
            <p:cNvPr id="14" name="Grupo 13"/>
            <p:cNvGrpSpPr/>
            <p:nvPr/>
          </p:nvGrpSpPr>
          <p:grpSpPr>
            <a:xfrm>
              <a:off x="8832720" y="4509109"/>
              <a:ext cx="2792207" cy="2042705"/>
              <a:chOff x="4580760" y="2084035"/>
              <a:chExt cx="2792207" cy="2042705"/>
            </a:xfrm>
          </p:grpSpPr>
          <p:pic>
            <p:nvPicPr>
              <p:cNvPr id="16" name="Imagen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0760" y="2084035"/>
                <a:ext cx="2176655" cy="1888357"/>
              </a:xfrm>
              <a:prstGeom prst="rect">
                <a:avLst/>
              </a:prstGeom>
            </p:spPr>
          </p:pic>
          <p:sp>
            <p:nvSpPr>
              <p:cNvPr id="17" name="CuadroTexto 16"/>
              <p:cNvSpPr txBox="1"/>
              <p:nvPr/>
            </p:nvSpPr>
            <p:spPr>
              <a:xfrm>
                <a:off x="4798396" y="2250441"/>
                <a:ext cx="1647108" cy="437313"/>
              </a:xfrm>
              <a:prstGeom prst="rect">
                <a:avLst/>
              </a:prstGeom>
              <a:noFill/>
            </p:spPr>
            <p:txBody>
              <a:bodyPr wrap="square" rtlCol="0">
                <a:spAutoFit/>
              </a:bodyPr>
              <a:lstStyle/>
              <a:p>
                <a:pPr algn="ctr"/>
                <a:r>
                  <a:rPr lang="es-PE" sz="1600" b="1" dirty="0" smtClean="0">
                    <a:solidFill>
                      <a:schemeClr val="bg1"/>
                    </a:solidFill>
                  </a:rPr>
                  <a:t>OCTUBRE</a:t>
                </a:r>
                <a:endParaRPr lang="es-PE" sz="2400" b="1" dirty="0">
                  <a:solidFill>
                    <a:schemeClr val="bg1"/>
                  </a:solidFill>
                </a:endParaRPr>
              </a:p>
            </p:txBody>
          </p:sp>
          <p:sp>
            <p:nvSpPr>
              <p:cNvPr id="18" name="CuadroTexto 17"/>
              <p:cNvSpPr txBox="1"/>
              <p:nvPr/>
            </p:nvSpPr>
            <p:spPr>
              <a:xfrm>
                <a:off x="4922377" y="2417244"/>
                <a:ext cx="2450590" cy="1709496"/>
              </a:xfrm>
              <a:prstGeom prst="rect">
                <a:avLst/>
              </a:prstGeom>
              <a:noFill/>
            </p:spPr>
            <p:txBody>
              <a:bodyPr wrap="square" rtlCol="0">
                <a:spAutoFit/>
              </a:bodyPr>
              <a:lstStyle/>
              <a:p>
                <a:r>
                  <a:rPr lang="es-PE" sz="8000" dirty="0" smtClean="0"/>
                  <a:t>31</a:t>
                </a:r>
                <a:endParaRPr lang="es-PE" sz="6600" dirty="0"/>
              </a:p>
            </p:txBody>
          </p:sp>
        </p:grpSp>
        <p:sp>
          <p:nvSpPr>
            <p:cNvPr id="15" name="CuadroTexto 14"/>
            <p:cNvSpPr txBox="1"/>
            <p:nvPr/>
          </p:nvSpPr>
          <p:spPr>
            <a:xfrm>
              <a:off x="8663193" y="3650593"/>
              <a:ext cx="2620263" cy="75535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PE" sz="1600" b="1" dirty="0" smtClean="0">
                  <a:solidFill>
                    <a:srgbClr val="C00000"/>
                  </a:solidFill>
                </a:rPr>
                <a:t>CIERRE DE CUENTAS</a:t>
              </a:r>
              <a:endParaRPr lang="es-PE" sz="1600" b="1" dirty="0">
                <a:solidFill>
                  <a:srgbClr val="C00000"/>
                </a:solidFill>
              </a:endParaRPr>
            </a:p>
          </p:txBody>
        </p:sp>
      </p:grpSp>
      <p:sp>
        <p:nvSpPr>
          <p:cNvPr id="13" name="Rectángulo 12"/>
          <p:cNvSpPr/>
          <p:nvPr/>
        </p:nvSpPr>
        <p:spPr>
          <a:xfrm>
            <a:off x="9196754" y="1277831"/>
            <a:ext cx="2049952" cy="590931"/>
          </a:xfrm>
          <a:prstGeom prst="rect">
            <a:avLst/>
          </a:prstGeom>
        </p:spPr>
        <p:txBody>
          <a:bodyPr wrap="square">
            <a:spAutoFit/>
          </a:bodyPr>
          <a:lstStyle/>
          <a:p>
            <a:pPr lvl="0" algn="ctr" defTabSz="533400">
              <a:lnSpc>
                <a:spcPct val="90000"/>
              </a:lnSpc>
              <a:spcBef>
                <a:spcPct val="0"/>
              </a:spcBef>
              <a:spcAft>
                <a:spcPct val="35000"/>
              </a:spcAft>
            </a:pPr>
            <a:r>
              <a:rPr lang="es-PE" b="1" dirty="0"/>
              <a:t>VERIFICACIÓN DE DOCUMENTACIÓN</a:t>
            </a:r>
          </a:p>
        </p:txBody>
      </p:sp>
    </p:spTree>
    <p:extLst>
      <p:ext uri="{BB962C8B-B14F-4D97-AF65-F5344CB8AC3E}">
        <p14:creationId xmlns:p14="http://schemas.microsoft.com/office/powerpoint/2010/main" val="26011203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2758059" y="1608562"/>
            <a:ext cx="8686800" cy="184061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434388"/>
            <a:r>
              <a:rPr lang="es-PE" sz="2800" b="1" dirty="0" smtClean="0"/>
              <a:t>RESOLUCION MINISTERIAL N° 593-2014-MINEDU</a:t>
            </a:r>
          </a:p>
          <a:p>
            <a:pPr defTabSz="8434388"/>
            <a:r>
              <a:rPr lang="es-PE" sz="2800" b="1" dirty="0">
                <a:solidFill>
                  <a:srgbClr val="C00000"/>
                </a:solidFill>
                <a:ea typeface="Times New Roman" panose="02020603050405020304" pitchFamily="18" charset="0"/>
                <a:cs typeface="Times New Roman" panose="02020603050405020304" pitchFamily="18" charset="0"/>
              </a:rPr>
              <a:t>NORMA TÉCNICA QUE REGULA LA EJECUCIÓN DEL PROGRAMA ANUAL DE MANTENIMIENTO DE </a:t>
            </a:r>
            <a:r>
              <a:rPr lang="es-PE" sz="2800" b="1" dirty="0" smtClean="0">
                <a:solidFill>
                  <a:srgbClr val="C00000"/>
                </a:solidFill>
                <a:ea typeface="Times New Roman" panose="02020603050405020304" pitchFamily="18" charset="0"/>
                <a:cs typeface="Times New Roman" panose="02020603050405020304" pitchFamily="18" charset="0"/>
              </a:rPr>
              <a:t>LOCALES ESCOLARES</a:t>
            </a:r>
            <a:endParaRPr lang="es-PE" sz="2800" dirty="0">
              <a:solidFill>
                <a:srgbClr val="C00000"/>
              </a:solidFill>
              <a:ea typeface="Times New Roman" panose="02020603050405020304" pitchFamily="18" charset="0"/>
              <a:cs typeface="Times New Roman" panose="02020603050405020304" pitchFamily="18" charset="0"/>
            </a:endParaRPr>
          </a:p>
          <a:p>
            <a:pPr defTabSz="8434388"/>
            <a:endParaRPr lang="es-PE" sz="3200" b="1" dirty="0"/>
          </a:p>
        </p:txBody>
      </p:sp>
      <p:sp>
        <p:nvSpPr>
          <p:cNvPr id="5" name="Rectángulo 4"/>
          <p:cNvSpPr/>
          <p:nvPr/>
        </p:nvSpPr>
        <p:spPr>
          <a:xfrm>
            <a:off x="321732" y="4551305"/>
            <a:ext cx="11565467" cy="145626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PE"/>
          </a:p>
        </p:txBody>
      </p:sp>
      <p:sp>
        <p:nvSpPr>
          <p:cNvPr id="7" name="1 Título"/>
          <p:cNvSpPr txBox="1">
            <a:spLocks/>
          </p:cNvSpPr>
          <p:nvPr/>
        </p:nvSpPr>
        <p:spPr>
          <a:xfrm>
            <a:off x="213360" y="4651378"/>
            <a:ext cx="11377507" cy="124474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434388"/>
            <a:r>
              <a:rPr lang="es-PE" sz="2400" b="1" dirty="0"/>
              <a:t>RESOLUCION </a:t>
            </a:r>
            <a:r>
              <a:rPr lang="es-PE" sz="2400" b="1" dirty="0" smtClean="0"/>
              <a:t>DE SECRETARÍA GENERAL N</a:t>
            </a:r>
            <a:r>
              <a:rPr lang="es-PE" sz="2400" b="1" dirty="0"/>
              <a:t>° </a:t>
            </a:r>
            <a:r>
              <a:rPr lang="es-PE" sz="2400" b="1" dirty="0" smtClean="0"/>
              <a:t>054-2018-MINEDU</a:t>
            </a:r>
            <a:endParaRPr lang="es-PE" sz="2400" b="1" dirty="0"/>
          </a:p>
          <a:p>
            <a:pPr defTabSz="8434388"/>
            <a:r>
              <a:rPr lang="es-PE" sz="2400" b="1" dirty="0">
                <a:solidFill>
                  <a:srgbClr val="C00000"/>
                </a:solidFill>
                <a:ea typeface="Times New Roman" panose="02020603050405020304" pitchFamily="18" charset="0"/>
              </a:rPr>
              <a:t>NORMA TÉCNICA </a:t>
            </a:r>
            <a:r>
              <a:rPr lang="es-PE" sz="2400" b="1" dirty="0" smtClean="0">
                <a:solidFill>
                  <a:srgbClr val="C00000"/>
                </a:solidFill>
                <a:ea typeface="Times New Roman" panose="02020603050405020304" pitchFamily="18" charset="0"/>
              </a:rPr>
              <a:t>“</a:t>
            </a:r>
            <a:r>
              <a:rPr lang="es-PE" sz="2400" b="1" dirty="0">
                <a:solidFill>
                  <a:srgbClr val="C00000"/>
                </a:solidFill>
                <a:ea typeface="Times New Roman" panose="02020603050405020304" pitchFamily="18" charset="0"/>
              </a:rPr>
              <a:t>DISPOSICIONES PARA LA EJECUCIÓN DEL MANTENIMIENTO </a:t>
            </a:r>
            <a:r>
              <a:rPr lang="es-PE" sz="2400" b="1" dirty="0" smtClean="0">
                <a:solidFill>
                  <a:srgbClr val="C00000"/>
                </a:solidFill>
                <a:ea typeface="Times New Roman" panose="02020603050405020304" pitchFamily="18" charset="0"/>
              </a:rPr>
              <a:t>DE </a:t>
            </a:r>
            <a:r>
              <a:rPr lang="es-PE" sz="2400" b="1" dirty="0">
                <a:solidFill>
                  <a:srgbClr val="C00000"/>
                </a:solidFill>
                <a:ea typeface="Times New Roman" panose="02020603050405020304" pitchFamily="18" charset="0"/>
              </a:rPr>
              <a:t>LA  INFRAESTRUCTURA </a:t>
            </a:r>
            <a:r>
              <a:rPr lang="es-PE" sz="2400" b="1" dirty="0" smtClean="0">
                <a:solidFill>
                  <a:srgbClr val="C00000"/>
                </a:solidFill>
                <a:ea typeface="Times New Roman" panose="02020603050405020304" pitchFamily="18" charset="0"/>
              </a:rPr>
              <a:t>Y MOBILIARIO DE LOS LOCALES EDUCATIVOS 2018”</a:t>
            </a:r>
            <a:endParaRPr lang="es-PE" sz="2400" b="1" dirty="0">
              <a:solidFill>
                <a:srgbClr val="C00000"/>
              </a:solidFill>
              <a:ea typeface="Times New Roman" panose="02020603050405020304" pitchFamily="18" charset="0"/>
            </a:endParaRPr>
          </a:p>
          <a:p>
            <a:pPr defTabSz="8434388"/>
            <a:endParaRPr lang="es-PE" sz="2800" b="1" dirty="0">
              <a:solidFill>
                <a:srgbClr val="C00000"/>
              </a:solidFill>
              <a:ea typeface="Times New Roman" panose="02020603050405020304" pitchFamily="18" charset="0"/>
            </a:endParaRPr>
          </a:p>
        </p:txBody>
      </p:sp>
      <p:sp>
        <p:nvSpPr>
          <p:cNvPr id="6" name="Título 1"/>
          <p:cNvSpPr txBox="1">
            <a:spLocks/>
          </p:cNvSpPr>
          <p:nvPr/>
        </p:nvSpPr>
        <p:spPr>
          <a:xfrm>
            <a:off x="1120870" y="679783"/>
            <a:ext cx="4888283" cy="51146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PE" sz="3200" b="1" dirty="0" smtClean="0">
                <a:solidFill>
                  <a:schemeClr val="accent5">
                    <a:lumMod val="75000"/>
                  </a:schemeClr>
                </a:solidFill>
              </a:rPr>
              <a:t>MARCO NORMATIVO</a:t>
            </a:r>
            <a:endParaRPr lang="es-PE" sz="3200" b="1" dirty="0">
              <a:solidFill>
                <a:schemeClr val="accent5">
                  <a:lumMod val="75000"/>
                </a:schemeClr>
              </a:solidFill>
            </a:endParaRPr>
          </a:p>
        </p:txBody>
      </p:sp>
      <p:sp>
        <p:nvSpPr>
          <p:cNvPr id="2" name="1 Flecha izquierda y arriba"/>
          <p:cNvSpPr/>
          <p:nvPr/>
        </p:nvSpPr>
        <p:spPr>
          <a:xfrm rot="10800000">
            <a:off x="867102" y="1907626"/>
            <a:ext cx="2301766" cy="1978574"/>
          </a:xfrm>
          <a:prstGeom prst="left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E"/>
          </a:p>
        </p:txBody>
      </p:sp>
      <p:sp>
        <p:nvSpPr>
          <p:cNvPr id="4" name="3 CuadroTexto"/>
          <p:cNvSpPr txBox="1"/>
          <p:nvPr/>
        </p:nvSpPr>
        <p:spPr>
          <a:xfrm>
            <a:off x="1150883" y="1584460"/>
            <a:ext cx="1891862" cy="646331"/>
          </a:xfrm>
          <a:prstGeom prst="rect">
            <a:avLst/>
          </a:prstGeom>
          <a:noFill/>
        </p:spPr>
        <p:txBody>
          <a:bodyPr wrap="square" rtlCol="0">
            <a:spAutoFit/>
          </a:bodyPr>
          <a:lstStyle/>
          <a:p>
            <a:r>
              <a:rPr lang="es-PE" b="1" dirty="0" smtClean="0"/>
              <a:t>NORMA TÉCNICA GENERAL</a:t>
            </a:r>
            <a:endParaRPr lang="es-PE" b="1" dirty="0"/>
          </a:p>
        </p:txBody>
      </p:sp>
      <p:sp>
        <p:nvSpPr>
          <p:cNvPr id="9" name="8 CuadroTexto"/>
          <p:cNvSpPr txBox="1"/>
          <p:nvPr/>
        </p:nvSpPr>
        <p:spPr>
          <a:xfrm>
            <a:off x="228598" y="4099068"/>
            <a:ext cx="3578774" cy="369332"/>
          </a:xfrm>
          <a:prstGeom prst="rect">
            <a:avLst/>
          </a:prstGeom>
          <a:noFill/>
        </p:spPr>
        <p:txBody>
          <a:bodyPr wrap="square" rtlCol="0">
            <a:spAutoFit/>
          </a:bodyPr>
          <a:lstStyle/>
          <a:p>
            <a:r>
              <a:rPr lang="es-PE" b="1" dirty="0" smtClean="0"/>
              <a:t>NORMA TÉCNICA ESPECÍFICA</a:t>
            </a:r>
            <a:endParaRPr lang="es-PE" b="1" dirty="0"/>
          </a:p>
        </p:txBody>
      </p:sp>
    </p:spTree>
    <p:extLst>
      <p:ext uri="{BB962C8B-B14F-4D97-AF65-F5344CB8AC3E}">
        <p14:creationId xmlns:p14="http://schemas.microsoft.com/office/powerpoint/2010/main" val="383970473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3370" y="3156438"/>
            <a:ext cx="4255684" cy="3401380"/>
          </a:xfrm>
        </p:spPr>
        <p:txBody>
          <a:bodyPr>
            <a:normAutofit/>
          </a:bodyPr>
          <a:lstStyle/>
          <a:p>
            <a:pPr marL="0" indent="0">
              <a:buNone/>
            </a:pPr>
            <a:endParaRPr lang="es-PE" sz="1500" b="1" dirty="0" smtClean="0">
              <a:solidFill>
                <a:srgbClr val="C00000"/>
              </a:solidFill>
              <a:latin typeface="+mn-lt"/>
              <a:cs typeface="+mn-cs"/>
            </a:endParaRPr>
          </a:p>
          <a:p>
            <a:pPr marL="0" indent="0">
              <a:buNone/>
            </a:pPr>
            <a:endParaRPr lang="es-MX" sz="1500" b="1" dirty="0">
              <a:solidFill>
                <a:srgbClr val="C00000"/>
              </a:solidFill>
              <a:latin typeface="+mn-lt"/>
              <a:cs typeface="+mn-cs"/>
            </a:endParaRPr>
          </a:p>
          <a:p>
            <a:pPr marL="0" indent="0">
              <a:buNone/>
            </a:pPr>
            <a:endParaRPr lang="es-MX" sz="1500" b="1" dirty="0" smtClean="0">
              <a:solidFill>
                <a:srgbClr val="C00000"/>
              </a:solidFill>
              <a:latin typeface="+mn-lt"/>
              <a:cs typeface="+mn-cs"/>
            </a:endParaRPr>
          </a:p>
          <a:p>
            <a:pPr marL="0" indent="0">
              <a:buNone/>
            </a:pPr>
            <a:endParaRPr lang="es-MX" sz="1500" b="1" dirty="0">
              <a:solidFill>
                <a:srgbClr val="C00000"/>
              </a:solidFill>
              <a:latin typeface="+mn-lt"/>
              <a:cs typeface="+mn-cs"/>
            </a:endParaRPr>
          </a:p>
          <a:p>
            <a:pPr marL="0" indent="0">
              <a:buNone/>
            </a:pPr>
            <a:endParaRPr lang="es-MX" sz="1500" b="1" dirty="0" smtClean="0">
              <a:solidFill>
                <a:srgbClr val="C00000"/>
              </a:solidFill>
              <a:latin typeface="+mn-lt"/>
              <a:cs typeface="+mn-cs"/>
            </a:endParaRPr>
          </a:p>
          <a:p>
            <a:pPr marL="0" indent="0">
              <a:buNone/>
            </a:pPr>
            <a:endParaRPr lang="es-MX" sz="1500" b="1" dirty="0">
              <a:solidFill>
                <a:srgbClr val="C00000"/>
              </a:solidFill>
              <a:latin typeface="+mn-lt"/>
              <a:cs typeface="+mn-cs"/>
            </a:endParaRPr>
          </a:p>
          <a:p>
            <a:pPr marL="0" indent="0">
              <a:buNone/>
            </a:pPr>
            <a:endParaRPr lang="es-MX" sz="1500" b="1" dirty="0" smtClean="0">
              <a:solidFill>
                <a:srgbClr val="C00000"/>
              </a:solidFill>
              <a:latin typeface="+mn-lt"/>
              <a:cs typeface="+mn-cs"/>
            </a:endParaRPr>
          </a:p>
          <a:p>
            <a:pPr marL="0" indent="0">
              <a:buNone/>
            </a:pPr>
            <a:endParaRPr lang="es-MX" sz="1500" b="1" dirty="0">
              <a:solidFill>
                <a:srgbClr val="C00000"/>
              </a:solidFill>
              <a:latin typeface="+mn-lt"/>
              <a:cs typeface="+mn-cs"/>
            </a:endParaRPr>
          </a:p>
          <a:p>
            <a:pPr marL="0" indent="0">
              <a:buNone/>
            </a:pPr>
            <a:endParaRPr lang="es-MX" sz="1500" b="1" dirty="0" smtClean="0">
              <a:solidFill>
                <a:srgbClr val="C00000"/>
              </a:solidFill>
              <a:latin typeface="+mn-lt"/>
              <a:cs typeface="+mn-cs"/>
            </a:endParaRPr>
          </a:p>
          <a:p>
            <a:pPr marL="0" indent="0">
              <a:buNone/>
            </a:pPr>
            <a:endParaRPr lang="es-MX" sz="1500" b="1" dirty="0">
              <a:solidFill>
                <a:srgbClr val="C00000"/>
              </a:solidFill>
              <a:latin typeface="+mn-lt"/>
              <a:cs typeface="+mn-cs"/>
            </a:endParaRPr>
          </a:p>
          <a:p>
            <a:pPr marL="0" indent="0">
              <a:buNone/>
            </a:pPr>
            <a:endParaRPr lang="es-MX" sz="1500" b="1" dirty="0" smtClean="0">
              <a:solidFill>
                <a:srgbClr val="C00000"/>
              </a:solidFill>
              <a:latin typeface="+mn-lt"/>
              <a:cs typeface="+mn-cs"/>
            </a:endParaRPr>
          </a:p>
          <a:p>
            <a:pPr marL="0" indent="0">
              <a:buNone/>
            </a:pPr>
            <a:endParaRPr lang="es-MX" sz="1500" b="1" dirty="0">
              <a:solidFill>
                <a:srgbClr val="C00000"/>
              </a:solidFill>
              <a:latin typeface="+mn-lt"/>
              <a:cs typeface="+mn-cs"/>
            </a:endParaRPr>
          </a:p>
          <a:p>
            <a:endParaRPr lang="es-PE" sz="1500" dirty="0"/>
          </a:p>
        </p:txBody>
      </p:sp>
      <p:sp>
        <p:nvSpPr>
          <p:cNvPr id="7" name="Rectángulo 6"/>
          <p:cNvSpPr/>
          <p:nvPr/>
        </p:nvSpPr>
        <p:spPr>
          <a:xfrm>
            <a:off x="566530" y="127625"/>
            <a:ext cx="4109458" cy="584775"/>
          </a:xfrm>
          <a:prstGeom prst="rect">
            <a:avLst/>
          </a:prstGeom>
        </p:spPr>
        <p:txBody>
          <a:bodyPr wrap="none">
            <a:spAutoFit/>
          </a:bodyPr>
          <a:lstStyle/>
          <a:p>
            <a:r>
              <a:rPr lang="es-PE" sz="3200" dirty="0">
                <a:solidFill>
                  <a:schemeClr val="tx2"/>
                </a:solidFill>
              </a:rPr>
              <a:t>El expediente </a:t>
            </a:r>
            <a:r>
              <a:rPr lang="es-PE" sz="3200" b="1" dirty="0">
                <a:solidFill>
                  <a:schemeClr val="tx2"/>
                </a:solidFill>
              </a:rPr>
              <a:t>contiene</a:t>
            </a:r>
            <a:r>
              <a:rPr lang="es-PE" sz="1600" dirty="0"/>
              <a:t>: </a:t>
            </a:r>
          </a:p>
        </p:txBody>
      </p:sp>
      <p:grpSp>
        <p:nvGrpSpPr>
          <p:cNvPr id="8" name="Grupo 7"/>
          <p:cNvGrpSpPr/>
          <p:nvPr/>
        </p:nvGrpSpPr>
        <p:grpSpPr>
          <a:xfrm>
            <a:off x="4739054" y="2160769"/>
            <a:ext cx="2683732" cy="2777026"/>
            <a:chOff x="5099538" y="2160769"/>
            <a:chExt cx="1881170" cy="2308600"/>
          </a:xfrm>
        </p:grpSpPr>
        <p:pic>
          <p:nvPicPr>
            <p:cNvPr id="6" name="Imagen 5"/>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599151">
              <a:off x="5546796" y="2160769"/>
              <a:ext cx="1433912" cy="1533030"/>
            </a:xfrm>
            <a:prstGeom prst="rect">
              <a:avLst/>
            </a:prstGeom>
          </p:spPr>
        </p:pic>
        <p:pic>
          <p:nvPicPr>
            <p:cNvPr id="2" name="Imagen 1"/>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099538" y="3033346"/>
              <a:ext cx="1436023" cy="1436023"/>
            </a:xfrm>
            <a:prstGeom prst="rect">
              <a:avLst/>
            </a:prstGeom>
          </p:spPr>
        </p:pic>
      </p:grpSp>
      <p:grpSp>
        <p:nvGrpSpPr>
          <p:cNvPr id="9" name="Grupo 8"/>
          <p:cNvGrpSpPr/>
          <p:nvPr/>
        </p:nvGrpSpPr>
        <p:grpSpPr>
          <a:xfrm>
            <a:off x="1519144" y="1109497"/>
            <a:ext cx="4620146" cy="821611"/>
            <a:chOff x="0" y="4183"/>
            <a:chExt cx="10367050" cy="517725"/>
          </a:xfrm>
        </p:grpSpPr>
        <p:sp>
          <p:nvSpPr>
            <p:cNvPr id="10" name="Rectángulo redondeado 9"/>
            <p:cNvSpPr/>
            <p:nvPr/>
          </p:nvSpPr>
          <p:spPr>
            <a:xfrm>
              <a:off x="0" y="4183"/>
              <a:ext cx="10367050" cy="517725"/>
            </a:xfrm>
            <a:prstGeom prst="snip2Diag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ectángulo 10"/>
            <p:cNvSpPr/>
            <p:nvPr/>
          </p:nvSpPr>
          <p:spPr>
            <a:xfrm>
              <a:off x="25273" y="29456"/>
              <a:ext cx="10316504" cy="467179"/>
            </a:xfrm>
            <a:prstGeom prst="snip2Diag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PE" kern="1200" dirty="0" smtClean="0">
                  <a:latin typeface="Arial" panose="020B0604020202020204" pitchFamily="34" charset="0"/>
                  <a:cs typeface="Arial" panose="020B0604020202020204" pitchFamily="34" charset="0"/>
                </a:rPr>
                <a:t>Documento Descriptivo de actividades realizadas, incluyendo conformidad del CONEI.</a:t>
              </a:r>
            </a:p>
          </p:txBody>
        </p:sp>
      </p:grpSp>
      <p:grpSp>
        <p:nvGrpSpPr>
          <p:cNvPr id="12" name="Grupo 11"/>
          <p:cNvGrpSpPr/>
          <p:nvPr/>
        </p:nvGrpSpPr>
        <p:grpSpPr>
          <a:xfrm>
            <a:off x="6334834" y="1078573"/>
            <a:ext cx="5042411" cy="678099"/>
            <a:chOff x="0" y="530417"/>
            <a:chExt cx="10367050" cy="517725"/>
          </a:xfrm>
        </p:grpSpPr>
        <p:sp>
          <p:nvSpPr>
            <p:cNvPr id="16" name="Rectángulo redondeado 15"/>
            <p:cNvSpPr/>
            <p:nvPr/>
          </p:nvSpPr>
          <p:spPr>
            <a:xfrm>
              <a:off x="0" y="530417"/>
              <a:ext cx="10367050" cy="517725"/>
            </a:xfrm>
            <a:prstGeom prst="snip2DiagRect">
              <a:avLst/>
            </a:prstGeom>
          </p:spPr>
          <p:style>
            <a:lnRef idx="3">
              <a:schemeClr val="lt1"/>
            </a:lnRef>
            <a:fillRef idx="1">
              <a:schemeClr val="accent5"/>
            </a:fillRef>
            <a:effectRef idx="1">
              <a:schemeClr val="accent5"/>
            </a:effectRef>
            <a:fontRef idx="minor">
              <a:schemeClr val="lt1"/>
            </a:fontRef>
          </p:style>
        </p:sp>
        <p:sp>
          <p:nvSpPr>
            <p:cNvPr id="17" name="Rectángulo 16"/>
            <p:cNvSpPr/>
            <p:nvPr/>
          </p:nvSpPr>
          <p:spPr>
            <a:xfrm>
              <a:off x="25273" y="555690"/>
              <a:ext cx="10316504" cy="467179"/>
            </a:xfrm>
            <a:prstGeom prst="snip2DiagRect">
              <a:avLst/>
            </a:prstGeom>
          </p:spPr>
          <p:style>
            <a:lnRef idx="1">
              <a:schemeClr val="dk1"/>
            </a:lnRef>
            <a:fillRef idx="2">
              <a:schemeClr val="dk1"/>
            </a:fillRef>
            <a:effectRef idx="1">
              <a:schemeClr val="dk1"/>
            </a:effectRef>
            <a:fontRef idx="minor">
              <a:schemeClr val="dk1"/>
            </a:fontRef>
          </p:style>
          <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PE" kern="1200" dirty="0" smtClean="0">
                  <a:latin typeface="Arial" panose="020B0604020202020204" pitchFamily="34" charset="0"/>
                  <a:cs typeface="Arial" panose="020B0604020202020204" pitchFamily="34" charset="0"/>
                </a:rPr>
                <a:t>Actas de Conformación de </a:t>
              </a:r>
              <a:r>
                <a:rPr lang="es-PE" dirty="0" smtClean="0">
                  <a:latin typeface="Arial" panose="020B0604020202020204" pitchFamily="34" charset="0"/>
                  <a:cs typeface="Arial" panose="020B0604020202020204" pitchFamily="34" charset="0"/>
                </a:rPr>
                <a:t>la Comisión y del CONEI</a:t>
              </a:r>
              <a:endParaRPr lang="es-PE" kern="1200" dirty="0">
                <a:latin typeface="Arial" panose="020B0604020202020204" pitchFamily="34" charset="0"/>
                <a:cs typeface="Arial" panose="020B0604020202020204" pitchFamily="34" charset="0"/>
              </a:endParaRPr>
            </a:p>
          </p:txBody>
        </p:sp>
      </p:grpSp>
      <p:sp>
        <p:nvSpPr>
          <p:cNvPr id="15" name="Rectángulo 14"/>
          <p:cNvSpPr/>
          <p:nvPr/>
        </p:nvSpPr>
        <p:spPr>
          <a:xfrm>
            <a:off x="772510" y="4697021"/>
            <a:ext cx="3895175" cy="644481"/>
          </a:xfrm>
          <a:prstGeom prst="snip2DiagRect">
            <a:avLst/>
          </a:prstGeom>
        </p:spPr>
        <p:style>
          <a:lnRef idx="3">
            <a:schemeClr val="lt1"/>
          </a:lnRef>
          <a:fillRef idx="1">
            <a:schemeClr val="accent1"/>
          </a:fillRef>
          <a:effectRef idx="1">
            <a:schemeClr val="accent1"/>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kern="1200" dirty="0" smtClean="0">
                <a:latin typeface="Arial" panose="020B0604020202020204" pitchFamily="34" charset="0"/>
                <a:cs typeface="Arial" panose="020B0604020202020204" pitchFamily="34" charset="0"/>
              </a:rPr>
              <a:t>Copia de Voucher del Depósito en caso de devolución.</a:t>
            </a:r>
            <a:endParaRPr lang="es-PE" kern="1200" dirty="0">
              <a:latin typeface="Arial" panose="020B0604020202020204" pitchFamily="34" charset="0"/>
              <a:cs typeface="Arial" panose="020B0604020202020204" pitchFamily="34" charset="0"/>
            </a:endParaRPr>
          </a:p>
        </p:txBody>
      </p:sp>
      <p:sp>
        <p:nvSpPr>
          <p:cNvPr id="20" name="Rectángulo 19"/>
          <p:cNvSpPr/>
          <p:nvPr/>
        </p:nvSpPr>
        <p:spPr>
          <a:xfrm>
            <a:off x="566988" y="2024215"/>
            <a:ext cx="4258108" cy="798156"/>
          </a:xfrm>
          <a:prstGeom prst="snip2DiagRect">
            <a:avLst/>
          </a:prstGeom>
        </p:spPr>
        <p:style>
          <a:lnRef idx="1">
            <a:schemeClr val="dk1"/>
          </a:lnRef>
          <a:fillRef idx="2">
            <a:schemeClr val="dk1"/>
          </a:fillRef>
          <a:effectRef idx="1">
            <a:schemeClr val="dk1"/>
          </a:effectRef>
          <a:fontRef idx="minor">
            <a:schemeClr val="dk1"/>
          </a:fontRef>
        </p:style>
        <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PE" kern="1200" dirty="0" smtClean="0">
                <a:latin typeface="Arial" panose="020B0604020202020204" pitchFamily="34" charset="0"/>
                <a:cs typeface="Arial" panose="020B0604020202020204" pitchFamily="34" charset="0"/>
              </a:rPr>
              <a:t>Ficha Técnica Aprobada (obtenida del WASICHAY) y con las firmas de la comisión</a:t>
            </a:r>
            <a:endParaRPr lang="es-PE" kern="1200" dirty="0">
              <a:latin typeface="Arial" panose="020B0604020202020204" pitchFamily="34" charset="0"/>
              <a:cs typeface="Arial" panose="020B0604020202020204" pitchFamily="34" charset="0"/>
            </a:endParaRPr>
          </a:p>
        </p:txBody>
      </p:sp>
      <p:sp>
        <p:nvSpPr>
          <p:cNvPr id="23" name="Rectángulo 22"/>
          <p:cNvSpPr/>
          <p:nvPr/>
        </p:nvSpPr>
        <p:spPr>
          <a:xfrm>
            <a:off x="7684205" y="1931108"/>
            <a:ext cx="4049937" cy="935184"/>
          </a:xfrm>
          <a:prstGeom prst="snip2DiagRect">
            <a:avLst/>
          </a:prstGeom>
        </p:spPr>
        <p:style>
          <a:lnRef idx="3">
            <a:schemeClr val="lt1"/>
          </a:lnRef>
          <a:fillRef idx="1">
            <a:schemeClr val="accent1"/>
          </a:fillRef>
          <a:effectRef idx="1">
            <a:schemeClr val="accent1"/>
          </a:effectRef>
          <a:fontRef idx="minor">
            <a:schemeClr val="lt1"/>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PE" kern="1200" dirty="0" smtClean="0">
                <a:latin typeface="Arial" panose="020B0604020202020204" pitchFamily="34" charset="0"/>
                <a:cs typeface="Arial" panose="020B0604020202020204" pitchFamily="34" charset="0"/>
              </a:rPr>
              <a:t>Acta de Compromiso (obtenida del WASICHAY), firmada por el Responsable del Mantenimiento.</a:t>
            </a:r>
            <a:endParaRPr lang="es-PE" kern="1200" dirty="0">
              <a:latin typeface="Arial" panose="020B0604020202020204" pitchFamily="34" charset="0"/>
              <a:cs typeface="Arial" panose="020B0604020202020204" pitchFamily="34" charset="0"/>
            </a:endParaRPr>
          </a:p>
        </p:txBody>
      </p:sp>
      <p:sp>
        <p:nvSpPr>
          <p:cNvPr id="26" name="Rectángulo 25"/>
          <p:cNvSpPr/>
          <p:nvPr/>
        </p:nvSpPr>
        <p:spPr>
          <a:xfrm>
            <a:off x="401740" y="3074204"/>
            <a:ext cx="4152948" cy="1289762"/>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PE" kern="1200" dirty="0" smtClean="0">
                <a:latin typeface="Arial" panose="020B0604020202020204" pitchFamily="34" charset="0"/>
                <a:cs typeface="Arial" panose="020B0604020202020204" pitchFamily="34" charset="0"/>
              </a:rPr>
              <a:t>Declaración de Gastos (obtenida del WASICHAY, la misma que debe estar detallada por insumos) y con las firmas y huellas digitales de la Comisión y del CONEI</a:t>
            </a:r>
            <a:endParaRPr lang="es-PE" kern="1200" dirty="0">
              <a:latin typeface="Arial" panose="020B0604020202020204" pitchFamily="34" charset="0"/>
              <a:cs typeface="Arial" panose="020B0604020202020204" pitchFamily="34" charset="0"/>
            </a:endParaRPr>
          </a:p>
        </p:txBody>
      </p:sp>
      <p:grpSp>
        <p:nvGrpSpPr>
          <p:cNvPr id="30" name="Grupo 29"/>
          <p:cNvGrpSpPr/>
          <p:nvPr/>
        </p:nvGrpSpPr>
        <p:grpSpPr>
          <a:xfrm>
            <a:off x="7684205" y="3156438"/>
            <a:ext cx="3988854" cy="798856"/>
            <a:chOff x="0" y="2163098"/>
            <a:chExt cx="10367050" cy="936000"/>
          </a:xfrm>
        </p:grpSpPr>
        <p:sp>
          <p:nvSpPr>
            <p:cNvPr id="31" name="Rectángulo redondeado 30"/>
            <p:cNvSpPr/>
            <p:nvPr/>
          </p:nvSpPr>
          <p:spPr>
            <a:xfrm>
              <a:off x="0" y="2163098"/>
              <a:ext cx="10367050" cy="936000"/>
            </a:xfrm>
            <a:prstGeom prst="snip2DiagRect">
              <a:avLst/>
            </a:prstGeom>
          </p:spPr>
          <p:style>
            <a:lnRef idx="3">
              <a:schemeClr val="lt1"/>
            </a:lnRef>
            <a:fillRef idx="1">
              <a:schemeClr val="accent5"/>
            </a:fillRef>
            <a:effectRef idx="1">
              <a:schemeClr val="accent5"/>
            </a:effectRef>
            <a:fontRef idx="minor">
              <a:schemeClr val="lt1"/>
            </a:fontRef>
          </p:style>
        </p:sp>
        <p:sp>
          <p:nvSpPr>
            <p:cNvPr id="32" name="Rectángulo 31"/>
            <p:cNvSpPr/>
            <p:nvPr/>
          </p:nvSpPr>
          <p:spPr>
            <a:xfrm>
              <a:off x="45692" y="2208790"/>
              <a:ext cx="10275666" cy="844616"/>
            </a:xfrm>
            <a:prstGeom prst="snip2DiagRect">
              <a:avLst/>
            </a:prstGeom>
          </p:spPr>
          <p:style>
            <a:lnRef idx="3">
              <a:schemeClr val="lt1"/>
            </a:lnRef>
            <a:fillRef idx="1">
              <a:schemeClr val="accent1"/>
            </a:fillRef>
            <a:effectRef idx="1">
              <a:schemeClr val="accent1"/>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PE" kern="1200" dirty="0" smtClean="0">
                  <a:latin typeface="Arial" panose="020B0604020202020204" pitchFamily="34" charset="0"/>
                  <a:cs typeface="Arial" panose="020B0604020202020204" pitchFamily="34" charset="0"/>
                </a:rPr>
                <a:t>Copia de Voucher de Retiros del BN realizados durante la Ejecución.</a:t>
              </a:r>
              <a:endParaRPr lang="es-PE" kern="1200" dirty="0">
                <a:latin typeface="Arial" panose="020B0604020202020204" pitchFamily="34" charset="0"/>
                <a:cs typeface="Arial" panose="020B0604020202020204" pitchFamily="34" charset="0"/>
              </a:endParaRPr>
            </a:p>
          </p:txBody>
        </p:sp>
      </p:grpSp>
      <p:sp>
        <p:nvSpPr>
          <p:cNvPr id="35" name="Rectángulo 34"/>
          <p:cNvSpPr/>
          <p:nvPr/>
        </p:nvSpPr>
        <p:spPr>
          <a:xfrm>
            <a:off x="7047068" y="4100914"/>
            <a:ext cx="4608411" cy="1250585"/>
          </a:xfrm>
          <a:prstGeom prst="snip2DiagRect">
            <a:avLst/>
          </a:prstGeom>
        </p:spPr>
        <p:style>
          <a:lnRef idx="1">
            <a:schemeClr val="dk1"/>
          </a:lnRef>
          <a:fillRef idx="2">
            <a:schemeClr val="dk1"/>
          </a:fillRef>
          <a:effectRef idx="1">
            <a:schemeClr val="dk1"/>
          </a:effectRef>
          <a:fontRef idx="minor">
            <a:schemeClr val="dk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kern="1200" dirty="0" smtClean="0">
                <a:latin typeface="Arial" panose="020B0604020202020204" pitchFamily="34" charset="0"/>
                <a:cs typeface="Arial" panose="020B0604020202020204" pitchFamily="34" charset="0"/>
              </a:rPr>
              <a:t>Boletas de venta, comprobantes de pago, recibo por honorario o declaraciones juradas emitidas a nombre de la Institución Educativa</a:t>
            </a:r>
            <a:endParaRPr lang="es-PE" kern="1200" dirty="0">
              <a:latin typeface="Arial" panose="020B0604020202020204" pitchFamily="34" charset="0"/>
              <a:cs typeface="Arial" panose="020B0604020202020204" pitchFamily="34" charset="0"/>
            </a:endParaRPr>
          </a:p>
        </p:txBody>
      </p:sp>
      <p:sp>
        <p:nvSpPr>
          <p:cNvPr id="38" name="Rectángulo 37"/>
          <p:cNvSpPr/>
          <p:nvPr/>
        </p:nvSpPr>
        <p:spPr>
          <a:xfrm>
            <a:off x="4807580" y="5348533"/>
            <a:ext cx="1911619" cy="798547"/>
          </a:xfrm>
          <a:prstGeom prst="snip2DiagRect">
            <a:avLst/>
          </a:prstGeom>
        </p:spPr>
        <p:style>
          <a:lnRef idx="3">
            <a:schemeClr val="lt1"/>
          </a:lnRef>
          <a:fillRef idx="1">
            <a:schemeClr val="accent2"/>
          </a:fillRef>
          <a:effectRef idx="1">
            <a:schemeClr val="accent2"/>
          </a:effectRef>
          <a:fontRef idx="minor">
            <a:schemeClr val="lt1"/>
          </a:fontRef>
        </p:style>
        <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s-MX" kern="1200" dirty="0" smtClean="0">
                <a:latin typeface="Arial" panose="020B0604020202020204" pitchFamily="34" charset="0"/>
                <a:cs typeface="Arial" panose="020B0604020202020204" pitchFamily="34" charset="0"/>
              </a:rPr>
              <a:t>Panel Fotográfico</a:t>
            </a:r>
            <a:endParaRPr lang="es-PE"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652616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146" cy="6861858"/>
          </a:xfrm>
          <a:prstGeom prst="rect">
            <a:avLst/>
          </a:prstGeom>
        </p:spPr>
      </p:pic>
      <p:sp>
        <p:nvSpPr>
          <p:cNvPr id="5" name="Rectángulo 4"/>
          <p:cNvSpPr/>
          <p:nvPr/>
        </p:nvSpPr>
        <p:spPr>
          <a:xfrm>
            <a:off x="2885839" y="3705249"/>
            <a:ext cx="6171729" cy="830997"/>
          </a:xfrm>
          <a:prstGeom prst="rect">
            <a:avLst/>
          </a:prstGeom>
          <a:noFill/>
          <a:ln>
            <a:noFill/>
          </a:ln>
        </p:spPr>
        <p:txBody>
          <a:bodyPr wrap="square" lIns="91440" tIns="45720" rIns="91440" bIns="45720">
            <a:spAutoFit/>
          </a:bodyPr>
          <a:lstStyle/>
          <a:p>
            <a:pPr algn="ctr"/>
            <a:r>
              <a:rPr lang="es-ES" sz="4800" b="1" dirty="0" smtClean="0">
                <a:solidFill>
                  <a:srgbClr val="CC0000"/>
                </a:solidFill>
              </a:rPr>
              <a:t>GRACIAS</a:t>
            </a:r>
            <a:endParaRPr lang="es-ES" sz="4800" b="1" dirty="0">
              <a:ln w="6600">
                <a:solidFill>
                  <a:schemeClr val="accent2"/>
                </a:solidFill>
                <a:prstDash val="solid"/>
              </a:ln>
              <a:solidFill>
                <a:srgbClr val="CC0000"/>
              </a:solidFill>
              <a:effectLst>
                <a:outerShdw blurRad="60007" dist="200025" dir="15000000" sy="30000" kx="-1800000" algn="bl" rotWithShape="0">
                  <a:prstClr val="black">
                    <a:alpha val="32000"/>
                  </a:prstClr>
                </a:outerShdw>
              </a:effectLst>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2675" y="2297663"/>
            <a:ext cx="7299796" cy="1133266"/>
          </a:xfrm>
          <a:prstGeom prst="rect">
            <a:avLst/>
          </a:prstGeom>
        </p:spPr>
      </p:pic>
    </p:spTree>
    <p:extLst>
      <p:ext uri="{BB962C8B-B14F-4D97-AF65-F5344CB8AC3E}">
        <p14:creationId xmlns:p14="http://schemas.microsoft.com/office/powerpoint/2010/main" val="287329405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endParaRPr lang="es-PE">
              <a:solidFill>
                <a:prstClr val="black">
                  <a:tint val="75000"/>
                </a:prstClr>
              </a:solidFill>
            </a:endParaRPr>
          </a:p>
        </p:txBody>
      </p:sp>
      <p:sp>
        <p:nvSpPr>
          <p:cNvPr id="3" name="Título 1"/>
          <p:cNvSpPr txBox="1">
            <a:spLocks/>
          </p:cNvSpPr>
          <p:nvPr/>
        </p:nvSpPr>
        <p:spPr>
          <a:xfrm>
            <a:off x="822483" y="1057926"/>
            <a:ext cx="3343117" cy="48116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indent="-342900" algn="l">
              <a:buFont typeface="Wingdings" panose="05000000000000000000" pitchFamily="2" charset="2"/>
              <a:buChar char="Ø"/>
            </a:pPr>
            <a:r>
              <a:rPr lang="es-MX" sz="3200" b="1" dirty="0" smtClean="0">
                <a:solidFill>
                  <a:srgbClr val="C00000"/>
                </a:solidFill>
                <a:cs typeface="Aharoni" panose="02010803020104030203" pitchFamily="2" charset="-79"/>
              </a:rPr>
              <a:t>FINALIDAD</a:t>
            </a:r>
            <a:endParaRPr lang="es-PE" sz="2400" b="1" dirty="0">
              <a:solidFill>
                <a:srgbClr val="C00000"/>
              </a:solidFill>
            </a:endParaRPr>
          </a:p>
        </p:txBody>
      </p:sp>
      <p:sp>
        <p:nvSpPr>
          <p:cNvPr id="4" name="Marcador de contenido 2"/>
          <p:cNvSpPr txBox="1">
            <a:spLocks/>
          </p:cNvSpPr>
          <p:nvPr/>
        </p:nvSpPr>
        <p:spPr>
          <a:xfrm>
            <a:off x="775631" y="1992239"/>
            <a:ext cx="5876181" cy="344844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PE" sz="2800" dirty="0" smtClean="0">
                <a:solidFill>
                  <a:schemeClr val="accent1">
                    <a:lumMod val="50000"/>
                  </a:schemeClr>
                </a:solidFill>
              </a:rPr>
              <a:t>La presente Norma Técnica tiene por finalidad establecer los procedimientos generales, criterios y responsabilidades para la ejecución del Programa Mantenimiento de la infraestructura y mobiliario de los Locales educativos de las Instituciones Educativas Públicas a nivel nacional para el año 2018.</a:t>
            </a:r>
          </a:p>
          <a:p>
            <a:pPr marL="400050" indent="-400050">
              <a:spcAft>
                <a:spcPts val="2400"/>
              </a:spcAft>
              <a:buFont typeface="+mj-lt"/>
              <a:buAutoNum type="romanUcPeriod"/>
            </a:pPr>
            <a:endParaRPr lang="es-PE" sz="2400" b="1" dirty="0"/>
          </a:p>
        </p:txBody>
      </p:sp>
      <p:sp>
        <p:nvSpPr>
          <p:cNvPr id="8" name="Rectángulo 7"/>
          <p:cNvSpPr/>
          <p:nvPr/>
        </p:nvSpPr>
        <p:spPr>
          <a:xfrm>
            <a:off x="0" y="6316079"/>
            <a:ext cx="12192000" cy="541921"/>
          </a:xfrm>
          <a:prstGeom prst="rect">
            <a:avLst/>
          </a:prstGeom>
          <a:solidFill>
            <a:srgbClr val="B92103"/>
          </a:solidFill>
          <a:ln>
            <a:solidFill>
              <a:srgbClr val="B921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0000"/>
              </a:solidFill>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1993" y="1441997"/>
            <a:ext cx="2827883" cy="1082853"/>
          </a:xfrm>
          <a:prstGeom prst="rect">
            <a:avLst/>
          </a:prstGeom>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8501" y="3676533"/>
            <a:ext cx="1276951" cy="1339899"/>
          </a:xfrm>
          <a:prstGeom prst="rect">
            <a:avLst/>
          </a:prstGeom>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5526" y="2700920"/>
            <a:ext cx="1250644" cy="1250644"/>
          </a:xfrm>
          <a:prstGeom prst="rect">
            <a:avLst/>
          </a:prstGeom>
        </p:spPr>
      </p:pic>
      <p:pic>
        <p:nvPicPr>
          <p:cNvPr id="14" name="Imagen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1206" y="3951564"/>
            <a:ext cx="1714691" cy="1714691"/>
          </a:xfrm>
          <a:prstGeom prst="rect">
            <a:avLst/>
          </a:prstGeom>
        </p:spPr>
      </p:pic>
      <p:pic>
        <p:nvPicPr>
          <p:cNvPr id="16" name="Imagen 15"/>
          <p:cNvPicPr>
            <a:picLocks noChangeAspect="1"/>
          </p:cNvPicPr>
          <p:nvPr/>
        </p:nvPicPr>
        <p:blipFill rotWithShape="1">
          <a:blip r:embed="rId6">
            <a:extLst>
              <a:ext uri="{28A0092B-C50C-407E-A947-70E740481C1C}">
                <a14:useLocalDpi xmlns:a14="http://schemas.microsoft.com/office/drawing/2010/main" val="0"/>
              </a:ext>
            </a:extLst>
          </a:blip>
          <a:srcRect l="2102" t="50000" r="74662" b="9453"/>
          <a:stretch/>
        </p:blipFill>
        <p:spPr>
          <a:xfrm>
            <a:off x="7997049" y="1228194"/>
            <a:ext cx="694944" cy="621792"/>
          </a:xfrm>
          <a:prstGeom prst="rect">
            <a:avLst/>
          </a:prstGeom>
        </p:spPr>
      </p:pic>
      <p:pic>
        <p:nvPicPr>
          <p:cNvPr id="18" name="Imagen 17"/>
          <p:cNvPicPr>
            <a:picLocks noChangeAspect="1"/>
          </p:cNvPicPr>
          <p:nvPr/>
        </p:nvPicPr>
        <p:blipFill rotWithShape="1">
          <a:blip r:embed="rId6">
            <a:extLst>
              <a:ext uri="{28A0092B-C50C-407E-A947-70E740481C1C}">
                <a14:useLocalDpi xmlns:a14="http://schemas.microsoft.com/office/drawing/2010/main" val="0"/>
              </a:ext>
            </a:extLst>
          </a:blip>
          <a:srcRect l="2102" t="50000" r="74662" b="9453"/>
          <a:stretch/>
        </p:blipFill>
        <p:spPr>
          <a:xfrm>
            <a:off x="9727850" y="3397615"/>
            <a:ext cx="422335" cy="377879"/>
          </a:xfrm>
          <a:prstGeom prst="rect">
            <a:avLst/>
          </a:prstGeom>
        </p:spPr>
      </p:pic>
      <p:pic>
        <p:nvPicPr>
          <p:cNvPr id="19" name="Imagen 18"/>
          <p:cNvPicPr>
            <a:picLocks noChangeAspect="1"/>
          </p:cNvPicPr>
          <p:nvPr/>
        </p:nvPicPr>
        <p:blipFill rotWithShape="1">
          <a:blip r:embed="rId6">
            <a:extLst>
              <a:ext uri="{28A0092B-C50C-407E-A947-70E740481C1C}">
                <a14:useLocalDpi xmlns:a14="http://schemas.microsoft.com/office/drawing/2010/main" val="0"/>
              </a:ext>
            </a:extLst>
          </a:blip>
          <a:srcRect l="2102" t="50000" r="74662" b="9453"/>
          <a:stretch/>
        </p:blipFill>
        <p:spPr>
          <a:xfrm>
            <a:off x="7710582" y="2700920"/>
            <a:ext cx="694944" cy="621792"/>
          </a:xfrm>
          <a:prstGeom prst="rect">
            <a:avLst/>
          </a:prstGeom>
        </p:spPr>
      </p:pic>
      <p:pic>
        <p:nvPicPr>
          <p:cNvPr id="20" name="Imagen 19"/>
          <p:cNvPicPr>
            <a:picLocks noChangeAspect="1"/>
          </p:cNvPicPr>
          <p:nvPr/>
        </p:nvPicPr>
        <p:blipFill rotWithShape="1">
          <a:blip r:embed="rId6">
            <a:extLst>
              <a:ext uri="{28A0092B-C50C-407E-A947-70E740481C1C}">
                <a14:useLocalDpi xmlns:a14="http://schemas.microsoft.com/office/drawing/2010/main" val="0"/>
              </a:ext>
            </a:extLst>
          </a:blip>
          <a:srcRect l="2102" t="50000" r="74662" b="9453"/>
          <a:stretch/>
        </p:blipFill>
        <p:spPr>
          <a:xfrm>
            <a:off x="7517569" y="3951564"/>
            <a:ext cx="694944" cy="621792"/>
          </a:xfrm>
          <a:prstGeom prst="rect">
            <a:avLst/>
          </a:prstGeom>
        </p:spPr>
      </p:pic>
    </p:spTree>
    <p:extLst>
      <p:ext uri="{BB962C8B-B14F-4D97-AF65-F5344CB8AC3E}">
        <p14:creationId xmlns:p14="http://schemas.microsoft.com/office/powerpoint/2010/main" val="2266816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94822" y="4094513"/>
            <a:ext cx="10980764" cy="2500172"/>
          </a:xfrm>
          <a:prstGeom prst="rect">
            <a:avLst/>
          </a:prstGeom>
        </p:spPr>
        <p:txBody>
          <a:bodyPr wrap="square">
            <a:spAutoFit/>
          </a:bodyPr>
          <a:lstStyle/>
          <a:p>
            <a:pPr algn="just"/>
            <a:r>
              <a:rPr lang="es-PE"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En caso de destaques, permutas, designaciones, solicitudes de licencia por salud y/o motivos académicos, fallecimiento, cese, o proceso administrativo vigente del responsable de mantenimiento, se solicitará el cambio de responsable</a:t>
            </a:r>
            <a:r>
              <a:rPr lang="es-PE"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 La UGEL</a:t>
            </a:r>
            <a:r>
              <a:rPr lang="es-PE"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 </a:t>
            </a:r>
            <a:r>
              <a:rPr lang="es-PE"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solicitará </a:t>
            </a:r>
            <a:r>
              <a:rPr lang="es-PE"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al PRONIED el cambio del </a:t>
            </a:r>
            <a:r>
              <a:rPr lang="es-PE"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Responsable, </a:t>
            </a:r>
            <a:r>
              <a:rPr lang="es-PE"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a través del </a:t>
            </a:r>
            <a:r>
              <a:rPr lang="es-PE"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Sistema WASICHAY. </a:t>
            </a:r>
            <a:endParaRPr lang="es-PE"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200"/>
              </a:spcBef>
              <a:spcAft>
                <a:spcPts val="0"/>
              </a:spcAft>
            </a:pPr>
            <a:r>
              <a:rPr lang="es-PE"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Los cambios de Responsables, podrán realizarse con fecha máxima hasta el 31 de </a:t>
            </a:r>
            <a:r>
              <a:rPr lang="es-PE"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julio </a:t>
            </a:r>
            <a:r>
              <a:rPr lang="es-PE"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del 2018, el mismo que será remitido a través del sistema WASICHAY, en el módulo “Solicitud de Cambio de Responsables”, adicionalmente se deberá notificar mediante Oficio y correo electrónico a la UGM – PRONIED.</a:t>
            </a:r>
          </a:p>
        </p:txBody>
      </p:sp>
      <p:sp>
        <p:nvSpPr>
          <p:cNvPr id="5" name="Rectángulo 4"/>
          <p:cNvSpPr/>
          <p:nvPr/>
        </p:nvSpPr>
        <p:spPr>
          <a:xfrm>
            <a:off x="494822" y="970068"/>
            <a:ext cx="6774658" cy="666708"/>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es-PE" dirty="0" smtClean="0">
                <a:ea typeface="Times New Roman" panose="02020603050405020304" pitchFamily="18" charset="0"/>
                <a:cs typeface="Times New Roman" panose="02020603050405020304" pitchFamily="18" charset="0"/>
              </a:rPr>
              <a:t>Cambio de responsables</a:t>
            </a:r>
            <a:endParaRPr lang="es-PE" dirty="0">
              <a:ea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219" y="1792586"/>
            <a:ext cx="8092440" cy="201911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Título 1"/>
          <p:cNvSpPr txBox="1">
            <a:spLocks/>
          </p:cNvSpPr>
          <p:nvPr/>
        </p:nvSpPr>
        <p:spPr>
          <a:xfrm>
            <a:off x="437723" y="183628"/>
            <a:ext cx="4888283" cy="51146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PE" sz="2400" b="1" dirty="0" smtClean="0">
                <a:solidFill>
                  <a:srgbClr val="C00000"/>
                </a:solidFill>
              </a:rPr>
              <a:t>ACTOS PREPARATORIOS</a:t>
            </a:r>
            <a:endParaRPr lang="es-PE" sz="2400" b="1" dirty="0"/>
          </a:p>
        </p:txBody>
      </p:sp>
    </p:spTree>
    <p:extLst>
      <p:ext uri="{BB962C8B-B14F-4D97-AF65-F5344CB8AC3E}">
        <p14:creationId xmlns:p14="http://schemas.microsoft.com/office/powerpoint/2010/main" val="308297992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CCF4E4B3-D136-4BE0-8987-89A64A37D437}" type="slidenum">
              <a:rPr lang="en-US" smtClean="0">
                <a:solidFill>
                  <a:prstClr val="black">
                    <a:tint val="75000"/>
                  </a:prstClr>
                </a:solidFill>
              </a:rPr>
              <a:pPr/>
              <a:t>5</a:t>
            </a:fld>
            <a:endParaRPr lang="en-US" dirty="0">
              <a:solidFill>
                <a:prstClr val="black">
                  <a:tint val="75000"/>
                </a:prstClr>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1186860084"/>
              </p:ext>
            </p:extLst>
          </p:nvPr>
        </p:nvGraphicFramePr>
        <p:xfrm>
          <a:off x="455721" y="819124"/>
          <a:ext cx="11067412" cy="5103432"/>
        </p:xfrm>
        <a:graphic>
          <a:graphicData uri="http://schemas.openxmlformats.org/drawingml/2006/table">
            <a:tbl>
              <a:tblPr firstRow="1" bandRow="1">
                <a:tableStyleId>{5C22544A-7EE6-4342-B048-85BDC9FD1C3A}</a:tableStyleId>
              </a:tblPr>
              <a:tblGrid>
                <a:gridCol w="562840"/>
                <a:gridCol w="5306039"/>
                <a:gridCol w="5198533"/>
              </a:tblGrid>
              <a:tr h="257839">
                <a:tc>
                  <a:txBody>
                    <a:bodyPr/>
                    <a:lstStyle/>
                    <a:p>
                      <a:pPr algn="ctr"/>
                      <a:r>
                        <a:rPr lang="es-PE" sz="1200" dirty="0" smtClean="0"/>
                        <a:t>N°</a:t>
                      </a:r>
                      <a:endParaRPr lang="es-PE" sz="1200" dirty="0"/>
                    </a:p>
                  </a:txBody>
                  <a:tcPr/>
                </a:tc>
                <a:tc>
                  <a:txBody>
                    <a:bodyPr/>
                    <a:lstStyle/>
                    <a:p>
                      <a:r>
                        <a:rPr lang="es-PE" sz="1200" dirty="0" smtClean="0"/>
                        <a:t>CRITERIO</a:t>
                      </a:r>
                      <a:endParaRPr lang="es-PE" sz="1200" dirty="0"/>
                    </a:p>
                  </a:txBody>
                  <a:tcPr/>
                </a:tc>
                <a:tc>
                  <a:txBody>
                    <a:bodyPr/>
                    <a:lstStyle/>
                    <a:p>
                      <a:r>
                        <a:rPr lang="es-PE" sz="1200" dirty="0" smtClean="0"/>
                        <a:t>MONTO</a:t>
                      </a:r>
                      <a:endParaRPr lang="es-PE" sz="1200" dirty="0"/>
                    </a:p>
                  </a:txBody>
                  <a:tcPr/>
                </a:tc>
              </a:tr>
              <a:tr h="730544">
                <a:tc>
                  <a:txBody>
                    <a:bodyPr/>
                    <a:lstStyle/>
                    <a:p>
                      <a:pPr algn="ctr"/>
                      <a:r>
                        <a:rPr lang="es-PE" sz="1500" dirty="0" smtClean="0"/>
                        <a:t>1</a:t>
                      </a:r>
                      <a:endParaRPr lang="es-PE" sz="1500" dirty="0"/>
                    </a:p>
                  </a:txBody>
                  <a:tcPr anchor="ctr"/>
                </a:tc>
                <a:tc>
                  <a:txBody>
                    <a:bodyPr/>
                    <a:lstStyle/>
                    <a:p>
                      <a:r>
                        <a:rPr lang="es-PE" sz="1500" dirty="0" smtClean="0"/>
                        <a:t>Carga educativa referencial promedio  (obtenido de Datos de Instituciones Educativas 2017 con el número de alumnos/25 por área urbana y número de alumnos/15 por área rural) </a:t>
                      </a:r>
                      <a:endParaRPr lang="es-PE" sz="1500" dirty="0"/>
                    </a:p>
                  </a:txBody>
                  <a:tcPr anchor="ctr"/>
                </a:tc>
                <a:tc>
                  <a:txBody>
                    <a:bodyPr/>
                    <a:lstStyle/>
                    <a:p>
                      <a:pPr marL="285750" indent="-285750">
                        <a:buFont typeface="Wingdings" panose="05000000000000000000" pitchFamily="2" charset="2"/>
                        <a:buChar char="ü"/>
                      </a:pPr>
                      <a:r>
                        <a:rPr lang="es-PE" sz="1500" kern="1200" dirty="0" smtClean="0">
                          <a:solidFill>
                            <a:schemeClr val="dk1"/>
                          </a:solidFill>
                          <a:latin typeface="+mn-lt"/>
                          <a:ea typeface="+mn-ea"/>
                          <a:cs typeface="+mn-cs"/>
                        </a:rPr>
                        <a:t>De  S/ 4,500 a S/ 24,000.00 .</a:t>
                      </a:r>
                      <a:endParaRPr lang="es-PE" sz="1500" kern="1200" dirty="0">
                        <a:solidFill>
                          <a:schemeClr val="dk1"/>
                        </a:solidFill>
                        <a:latin typeface="+mn-lt"/>
                        <a:ea typeface="+mn-ea"/>
                        <a:cs typeface="+mn-cs"/>
                      </a:endParaRPr>
                    </a:p>
                  </a:txBody>
                  <a:tcPr anchor="ctr"/>
                </a:tc>
              </a:tr>
              <a:tr h="730544">
                <a:tc>
                  <a:txBody>
                    <a:bodyPr/>
                    <a:lstStyle/>
                    <a:p>
                      <a:pPr algn="ctr"/>
                      <a:r>
                        <a:rPr lang="es-PE" sz="1500" dirty="0" smtClean="0"/>
                        <a:t>2</a:t>
                      </a:r>
                      <a:endParaRPr lang="es-PE" sz="1500" dirty="0"/>
                    </a:p>
                  </a:txBody>
                  <a:tcPr anchor="ctr"/>
                </a:tc>
                <a:tc>
                  <a:txBody>
                    <a:bodyPr/>
                    <a:lstStyle/>
                    <a:p>
                      <a:r>
                        <a:rPr lang="es-PE" sz="1500" dirty="0" smtClean="0"/>
                        <a:t>Locales educativos ubicados en zonas del VRAEM</a:t>
                      </a:r>
                      <a:endParaRPr lang="es-PE" sz="1500" dirty="0"/>
                    </a:p>
                  </a:txBody>
                  <a:tcPr anchor="ctr"/>
                </a:tc>
                <a:tc>
                  <a:txBody>
                    <a:bodyPr/>
                    <a:lstStyle/>
                    <a:p>
                      <a:pPr marL="285750" indent="-285750" algn="l" defTabSz="914400" rtl="0" eaLnBrk="1" latinLnBrk="0" hangingPunct="1">
                        <a:buFont typeface="Wingdings" panose="05000000000000000000" pitchFamily="2" charset="2"/>
                        <a:buChar char="ü"/>
                      </a:pPr>
                      <a:r>
                        <a:rPr lang="es-PE" sz="1500" kern="1200" dirty="0" smtClean="0">
                          <a:solidFill>
                            <a:schemeClr val="dk1"/>
                          </a:solidFill>
                          <a:latin typeface="+mn-lt"/>
                          <a:ea typeface="+mn-ea"/>
                          <a:cs typeface="+mn-cs"/>
                        </a:rPr>
                        <a:t>Se asignará S/ 1,000 adicionales </a:t>
                      </a:r>
                      <a:endParaRPr lang="es-PE" sz="1500" kern="1200" dirty="0">
                        <a:solidFill>
                          <a:schemeClr val="dk1"/>
                        </a:solidFill>
                        <a:latin typeface="+mn-lt"/>
                        <a:ea typeface="+mn-ea"/>
                        <a:cs typeface="+mn-cs"/>
                      </a:endParaRPr>
                    </a:p>
                  </a:txBody>
                  <a:tcPr anchor="ctr"/>
                </a:tc>
              </a:tr>
              <a:tr h="730544">
                <a:tc>
                  <a:txBody>
                    <a:bodyPr/>
                    <a:lstStyle/>
                    <a:p>
                      <a:pPr algn="ctr"/>
                      <a:r>
                        <a:rPr lang="es-PE" sz="1500" dirty="0" smtClean="0"/>
                        <a:t>3</a:t>
                      </a:r>
                      <a:endParaRPr lang="es-PE" sz="1500" dirty="0"/>
                    </a:p>
                  </a:txBody>
                  <a:tcPr anchor="ctr"/>
                </a:tc>
                <a:tc>
                  <a:txBody>
                    <a:bodyPr/>
                    <a:lstStyle/>
                    <a:p>
                      <a:r>
                        <a:rPr lang="es-PE" sz="1500" dirty="0" smtClean="0"/>
                        <a:t>Locales educativos ubicados en zonas afectadas por heladas.</a:t>
                      </a:r>
                    </a:p>
                  </a:txBody>
                  <a:tcPr anchor="ctr"/>
                </a:tc>
                <a:tc>
                  <a:txBody>
                    <a:bodyPr/>
                    <a:lstStyle/>
                    <a:p>
                      <a:pPr marL="285750" indent="-285750" algn="l" defTabSz="914400" rtl="0" eaLnBrk="1" latinLnBrk="0" hangingPunct="1">
                        <a:buFont typeface="Wingdings" panose="05000000000000000000" pitchFamily="2" charset="2"/>
                        <a:buChar char="ü"/>
                      </a:pPr>
                      <a:r>
                        <a:rPr lang="es-PE" sz="1500" kern="1200" dirty="0" smtClean="0">
                          <a:solidFill>
                            <a:schemeClr val="dk1"/>
                          </a:solidFill>
                          <a:latin typeface="+mn-lt"/>
                          <a:ea typeface="+mn-ea"/>
                          <a:cs typeface="+mn-cs"/>
                        </a:rPr>
                        <a:t>Se asignará S/ 1,700 adicionales</a:t>
                      </a:r>
                    </a:p>
                  </a:txBody>
                  <a:tcPr anchor="ctr"/>
                </a:tc>
              </a:tr>
              <a:tr h="1804873">
                <a:tc>
                  <a:txBody>
                    <a:bodyPr/>
                    <a:lstStyle/>
                    <a:p>
                      <a:pPr algn="ctr"/>
                      <a:r>
                        <a:rPr lang="es-PE" sz="1500" dirty="0" smtClean="0"/>
                        <a:t>4</a:t>
                      </a:r>
                      <a:endParaRPr lang="es-PE" sz="1500" dirty="0"/>
                    </a:p>
                  </a:txBody>
                  <a:tcPr anchor="ctr"/>
                </a:tc>
                <a:tc>
                  <a:txBody>
                    <a:bodyPr/>
                    <a:lstStyle/>
                    <a:p>
                      <a:r>
                        <a:rPr lang="es-PE" sz="1500" dirty="0" smtClean="0"/>
                        <a:t>Locales Educativos ubicados en costa, sierra y selva diferenciados por el ámbito rural o urbano.</a:t>
                      </a:r>
                      <a:endParaRPr lang="es-PE" sz="1500" dirty="0"/>
                    </a:p>
                  </a:txBody>
                  <a:tcPr anchor="ctr"/>
                </a:tc>
                <a:tc>
                  <a:txBody>
                    <a:bodyPr/>
                    <a:lstStyle/>
                    <a:p>
                      <a:pPr marL="0" indent="0">
                        <a:buFont typeface="Wingdings" panose="05000000000000000000" pitchFamily="2" charset="2"/>
                        <a:buNone/>
                      </a:pPr>
                      <a:r>
                        <a:rPr lang="es-PE" sz="1500" b="1" dirty="0" smtClean="0">
                          <a:solidFill>
                            <a:schemeClr val="accent1"/>
                          </a:solidFill>
                        </a:rPr>
                        <a:t>Montos por local escolar para uso de transporte de material:</a:t>
                      </a:r>
                    </a:p>
                    <a:p>
                      <a:pPr marL="285750" indent="-285750">
                        <a:buFont typeface="Wingdings" panose="05000000000000000000" pitchFamily="2" charset="2"/>
                        <a:buChar char="ü"/>
                      </a:pPr>
                      <a:r>
                        <a:rPr lang="es-PE" sz="1500" dirty="0" smtClean="0"/>
                        <a:t>Costa urbano: S/ 130.00</a:t>
                      </a:r>
                    </a:p>
                    <a:p>
                      <a:pPr marL="285750" indent="-285750">
                        <a:buFont typeface="Wingdings" panose="05000000000000000000" pitchFamily="2" charset="2"/>
                        <a:buChar char="ü"/>
                      </a:pPr>
                      <a:r>
                        <a:rPr lang="es-PE" sz="1500" dirty="0" smtClean="0"/>
                        <a:t>Costa rural  : S/ 250.00</a:t>
                      </a:r>
                    </a:p>
                    <a:p>
                      <a:pPr marL="285750" indent="-285750">
                        <a:buFont typeface="Wingdings" panose="05000000000000000000" pitchFamily="2" charset="2"/>
                        <a:buChar char="ü"/>
                      </a:pPr>
                      <a:r>
                        <a:rPr lang="es-PE" sz="1500" dirty="0" smtClean="0"/>
                        <a:t>Sierra urbano : S/ 250.00</a:t>
                      </a:r>
                    </a:p>
                    <a:p>
                      <a:pPr marL="285750" indent="-285750">
                        <a:buFont typeface="Wingdings" panose="05000000000000000000" pitchFamily="2" charset="2"/>
                        <a:buChar char="ü"/>
                      </a:pPr>
                      <a:r>
                        <a:rPr lang="es-PE" sz="1500" dirty="0" smtClean="0"/>
                        <a:t>Sierra rural: S/ 500.00</a:t>
                      </a:r>
                    </a:p>
                    <a:p>
                      <a:pPr marL="285750" indent="-285750">
                        <a:buFont typeface="Wingdings" panose="05000000000000000000" pitchFamily="2" charset="2"/>
                        <a:buChar char="ü"/>
                      </a:pPr>
                      <a:r>
                        <a:rPr lang="es-PE" sz="1500" dirty="0" smtClean="0"/>
                        <a:t>Selva urbano: S/ 300.00</a:t>
                      </a:r>
                    </a:p>
                    <a:p>
                      <a:pPr marL="285750" indent="-285750">
                        <a:buFont typeface="Wingdings" panose="05000000000000000000" pitchFamily="2" charset="2"/>
                        <a:buChar char="ü"/>
                      </a:pPr>
                      <a:r>
                        <a:rPr lang="es-PE" sz="1500" dirty="0" smtClean="0"/>
                        <a:t>Selva rural: S/ 800.00</a:t>
                      </a:r>
                    </a:p>
                  </a:txBody>
                  <a:tcPr anchor="ctr"/>
                </a:tc>
              </a:tr>
              <a:tr h="785911">
                <a:tc>
                  <a:txBody>
                    <a:bodyPr/>
                    <a:lstStyle/>
                    <a:p>
                      <a:pPr algn="ctr"/>
                      <a:r>
                        <a:rPr lang="es-PE" sz="1500" dirty="0" smtClean="0"/>
                        <a:t>5</a:t>
                      </a:r>
                      <a:endParaRPr lang="es-PE" sz="1500" dirty="0"/>
                    </a:p>
                  </a:txBody>
                  <a:tcPr anchor="ctr">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PE" sz="1500" kern="1200" dirty="0" smtClean="0">
                          <a:solidFill>
                            <a:schemeClr val="dk1"/>
                          </a:solidFill>
                          <a:latin typeface="+mn-lt"/>
                          <a:ea typeface="+mn-ea"/>
                          <a:cs typeface="+mn-cs"/>
                        </a:rPr>
                        <a:t>Instituciones Educativas Emblemáticas focalizadas</a:t>
                      </a:r>
                      <a:r>
                        <a:rPr lang="es-PE" sz="1500" kern="1200" noProof="0" dirty="0" smtClean="0">
                          <a:solidFill>
                            <a:schemeClr val="dk1"/>
                          </a:solidFill>
                          <a:latin typeface="+mn-lt"/>
                          <a:ea typeface="+mn-ea"/>
                          <a:cs typeface="+mn-cs"/>
                        </a:rPr>
                        <a:t>:</a:t>
                      </a:r>
                      <a:endParaRPr lang="es-PE" sz="1500" kern="1200" dirty="0">
                        <a:solidFill>
                          <a:schemeClr val="dk1"/>
                        </a:solidFill>
                        <a:latin typeface="+mn-lt"/>
                        <a:ea typeface="+mn-ea"/>
                        <a:cs typeface="+mn-cs"/>
                      </a:endParaRPr>
                    </a:p>
                  </a:txBody>
                  <a:tcPr anchor="ctr">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PE" sz="1500" dirty="0" smtClean="0"/>
                        <a:t>S/ 15,300</a:t>
                      </a:r>
                      <a:r>
                        <a:rPr lang="es-PE" sz="1500" baseline="0" dirty="0" smtClean="0"/>
                        <a:t> </a:t>
                      </a:r>
                      <a:r>
                        <a:rPr lang="es-PE" sz="1500" dirty="0" smtClean="0"/>
                        <a:t>a cada</a:t>
                      </a:r>
                      <a:r>
                        <a:rPr lang="es-PE" sz="1500" baseline="0" dirty="0" smtClean="0"/>
                        <a:t> local educativo</a:t>
                      </a:r>
                      <a:endParaRPr lang="es-PE" sz="1500" dirty="0" smtClean="0"/>
                    </a:p>
                  </a:txBody>
                  <a:tcPr anchor="ctr">
                    <a:lnB w="12700" cap="flat" cmpd="sng" algn="ctr">
                      <a:solidFill>
                        <a:schemeClr val="tx1"/>
                      </a:solidFill>
                      <a:prstDash val="solid"/>
                      <a:round/>
                      <a:headEnd type="none" w="med" len="med"/>
                      <a:tailEnd type="none" w="med" len="med"/>
                    </a:lnB>
                  </a:tcPr>
                </a:tc>
              </a:tr>
            </a:tbl>
          </a:graphicData>
        </a:graphic>
      </p:graphicFrame>
      <p:sp>
        <p:nvSpPr>
          <p:cNvPr id="16" name="Título 3"/>
          <p:cNvSpPr txBox="1">
            <a:spLocks/>
          </p:cNvSpPr>
          <p:nvPr/>
        </p:nvSpPr>
        <p:spPr>
          <a:xfrm>
            <a:off x="190223" y="232566"/>
            <a:ext cx="7014910" cy="220592"/>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defTabSz="457200">
              <a:lnSpc>
                <a:spcPct val="100000"/>
              </a:lnSpc>
            </a:pPr>
            <a:r>
              <a:rPr lang="es-PE" sz="2400" b="1" dirty="0">
                <a:solidFill>
                  <a:srgbClr val="C00000"/>
                </a:solidFill>
              </a:rPr>
              <a:t>CRITERIOS Y MONTOS DE ASIGNACIÓN DE RECURSOS</a:t>
            </a:r>
          </a:p>
        </p:txBody>
      </p:sp>
    </p:spTree>
    <p:extLst>
      <p:ext uri="{BB962C8B-B14F-4D97-AF65-F5344CB8AC3E}">
        <p14:creationId xmlns:p14="http://schemas.microsoft.com/office/powerpoint/2010/main" val="495790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CCF4E4B3-D136-4BE0-8987-89A64A37D437}" type="slidenum">
              <a:rPr lang="en-US" smtClean="0">
                <a:solidFill>
                  <a:prstClr val="black">
                    <a:tint val="75000"/>
                  </a:prstClr>
                </a:solidFill>
              </a:rPr>
              <a:pPr/>
              <a:t>6</a:t>
            </a:fld>
            <a:endParaRPr lang="en-US" dirty="0">
              <a:solidFill>
                <a:prstClr val="black">
                  <a:tint val="75000"/>
                </a:prstClr>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801574010"/>
              </p:ext>
            </p:extLst>
          </p:nvPr>
        </p:nvGraphicFramePr>
        <p:xfrm>
          <a:off x="514988" y="1233991"/>
          <a:ext cx="11067412" cy="4013854"/>
        </p:xfrm>
        <a:graphic>
          <a:graphicData uri="http://schemas.openxmlformats.org/drawingml/2006/table">
            <a:tbl>
              <a:tblPr firstRow="1" bandRow="1">
                <a:tableStyleId>{5C22544A-7EE6-4342-B048-85BDC9FD1C3A}</a:tableStyleId>
              </a:tblPr>
              <a:tblGrid>
                <a:gridCol w="562840"/>
                <a:gridCol w="5356839"/>
                <a:gridCol w="5147733"/>
              </a:tblGrid>
              <a:tr h="257839">
                <a:tc>
                  <a:txBody>
                    <a:bodyPr/>
                    <a:lstStyle/>
                    <a:p>
                      <a:pPr algn="ctr"/>
                      <a:r>
                        <a:rPr lang="es-PE" sz="1200" dirty="0" smtClean="0"/>
                        <a:t>N°</a:t>
                      </a:r>
                      <a:endParaRPr lang="es-PE" sz="1200" dirty="0"/>
                    </a:p>
                  </a:txBody>
                  <a:tcPr/>
                </a:tc>
                <a:tc>
                  <a:txBody>
                    <a:bodyPr/>
                    <a:lstStyle/>
                    <a:p>
                      <a:r>
                        <a:rPr lang="es-PE" sz="1200" dirty="0" smtClean="0"/>
                        <a:t>CRITERIO</a:t>
                      </a:r>
                      <a:endParaRPr lang="es-PE" sz="1200" dirty="0"/>
                    </a:p>
                  </a:txBody>
                  <a:tcPr/>
                </a:tc>
                <a:tc>
                  <a:txBody>
                    <a:bodyPr/>
                    <a:lstStyle/>
                    <a:p>
                      <a:r>
                        <a:rPr lang="es-PE" sz="1200" dirty="0" smtClean="0"/>
                        <a:t>MONTO</a:t>
                      </a:r>
                      <a:endParaRPr lang="es-PE" sz="1200" dirty="0"/>
                    </a:p>
                  </a:txBody>
                  <a:tcPr/>
                </a:tc>
              </a:tr>
              <a:tr h="730544">
                <a:tc>
                  <a:txBody>
                    <a:bodyPr/>
                    <a:lstStyle/>
                    <a:p>
                      <a:pPr algn="ctr"/>
                      <a:r>
                        <a:rPr lang="es-PE" sz="1500" dirty="0" smtClean="0"/>
                        <a:t>6</a:t>
                      </a:r>
                      <a:endParaRPr lang="es-PE" sz="1500" dirty="0"/>
                    </a:p>
                  </a:txBody>
                  <a:tcPr anchor="ctr"/>
                </a:tc>
                <a:tc>
                  <a:txBody>
                    <a:bodyPr/>
                    <a:lstStyle/>
                    <a:p>
                      <a:pPr marL="0" algn="l" defTabSz="457200" rtl="0" eaLnBrk="1" latinLnBrk="0" hangingPunct="1"/>
                      <a:r>
                        <a:rPr lang="es-PE" sz="1500" kern="1200" dirty="0" smtClean="0">
                          <a:solidFill>
                            <a:schemeClr val="dk1"/>
                          </a:solidFill>
                          <a:latin typeface="+mn-lt"/>
                          <a:ea typeface="+mn-ea"/>
                          <a:cs typeface="+mn-cs"/>
                        </a:rPr>
                        <a:t>Adquisición de equipamiento menor y mobiliario auxiliar para locales educativos que cuenten con nivel inicial que no fueron</a:t>
                      </a:r>
                      <a:r>
                        <a:rPr lang="es-PE" sz="1500" kern="1200" baseline="0" dirty="0" smtClean="0">
                          <a:solidFill>
                            <a:schemeClr val="dk1"/>
                          </a:solidFill>
                          <a:latin typeface="+mn-lt"/>
                          <a:ea typeface="+mn-ea"/>
                          <a:cs typeface="+mn-cs"/>
                        </a:rPr>
                        <a:t> beneficiarias del Adelanto 2018</a:t>
                      </a:r>
                      <a:endParaRPr lang="es-PE" sz="1500" kern="1200" dirty="0">
                        <a:solidFill>
                          <a:schemeClr val="dk1"/>
                        </a:solidFill>
                        <a:latin typeface="+mn-lt"/>
                        <a:ea typeface="+mn-ea"/>
                        <a:cs typeface="+mn-cs"/>
                      </a:endParaRPr>
                    </a:p>
                  </a:txBody>
                  <a:tcPr anchor="ctr"/>
                </a:tc>
                <a:tc>
                  <a:txBody>
                    <a:bodyPr/>
                    <a:lstStyle/>
                    <a:p>
                      <a:pPr marL="285750" indent="-285750">
                        <a:buFont typeface="Wingdings" panose="05000000000000000000" pitchFamily="2" charset="2"/>
                        <a:buChar char="ü"/>
                      </a:pPr>
                      <a:r>
                        <a:rPr lang="es-PE" sz="1500" kern="1200" dirty="0" smtClean="0">
                          <a:solidFill>
                            <a:schemeClr val="dk1"/>
                          </a:solidFill>
                          <a:latin typeface="+mn-lt"/>
                          <a:ea typeface="+mn-ea"/>
                          <a:cs typeface="+mn-cs"/>
                        </a:rPr>
                        <a:t>Se asignará S/ 725</a:t>
                      </a:r>
                      <a:r>
                        <a:rPr lang="es-PE" sz="1500" kern="1200" baseline="0" dirty="0" smtClean="0">
                          <a:solidFill>
                            <a:schemeClr val="dk1"/>
                          </a:solidFill>
                          <a:latin typeface="+mn-lt"/>
                          <a:ea typeface="+mn-ea"/>
                          <a:cs typeface="+mn-cs"/>
                        </a:rPr>
                        <a:t> adicionales</a:t>
                      </a:r>
                      <a:r>
                        <a:rPr lang="es-PE" sz="1500" kern="1200" dirty="0" smtClean="0">
                          <a:solidFill>
                            <a:schemeClr val="dk1"/>
                          </a:solidFill>
                          <a:latin typeface="+mn-lt"/>
                          <a:ea typeface="+mn-ea"/>
                          <a:cs typeface="+mn-cs"/>
                        </a:rPr>
                        <a:t>.</a:t>
                      </a:r>
                      <a:endParaRPr lang="es-PE" sz="1500" kern="1200" dirty="0">
                        <a:solidFill>
                          <a:schemeClr val="dk1"/>
                        </a:solidFill>
                        <a:latin typeface="+mn-lt"/>
                        <a:ea typeface="+mn-ea"/>
                        <a:cs typeface="+mn-cs"/>
                      </a:endParaRPr>
                    </a:p>
                  </a:txBody>
                  <a:tcPr anchor="ctr"/>
                </a:tc>
              </a:tr>
              <a:tr h="730544">
                <a:tc>
                  <a:txBody>
                    <a:bodyPr/>
                    <a:lstStyle/>
                    <a:p>
                      <a:pPr algn="ctr"/>
                      <a:r>
                        <a:rPr lang="es-PE" sz="1500" dirty="0" smtClean="0"/>
                        <a:t>7</a:t>
                      </a:r>
                      <a:endParaRPr lang="es-PE" sz="1500" dirty="0"/>
                    </a:p>
                  </a:txBody>
                  <a:tcPr anchor="ctr"/>
                </a:tc>
                <a:tc>
                  <a:txBody>
                    <a:bodyPr/>
                    <a:lstStyle/>
                    <a:p>
                      <a:pPr marL="0" algn="l" defTabSz="457200" rtl="0" eaLnBrk="1" latinLnBrk="0" hangingPunct="1"/>
                      <a:r>
                        <a:rPr lang="es-PE" sz="1500" kern="1200" dirty="0" smtClean="0">
                          <a:solidFill>
                            <a:schemeClr val="dk1"/>
                          </a:solidFill>
                          <a:latin typeface="+mn-lt"/>
                          <a:ea typeface="+mn-ea"/>
                          <a:cs typeface="+mn-cs"/>
                        </a:rPr>
                        <a:t>Locales educativos del modelo Centros Rurales de Formación en Alternancia  (CRFA)</a:t>
                      </a:r>
                      <a:endParaRPr lang="es-PE" sz="1500" kern="1200" dirty="0">
                        <a:solidFill>
                          <a:schemeClr val="dk1"/>
                        </a:solidFill>
                        <a:latin typeface="+mn-lt"/>
                        <a:ea typeface="+mn-ea"/>
                        <a:cs typeface="+mn-cs"/>
                      </a:endParaRPr>
                    </a:p>
                  </a:txBody>
                  <a:tcPr anchor="ctr"/>
                </a:tc>
                <a:tc>
                  <a:txBody>
                    <a:bodyPr/>
                    <a:lstStyle/>
                    <a:p>
                      <a:pPr marL="285750" indent="-285750" algn="l" defTabSz="914400" rtl="0" eaLnBrk="1" latinLnBrk="0" hangingPunct="1">
                        <a:buFont typeface="Wingdings" panose="05000000000000000000" pitchFamily="2" charset="2"/>
                        <a:buChar char="ü"/>
                      </a:pPr>
                      <a:r>
                        <a:rPr lang="es-PE" sz="1500" kern="1200" dirty="0" smtClean="0">
                          <a:solidFill>
                            <a:schemeClr val="dk1"/>
                          </a:solidFill>
                          <a:latin typeface="+mn-lt"/>
                          <a:ea typeface="+mn-ea"/>
                          <a:cs typeface="+mn-cs"/>
                        </a:rPr>
                        <a:t>Se asignará S/ 1,001 adicionales </a:t>
                      </a:r>
                      <a:endParaRPr lang="es-PE" sz="1500" kern="1200" dirty="0">
                        <a:solidFill>
                          <a:schemeClr val="dk1"/>
                        </a:solidFill>
                        <a:latin typeface="+mn-lt"/>
                        <a:ea typeface="+mn-ea"/>
                        <a:cs typeface="+mn-cs"/>
                      </a:endParaRPr>
                    </a:p>
                  </a:txBody>
                  <a:tcPr anchor="ctr"/>
                </a:tc>
              </a:tr>
              <a:tr h="730544">
                <a:tc>
                  <a:txBody>
                    <a:bodyPr/>
                    <a:lstStyle/>
                    <a:p>
                      <a:pPr algn="ctr"/>
                      <a:r>
                        <a:rPr lang="es-PE" sz="1500" dirty="0" smtClean="0"/>
                        <a:t>8</a:t>
                      </a:r>
                      <a:endParaRPr lang="es-PE" sz="1500" dirty="0"/>
                    </a:p>
                  </a:txBody>
                  <a:tcPr anchor="ctr"/>
                </a:tc>
                <a:tc>
                  <a:txBody>
                    <a:bodyPr/>
                    <a:lstStyle/>
                    <a:p>
                      <a:r>
                        <a:rPr lang="es-PE" sz="1500" dirty="0" smtClean="0"/>
                        <a:t>Asignación extra por área rural, para el mantenimiento de servicios higiénicos e instalaciones sanitarias.</a:t>
                      </a:r>
                    </a:p>
                  </a:txBody>
                  <a:tcPr anchor="ctr"/>
                </a:tc>
                <a:tc>
                  <a:txBody>
                    <a:bodyPr/>
                    <a:lstStyle/>
                    <a:p>
                      <a:pPr marL="285750" indent="-285750" algn="l" defTabSz="914400" rtl="0" eaLnBrk="1" latinLnBrk="0" hangingPunct="1">
                        <a:buFont typeface="Wingdings" panose="05000000000000000000" pitchFamily="2" charset="2"/>
                        <a:buChar char="ü"/>
                      </a:pPr>
                      <a:r>
                        <a:rPr lang="es-PE" sz="1500" kern="1200" dirty="0" smtClean="0">
                          <a:solidFill>
                            <a:schemeClr val="dk1"/>
                          </a:solidFill>
                          <a:latin typeface="+mn-lt"/>
                          <a:ea typeface="+mn-ea"/>
                          <a:cs typeface="+mn-cs"/>
                        </a:rPr>
                        <a:t>Se asignará </a:t>
                      </a:r>
                      <a:r>
                        <a:rPr lang="es-PE" sz="1500" dirty="0" smtClean="0"/>
                        <a:t>S/ 333.00 </a:t>
                      </a:r>
                      <a:r>
                        <a:rPr lang="es-PE" sz="1500" kern="1200" dirty="0" smtClean="0">
                          <a:solidFill>
                            <a:schemeClr val="dk1"/>
                          </a:solidFill>
                          <a:latin typeface="+mn-lt"/>
                          <a:ea typeface="+mn-ea"/>
                          <a:cs typeface="+mn-cs"/>
                        </a:rPr>
                        <a:t>adicionales</a:t>
                      </a:r>
                    </a:p>
                  </a:txBody>
                  <a:tcPr anchor="ctr"/>
                </a:tc>
              </a:tr>
              <a:tr h="715295">
                <a:tc>
                  <a:txBody>
                    <a:bodyPr/>
                    <a:lstStyle/>
                    <a:p>
                      <a:pPr algn="ctr"/>
                      <a:r>
                        <a:rPr lang="es-PE" sz="1500" dirty="0" smtClean="0"/>
                        <a:t>9</a:t>
                      </a:r>
                      <a:endParaRPr lang="es-PE" sz="1500" dirty="0"/>
                    </a:p>
                  </a:txBody>
                  <a:tcPr anchor="ctr"/>
                </a:tc>
                <a:tc>
                  <a:txBody>
                    <a:bodyPr/>
                    <a:lstStyle/>
                    <a:p>
                      <a:pPr marL="0" algn="l" defTabSz="457200" rtl="0" eaLnBrk="1" latinLnBrk="0" hangingPunct="1"/>
                      <a:r>
                        <a:rPr lang="es-PE" sz="1500" kern="1200" dirty="0" smtClean="0">
                          <a:solidFill>
                            <a:schemeClr val="dk1"/>
                          </a:solidFill>
                          <a:latin typeface="+mn-lt"/>
                          <a:ea typeface="+mn-ea"/>
                          <a:cs typeface="+mn-cs"/>
                        </a:rPr>
                        <a:t>Locales educativos ubicados en los distritos focalizados por la Autoridad para la Reconstrucción con Cambios.</a:t>
                      </a:r>
                      <a:endParaRPr lang="es-PE" sz="1500" kern="1200" dirty="0">
                        <a:solidFill>
                          <a:schemeClr val="dk1"/>
                        </a:solidFill>
                        <a:latin typeface="+mn-lt"/>
                        <a:ea typeface="+mn-ea"/>
                        <a:cs typeface="+mn-cs"/>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PE" sz="1500" kern="1200" dirty="0" smtClean="0">
                          <a:solidFill>
                            <a:schemeClr val="dk1"/>
                          </a:solidFill>
                          <a:latin typeface="+mn-lt"/>
                          <a:ea typeface="+mn-ea"/>
                          <a:cs typeface="+mn-cs"/>
                        </a:rPr>
                        <a:t>Se asignará S/ 7000.00 adicionales</a:t>
                      </a:r>
                    </a:p>
                    <a:p>
                      <a:pPr marL="0" indent="0">
                        <a:buFont typeface="Wingdings" panose="05000000000000000000" pitchFamily="2" charset="2"/>
                        <a:buNone/>
                      </a:pPr>
                      <a:endParaRPr lang="es-PE" sz="1500" dirty="0" smtClean="0"/>
                    </a:p>
                  </a:txBody>
                  <a:tcPr anchor="ctr"/>
                </a:tc>
              </a:tr>
              <a:tr h="785911">
                <a:tc>
                  <a:txBody>
                    <a:bodyPr/>
                    <a:lstStyle/>
                    <a:p>
                      <a:pPr algn="ctr"/>
                      <a:r>
                        <a:rPr lang="es-PE" sz="1500" dirty="0" smtClean="0"/>
                        <a:t>10</a:t>
                      </a:r>
                      <a:endParaRPr lang="es-PE" sz="1500" dirty="0"/>
                    </a:p>
                  </a:txBody>
                  <a:tcPr anchor="ct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500" kern="1200" noProof="0" dirty="0" smtClean="0">
                          <a:solidFill>
                            <a:schemeClr val="dk1"/>
                          </a:solidFill>
                          <a:latin typeface="+mn-lt"/>
                          <a:ea typeface="+mn-ea"/>
                          <a:cs typeface="+mn-cs"/>
                        </a:rPr>
                        <a:t>Locales educativos ubicados en la zona declarada en emergencia por el sismo con epicentro a 56 km. al sur del distrito de Lomas, provincia de </a:t>
                      </a:r>
                      <a:r>
                        <a:rPr lang="es-PE" sz="1500" kern="1200" noProof="0" dirty="0" err="1" smtClean="0">
                          <a:solidFill>
                            <a:schemeClr val="dk1"/>
                          </a:solidFill>
                          <a:latin typeface="+mn-lt"/>
                          <a:ea typeface="+mn-ea"/>
                          <a:cs typeface="+mn-cs"/>
                        </a:rPr>
                        <a:t>Caravelí</a:t>
                      </a:r>
                      <a:r>
                        <a:rPr lang="es-PE" sz="1500" kern="1200" noProof="0" dirty="0" smtClean="0">
                          <a:solidFill>
                            <a:schemeClr val="dk1"/>
                          </a:solidFill>
                          <a:latin typeface="+mn-lt"/>
                          <a:ea typeface="+mn-ea"/>
                          <a:cs typeface="+mn-cs"/>
                        </a:rPr>
                        <a:t>, departamento de Arequipa:</a:t>
                      </a:r>
                      <a:endParaRPr lang="es-PE" sz="1500" kern="1200" dirty="0">
                        <a:solidFill>
                          <a:schemeClr val="dk1"/>
                        </a:solidFill>
                        <a:latin typeface="+mn-lt"/>
                        <a:ea typeface="+mn-ea"/>
                        <a:cs typeface="+mn-cs"/>
                      </a:endParaRPr>
                    </a:p>
                  </a:txBody>
                  <a:tcPr anchor="ctr">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PE" sz="1500" dirty="0" smtClean="0"/>
                        <a:t>S/ 7,900</a:t>
                      </a:r>
                      <a:r>
                        <a:rPr lang="es-PE" sz="1500" baseline="0" dirty="0" smtClean="0"/>
                        <a:t> </a:t>
                      </a:r>
                      <a:r>
                        <a:rPr lang="es-PE" sz="1500" dirty="0" smtClean="0"/>
                        <a:t>a cada</a:t>
                      </a:r>
                      <a:r>
                        <a:rPr lang="es-PE" sz="1500" baseline="0" dirty="0" smtClean="0"/>
                        <a:t> local educativo</a:t>
                      </a:r>
                      <a:endParaRPr lang="es-PE" sz="1500" dirty="0" smtClean="0"/>
                    </a:p>
                  </a:txBody>
                  <a:tcPr anchor="ctr">
                    <a:lnB w="12700" cap="flat" cmpd="sng" algn="ctr">
                      <a:solidFill>
                        <a:schemeClr val="tx1"/>
                      </a:solidFill>
                      <a:prstDash val="solid"/>
                      <a:round/>
                      <a:headEnd type="none" w="med" len="med"/>
                      <a:tailEnd type="none" w="med" len="med"/>
                    </a:lnB>
                  </a:tcPr>
                </a:tc>
              </a:tr>
            </a:tbl>
          </a:graphicData>
        </a:graphic>
      </p:graphicFrame>
      <p:sp>
        <p:nvSpPr>
          <p:cNvPr id="16" name="Título 3"/>
          <p:cNvSpPr txBox="1">
            <a:spLocks/>
          </p:cNvSpPr>
          <p:nvPr/>
        </p:nvSpPr>
        <p:spPr>
          <a:xfrm>
            <a:off x="190223" y="232566"/>
            <a:ext cx="7014910" cy="220592"/>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defTabSz="457200">
              <a:lnSpc>
                <a:spcPct val="100000"/>
              </a:lnSpc>
            </a:pPr>
            <a:r>
              <a:rPr lang="es-PE" sz="2400" b="1" dirty="0">
                <a:solidFill>
                  <a:srgbClr val="C00000"/>
                </a:solidFill>
              </a:rPr>
              <a:t>CRITERIOS Y MONTOS DE ASIGNACIÓN DE RECURSOS</a:t>
            </a:r>
          </a:p>
        </p:txBody>
      </p:sp>
    </p:spTree>
    <p:extLst>
      <p:ext uri="{BB962C8B-B14F-4D97-AF65-F5344CB8AC3E}">
        <p14:creationId xmlns:p14="http://schemas.microsoft.com/office/powerpoint/2010/main" val="3738916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CCF4E4B3-D136-4BE0-8987-89A64A37D437}" type="slidenum">
              <a:rPr lang="en-US" smtClean="0">
                <a:solidFill>
                  <a:prstClr val="black">
                    <a:tint val="75000"/>
                  </a:prstClr>
                </a:solidFill>
              </a:rPr>
              <a:pPr/>
              <a:t>7</a:t>
            </a:fld>
            <a:endParaRPr lang="en-US" dirty="0">
              <a:solidFill>
                <a:prstClr val="black">
                  <a:tint val="75000"/>
                </a:prstClr>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1379621261"/>
              </p:ext>
            </p:extLst>
          </p:nvPr>
        </p:nvGraphicFramePr>
        <p:xfrm>
          <a:off x="440267" y="2027096"/>
          <a:ext cx="11067412" cy="2512648"/>
        </p:xfrm>
        <a:graphic>
          <a:graphicData uri="http://schemas.openxmlformats.org/drawingml/2006/table">
            <a:tbl>
              <a:tblPr firstRow="1" bandRow="1">
                <a:tableStyleId>{5C22544A-7EE6-4342-B048-85BDC9FD1C3A}</a:tableStyleId>
              </a:tblPr>
              <a:tblGrid>
                <a:gridCol w="562840"/>
                <a:gridCol w="5356839"/>
                <a:gridCol w="5147733"/>
              </a:tblGrid>
              <a:tr h="263711">
                <a:tc>
                  <a:txBody>
                    <a:bodyPr/>
                    <a:lstStyle/>
                    <a:p>
                      <a:pPr algn="ctr"/>
                      <a:r>
                        <a:rPr lang="es-PE" sz="1200" dirty="0" smtClean="0"/>
                        <a:t>N°</a:t>
                      </a:r>
                      <a:endParaRPr lang="es-PE" sz="1200" dirty="0"/>
                    </a:p>
                  </a:txBody>
                  <a:tcPr/>
                </a:tc>
                <a:tc>
                  <a:txBody>
                    <a:bodyPr/>
                    <a:lstStyle/>
                    <a:p>
                      <a:r>
                        <a:rPr lang="es-PE" sz="1200" dirty="0" smtClean="0"/>
                        <a:t>CRITERIO</a:t>
                      </a:r>
                      <a:endParaRPr lang="es-PE" sz="1200" dirty="0"/>
                    </a:p>
                  </a:txBody>
                  <a:tcPr/>
                </a:tc>
                <a:tc>
                  <a:txBody>
                    <a:bodyPr/>
                    <a:lstStyle/>
                    <a:p>
                      <a:r>
                        <a:rPr lang="es-PE" sz="1200" dirty="0" smtClean="0"/>
                        <a:t>MONTO</a:t>
                      </a:r>
                      <a:endParaRPr lang="es-PE" sz="1200" dirty="0"/>
                    </a:p>
                  </a:txBody>
                  <a:tcPr/>
                </a:tc>
              </a:tr>
              <a:tr h="730544">
                <a:tc>
                  <a:txBody>
                    <a:bodyPr/>
                    <a:lstStyle/>
                    <a:p>
                      <a:pPr algn="ctr"/>
                      <a:r>
                        <a:rPr lang="es-PE" sz="1500" dirty="0" smtClean="0"/>
                        <a:t>11</a:t>
                      </a:r>
                      <a:endParaRPr lang="es-PE" sz="1500" dirty="0"/>
                    </a:p>
                  </a:txBody>
                  <a:tcPr anchor="ctr"/>
                </a:tc>
                <a:tc>
                  <a:txBody>
                    <a:bodyPr/>
                    <a:lstStyle/>
                    <a:p>
                      <a:pPr marL="0" algn="l" defTabSz="457200" rtl="0" eaLnBrk="1" latinLnBrk="0" hangingPunct="1"/>
                      <a:r>
                        <a:rPr lang="es-PE" sz="1500" kern="1200" dirty="0" smtClean="0">
                          <a:solidFill>
                            <a:schemeClr val="dk1"/>
                          </a:solidFill>
                          <a:latin typeface="+mn-lt"/>
                          <a:ea typeface="+mn-ea"/>
                          <a:cs typeface="+mn-cs"/>
                        </a:rPr>
                        <a:t>Asignación a locales educativos beneficiarios de la intervención Rutas Solidarias</a:t>
                      </a:r>
                      <a:endParaRPr lang="es-PE" sz="1500" kern="1200" dirty="0">
                        <a:solidFill>
                          <a:schemeClr val="dk1"/>
                        </a:solidFill>
                        <a:latin typeface="+mn-lt"/>
                        <a:ea typeface="+mn-ea"/>
                        <a:cs typeface="+mn-cs"/>
                      </a:endParaRPr>
                    </a:p>
                  </a:txBody>
                  <a:tcPr anchor="ctr"/>
                </a:tc>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PE" sz="1500" kern="1200" dirty="0" smtClean="0">
                          <a:solidFill>
                            <a:schemeClr val="dk1"/>
                          </a:solidFill>
                          <a:latin typeface="+mn-lt"/>
                          <a:ea typeface="+mn-ea"/>
                          <a:cs typeface="+mn-cs"/>
                        </a:rPr>
                        <a:t>S/ 28.46 (Veintiocho y 46/100 Soles) por cada bicicleta.</a:t>
                      </a:r>
                      <a:endParaRPr lang="es-PE" sz="1500" kern="1200" dirty="0">
                        <a:solidFill>
                          <a:schemeClr val="dk1"/>
                        </a:solidFill>
                        <a:latin typeface="+mn-lt"/>
                        <a:ea typeface="+mn-ea"/>
                        <a:cs typeface="+mn-cs"/>
                      </a:endParaRPr>
                    </a:p>
                  </a:txBody>
                  <a:tcPr anchor="ctr"/>
                </a:tc>
              </a:tr>
              <a:tr h="730544">
                <a:tc>
                  <a:txBody>
                    <a:bodyPr/>
                    <a:lstStyle/>
                    <a:p>
                      <a:pPr algn="ctr"/>
                      <a:r>
                        <a:rPr lang="es-PE" sz="1500" dirty="0" smtClean="0"/>
                        <a:t>12</a:t>
                      </a:r>
                      <a:endParaRPr lang="es-PE" sz="1500" dirty="0"/>
                    </a:p>
                  </a:txBody>
                  <a:tcPr anchor="ctr"/>
                </a:tc>
                <a:tc>
                  <a:txBody>
                    <a:bodyPr/>
                    <a:lstStyle/>
                    <a:p>
                      <a:pPr marL="0" lvl="0" algn="l" defTabSz="457200" rtl="0" eaLnBrk="1" latinLnBrk="0" hangingPunct="1"/>
                      <a:r>
                        <a:rPr lang="es-PE" sz="1500" kern="1200" dirty="0" smtClean="0">
                          <a:solidFill>
                            <a:schemeClr val="dk1"/>
                          </a:solidFill>
                          <a:latin typeface="+mn-lt"/>
                          <a:ea typeface="+mn-ea"/>
                          <a:cs typeface="+mn-cs"/>
                        </a:rPr>
                        <a:t>Adquisición de útiles escolares y de escritorio, materiales para uso pedagógico y equipamiento menor para primaria y secundaria</a:t>
                      </a:r>
                      <a:endParaRPr lang="es-PE" sz="1500" kern="1200" dirty="0">
                        <a:solidFill>
                          <a:schemeClr val="dk1"/>
                        </a:solidFill>
                        <a:latin typeface="+mn-lt"/>
                        <a:ea typeface="+mn-ea"/>
                        <a:cs typeface="+mn-cs"/>
                      </a:endParaRPr>
                    </a:p>
                  </a:txBody>
                  <a:tcPr anchor="ctr"/>
                </a:tc>
                <a:tc>
                  <a:txBody>
                    <a:bodyPr/>
                    <a:lstStyle/>
                    <a:p>
                      <a:pPr marL="285750" indent="-285750" algn="l" defTabSz="914400" rtl="0" eaLnBrk="1" latinLnBrk="0" hangingPunct="1">
                        <a:buFont typeface="Wingdings" panose="05000000000000000000" pitchFamily="2" charset="2"/>
                        <a:buChar char="ü"/>
                      </a:pPr>
                      <a:r>
                        <a:rPr lang="es-PE" sz="1500" kern="1200" dirty="0" smtClean="0">
                          <a:solidFill>
                            <a:schemeClr val="dk1"/>
                          </a:solidFill>
                          <a:latin typeface="+mn-lt"/>
                          <a:ea typeface="+mn-ea"/>
                          <a:cs typeface="+mn-cs"/>
                        </a:rPr>
                        <a:t>Se asignará S/ 1,851.00  adicionales </a:t>
                      </a:r>
                      <a:endParaRPr lang="es-PE" sz="1500" kern="1200" dirty="0">
                        <a:solidFill>
                          <a:schemeClr val="dk1"/>
                        </a:solidFill>
                        <a:latin typeface="+mn-lt"/>
                        <a:ea typeface="+mn-ea"/>
                        <a:cs typeface="+mn-cs"/>
                      </a:endParaRPr>
                    </a:p>
                  </a:txBody>
                  <a:tcPr anchor="ctr"/>
                </a:tc>
              </a:tr>
              <a:tr h="730544">
                <a:tc>
                  <a:txBody>
                    <a:bodyPr/>
                    <a:lstStyle/>
                    <a:p>
                      <a:pPr algn="ctr"/>
                      <a:r>
                        <a:rPr lang="es-PE" sz="1500" dirty="0" smtClean="0"/>
                        <a:t>13</a:t>
                      </a:r>
                      <a:endParaRPr lang="es-PE" sz="1500" dirty="0"/>
                    </a:p>
                  </a:txBody>
                  <a:tcPr anchor="ctr"/>
                </a:tc>
                <a:tc>
                  <a:txBody>
                    <a:bodyPr/>
                    <a:lstStyle/>
                    <a:p>
                      <a:pPr marL="0" lvl="0" algn="l" defTabSz="457200" rtl="0" eaLnBrk="1" latinLnBrk="0" hangingPunct="1"/>
                      <a:r>
                        <a:rPr lang="es-PE" sz="1500" kern="1200" dirty="0" smtClean="0">
                          <a:solidFill>
                            <a:schemeClr val="dk1"/>
                          </a:solidFill>
                          <a:latin typeface="+mn-lt"/>
                          <a:ea typeface="+mn-ea"/>
                          <a:cs typeface="+mn-cs"/>
                        </a:rPr>
                        <a:t>Adquisición de útiles escolares y de escritorio, materiales para uso pedagógico y equipamiento menor locales educativos</a:t>
                      </a:r>
                      <a:r>
                        <a:rPr lang="es-PE" sz="1500" kern="1200" baseline="0" dirty="0" smtClean="0">
                          <a:solidFill>
                            <a:schemeClr val="dk1"/>
                          </a:solidFill>
                          <a:latin typeface="+mn-lt"/>
                          <a:ea typeface="+mn-ea"/>
                          <a:cs typeface="+mn-cs"/>
                        </a:rPr>
                        <a:t> de </a:t>
                      </a:r>
                      <a:r>
                        <a:rPr lang="es-PE" sz="1500" kern="1200" dirty="0" smtClean="0">
                          <a:solidFill>
                            <a:schemeClr val="dk1"/>
                          </a:solidFill>
                          <a:latin typeface="+mn-lt"/>
                          <a:ea typeface="+mn-ea"/>
                          <a:cs typeface="+mn-cs"/>
                        </a:rPr>
                        <a:t>para primaria y secundaria que fueron</a:t>
                      </a:r>
                      <a:r>
                        <a:rPr lang="es-PE" sz="1500" kern="1200" baseline="0" dirty="0" smtClean="0">
                          <a:solidFill>
                            <a:schemeClr val="dk1"/>
                          </a:solidFill>
                          <a:latin typeface="+mn-lt"/>
                          <a:ea typeface="+mn-ea"/>
                          <a:cs typeface="+mn-cs"/>
                        </a:rPr>
                        <a:t> beneficiarios del Adelanto 2018</a:t>
                      </a:r>
                      <a:endParaRPr lang="es-PE" sz="1500" kern="1200" dirty="0">
                        <a:solidFill>
                          <a:schemeClr val="dk1"/>
                        </a:solidFill>
                        <a:latin typeface="+mn-lt"/>
                        <a:ea typeface="+mn-ea"/>
                        <a:cs typeface="+mn-cs"/>
                      </a:endParaRPr>
                    </a:p>
                  </a:txBody>
                  <a:tcPr anchor="ctr"/>
                </a:tc>
                <a:tc>
                  <a:txBody>
                    <a:bodyPr/>
                    <a:lstStyle/>
                    <a:p>
                      <a:pPr marL="285750" indent="-285750" algn="l" defTabSz="914400" rtl="0" eaLnBrk="1" latinLnBrk="0" hangingPunct="1">
                        <a:buFont typeface="Wingdings" panose="05000000000000000000" pitchFamily="2" charset="2"/>
                        <a:buChar char="ü"/>
                      </a:pPr>
                      <a:r>
                        <a:rPr lang="es-PE" sz="1500" kern="1200" dirty="0" smtClean="0">
                          <a:solidFill>
                            <a:schemeClr val="dk1"/>
                          </a:solidFill>
                          <a:latin typeface="+mn-lt"/>
                          <a:ea typeface="+mn-ea"/>
                          <a:cs typeface="+mn-cs"/>
                        </a:rPr>
                        <a:t>Se asignará </a:t>
                      </a:r>
                      <a:r>
                        <a:rPr lang="es-PE" sz="1500" dirty="0" smtClean="0"/>
                        <a:t>S/ 851.00 </a:t>
                      </a:r>
                      <a:r>
                        <a:rPr lang="es-PE" sz="1500" kern="1200" dirty="0" smtClean="0">
                          <a:solidFill>
                            <a:schemeClr val="dk1"/>
                          </a:solidFill>
                          <a:latin typeface="+mn-lt"/>
                          <a:ea typeface="+mn-ea"/>
                          <a:cs typeface="+mn-cs"/>
                        </a:rPr>
                        <a:t>adicionales</a:t>
                      </a:r>
                    </a:p>
                  </a:txBody>
                  <a:tcPr anchor="ctr"/>
                </a:tc>
              </a:tr>
            </a:tbl>
          </a:graphicData>
        </a:graphic>
      </p:graphicFrame>
      <p:sp>
        <p:nvSpPr>
          <p:cNvPr id="16" name="Título 3"/>
          <p:cNvSpPr txBox="1">
            <a:spLocks/>
          </p:cNvSpPr>
          <p:nvPr/>
        </p:nvSpPr>
        <p:spPr>
          <a:xfrm>
            <a:off x="190223" y="232566"/>
            <a:ext cx="7014910" cy="220592"/>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defTabSz="457200">
              <a:lnSpc>
                <a:spcPct val="100000"/>
              </a:lnSpc>
            </a:pPr>
            <a:r>
              <a:rPr lang="es-PE" sz="2400" b="1" dirty="0">
                <a:solidFill>
                  <a:srgbClr val="C00000"/>
                </a:solidFill>
              </a:rPr>
              <a:t>CRITERIOS Y MONTOS DE ASIGNACIÓN DE RECURSOS</a:t>
            </a:r>
          </a:p>
        </p:txBody>
      </p:sp>
      <p:sp>
        <p:nvSpPr>
          <p:cNvPr id="2" name="Rectángulo 1"/>
          <p:cNvSpPr/>
          <p:nvPr/>
        </p:nvSpPr>
        <p:spPr>
          <a:xfrm>
            <a:off x="-948267" y="757687"/>
            <a:ext cx="12455945" cy="964880"/>
          </a:xfrm>
          <a:prstGeom prst="rect">
            <a:avLst/>
          </a:prstGeom>
        </p:spPr>
        <p:txBody>
          <a:bodyPr wrap="square">
            <a:spAutoFit/>
          </a:bodyPr>
          <a:lstStyle/>
          <a:p>
            <a:pPr marL="1350645" algn="just">
              <a:lnSpc>
                <a:spcPct val="105000"/>
              </a:lnSpc>
              <a:spcAft>
                <a:spcPts val="0"/>
              </a:spcAft>
            </a:pPr>
            <a:r>
              <a:rPr lang="es-PE" dirty="0">
                <a:latin typeface="Arial" panose="020B0604020202020204" pitchFamily="34" charset="0"/>
                <a:ea typeface="Times New Roman" panose="02020603050405020304" pitchFamily="18" charset="0"/>
                <a:cs typeface="Times New Roman" panose="02020603050405020304" pitchFamily="18" charset="0"/>
              </a:rPr>
              <a:t>Adicionalmente, según lo dispuesto en el literal a) del numeral 28.1 del artículo 28° de la Ley N° 30693, Ley de presupuesto del sector público para el año fiscal 2018, se asignarán montos por los siguientes conceptos: </a:t>
            </a:r>
            <a:endParaRPr lang="es-PE"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0358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t="15240" r="22037" b="39323"/>
          <a:stretch/>
        </p:blipFill>
        <p:spPr bwMode="auto">
          <a:xfrm>
            <a:off x="575733" y="1269999"/>
            <a:ext cx="10642600" cy="4969933"/>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983659" y="745393"/>
            <a:ext cx="9386352" cy="400110"/>
          </a:xfrm>
          <a:prstGeom prst="rect">
            <a:avLst/>
          </a:prstGeom>
          <a:noFill/>
        </p:spPr>
        <p:txBody>
          <a:bodyPr wrap="none" lIns="91440" tIns="45720" rIns="91440" bIns="45720">
            <a:spAutoFit/>
          </a:bodyPr>
          <a:lstStyle/>
          <a:p>
            <a:pPr algn="ctr"/>
            <a:r>
              <a:rPr lang="es-ES" sz="2000" b="1" u="sng" cap="none" spc="0" dirty="0" smtClean="0">
                <a:ln w="0"/>
                <a:solidFill>
                  <a:srgbClr val="FF0000"/>
                </a:solidFill>
              </a:rPr>
              <a:t>DESAGREGADO DE PRESUPUESTO DE MANTENIMIENTO DE LOCALES ESCOLARES 2018-I</a:t>
            </a:r>
            <a:endParaRPr lang="es-ES" sz="2000" b="1" u="sng" cap="none" spc="0" dirty="0">
              <a:ln w="0"/>
              <a:solidFill>
                <a:srgbClr val="FF0000"/>
              </a:solidFill>
            </a:endParaRPr>
          </a:p>
        </p:txBody>
      </p:sp>
    </p:spTree>
    <p:extLst>
      <p:ext uri="{BB962C8B-B14F-4D97-AF65-F5344CB8AC3E}">
        <p14:creationId xmlns:p14="http://schemas.microsoft.com/office/powerpoint/2010/main" val="2675017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370224" y="1911926"/>
            <a:ext cx="6815667" cy="4214237"/>
          </a:xfrm>
        </p:spPr>
        <p:txBody>
          <a:bodyPr/>
          <a:lstStyle/>
          <a:p>
            <a:endParaRPr lang="es-MX" dirty="0" smtClean="0"/>
          </a:p>
          <a:p>
            <a:endParaRPr lang="es-MX" dirty="0"/>
          </a:p>
          <a:p>
            <a:endParaRPr lang="es-MX" dirty="0" smtClean="0"/>
          </a:p>
          <a:p>
            <a:endParaRPr lang="es-PE" dirty="0"/>
          </a:p>
        </p:txBody>
      </p:sp>
      <p:sp>
        <p:nvSpPr>
          <p:cNvPr id="9" name="Título 1"/>
          <p:cNvSpPr txBox="1">
            <a:spLocks/>
          </p:cNvSpPr>
          <p:nvPr/>
        </p:nvSpPr>
        <p:spPr>
          <a:xfrm>
            <a:off x="342953" y="656311"/>
            <a:ext cx="11341047" cy="511464"/>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s-PE" sz="2300" dirty="0" smtClean="0">
                <a:solidFill>
                  <a:srgbClr val="C00000"/>
                </a:solidFill>
              </a:rPr>
              <a:t>Conformación de la </a:t>
            </a:r>
            <a:r>
              <a:rPr lang="es-PE" sz="2400" dirty="0" smtClean="0">
                <a:solidFill>
                  <a:srgbClr val="C00000"/>
                </a:solidFill>
              </a:rPr>
              <a:t>Comisión de </a:t>
            </a:r>
            <a:r>
              <a:rPr lang="es-PE" sz="2400" dirty="0">
                <a:solidFill>
                  <a:srgbClr val="C00000"/>
                </a:solidFill>
              </a:rPr>
              <a:t>Infraestructura, Espacios y Medios Educativos</a:t>
            </a:r>
          </a:p>
        </p:txBody>
      </p:sp>
      <p:grpSp>
        <p:nvGrpSpPr>
          <p:cNvPr id="2" name="Grupo 1"/>
          <p:cNvGrpSpPr/>
          <p:nvPr/>
        </p:nvGrpSpPr>
        <p:grpSpPr>
          <a:xfrm>
            <a:off x="370229" y="1245337"/>
            <a:ext cx="10965634" cy="5240130"/>
            <a:chOff x="370229" y="1245337"/>
            <a:chExt cx="10965634" cy="4880826"/>
          </a:xfrm>
        </p:grpSpPr>
        <p:sp>
          <p:nvSpPr>
            <p:cNvPr id="3" name="Forma libre 2"/>
            <p:cNvSpPr/>
            <p:nvPr/>
          </p:nvSpPr>
          <p:spPr>
            <a:xfrm>
              <a:off x="370229" y="1245337"/>
              <a:ext cx="4074771" cy="4880826"/>
            </a:xfrm>
            <a:custGeom>
              <a:avLst/>
              <a:gdLst>
                <a:gd name="connsiteX0" fmla="*/ 0 w 2130076"/>
                <a:gd name="connsiteY0" fmla="*/ 213008 h 4558929"/>
                <a:gd name="connsiteX1" fmla="*/ 213008 w 2130076"/>
                <a:gd name="connsiteY1" fmla="*/ 0 h 4558929"/>
                <a:gd name="connsiteX2" fmla="*/ 1917068 w 2130076"/>
                <a:gd name="connsiteY2" fmla="*/ 0 h 4558929"/>
                <a:gd name="connsiteX3" fmla="*/ 2130076 w 2130076"/>
                <a:gd name="connsiteY3" fmla="*/ 213008 h 4558929"/>
                <a:gd name="connsiteX4" fmla="*/ 2130076 w 2130076"/>
                <a:gd name="connsiteY4" fmla="*/ 4345921 h 4558929"/>
                <a:gd name="connsiteX5" fmla="*/ 1917068 w 2130076"/>
                <a:gd name="connsiteY5" fmla="*/ 4558929 h 4558929"/>
                <a:gd name="connsiteX6" fmla="*/ 213008 w 2130076"/>
                <a:gd name="connsiteY6" fmla="*/ 4558929 h 4558929"/>
                <a:gd name="connsiteX7" fmla="*/ 0 w 2130076"/>
                <a:gd name="connsiteY7" fmla="*/ 4345921 h 4558929"/>
                <a:gd name="connsiteX8" fmla="*/ 0 w 2130076"/>
                <a:gd name="connsiteY8" fmla="*/ 213008 h 455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0076" h="4558929">
                  <a:moveTo>
                    <a:pt x="0" y="213008"/>
                  </a:moveTo>
                  <a:cubicBezTo>
                    <a:pt x="0" y="95367"/>
                    <a:pt x="95367" y="0"/>
                    <a:pt x="213008" y="0"/>
                  </a:cubicBezTo>
                  <a:lnTo>
                    <a:pt x="1917068" y="0"/>
                  </a:lnTo>
                  <a:cubicBezTo>
                    <a:pt x="2034709" y="0"/>
                    <a:pt x="2130076" y="95367"/>
                    <a:pt x="2130076" y="213008"/>
                  </a:cubicBezTo>
                  <a:lnTo>
                    <a:pt x="2130076" y="4345921"/>
                  </a:lnTo>
                  <a:cubicBezTo>
                    <a:pt x="2130076" y="4463562"/>
                    <a:pt x="2034709" y="4558929"/>
                    <a:pt x="1917068" y="4558929"/>
                  </a:cubicBezTo>
                  <a:lnTo>
                    <a:pt x="213008" y="4558929"/>
                  </a:lnTo>
                  <a:cubicBezTo>
                    <a:pt x="95367" y="4558929"/>
                    <a:pt x="0" y="4463562"/>
                    <a:pt x="0" y="4345921"/>
                  </a:cubicBezTo>
                  <a:lnTo>
                    <a:pt x="0" y="213008"/>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99568" tIns="1923139" rIns="99568" bIns="1011355" numCol="1" spcCol="1270" anchor="t" anchorCtr="1">
              <a:noAutofit/>
            </a:bodyPr>
            <a:lstStyle/>
            <a:p>
              <a:pPr lvl="0" algn="just" defTabSz="622300">
                <a:lnSpc>
                  <a:spcPct val="90000"/>
                </a:lnSpc>
                <a:spcBef>
                  <a:spcPct val="0"/>
                </a:spcBef>
                <a:spcAft>
                  <a:spcPct val="35000"/>
                </a:spcAft>
              </a:pPr>
              <a:r>
                <a:rPr lang="es-PE" sz="1600" b="1" kern="1200" dirty="0" smtClean="0"/>
                <a:t>INSTITUCIÓN EDUCATIVA BASICA REGULAR</a:t>
              </a:r>
            </a:p>
            <a:p>
              <a:pPr lvl="0" algn="just" defTabSz="622300">
                <a:lnSpc>
                  <a:spcPct val="90000"/>
                </a:lnSpc>
                <a:spcBef>
                  <a:spcPct val="0"/>
                </a:spcBef>
                <a:spcAft>
                  <a:spcPct val="35000"/>
                </a:spcAft>
              </a:pPr>
              <a:r>
                <a:rPr lang="es-PE" sz="1600" dirty="0" smtClean="0"/>
                <a:t>- Será </a:t>
              </a:r>
              <a:r>
                <a:rPr lang="es-PE" sz="1600" dirty="0"/>
                <a:t>conformada por un mínimo de tres (03) y un máximo de cinco (05) personas entre profesores, docentes con cargos jerárquicos, personal administrativo y padres de familia, a ser elegidos en asamblea de docentes y asamblea de padres de familia según corresponda. La comisión puede renovarse antes del cierre del año académico, con el fin que quede conformada previo al inicio del siguiente año escolar. En el sistema </a:t>
              </a:r>
              <a:r>
                <a:rPr lang="es-PE" sz="1600" dirty="0" err="1"/>
                <a:t>Wasichay</a:t>
              </a:r>
              <a:r>
                <a:rPr lang="es-PE" sz="1600" dirty="0"/>
                <a:t> se registrarán a dos (02) integrantes de esta Comisión, además del Responsable de Mantenimiento.</a:t>
              </a:r>
              <a:endParaRPr lang="es-PE" sz="1600" b="1" kern="1200" dirty="0" smtClean="0"/>
            </a:p>
          </p:txBody>
        </p:sp>
        <p:sp>
          <p:nvSpPr>
            <p:cNvPr id="4" name="Elipse 3"/>
            <p:cNvSpPr/>
            <p:nvPr/>
          </p:nvSpPr>
          <p:spPr>
            <a:xfrm>
              <a:off x="1648552" y="1376652"/>
              <a:ext cx="1518123" cy="1518123"/>
            </a:xfrm>
            <a:prstGeom prst="ellipse">
              <a:avLst/>
            </a:prstGeom>
            <a:blipFill>
              <a:blip r:embed="rId3" cstate="print">
                <a:extLst>
                  <a:ext uri="{28A0092B-C50C-407E-A947-70E740481C1C}">
                    <a14:useLocalDpi xmlns:a14="http://schemas.microsoft.com/office/drawing/2010/main" val="0"/>
                  </a:ext>
                </a:extLst>
              </a:blip>
              <a:srcRect/>
              <a:stretch>
                <a:fillRect l="-62000" r="-62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6" name="Forma libre 5"/>
            <p:cNvSpPr/>
            <p:nvPr/>
          </p:nvSpPr>
          <p:spPr>
            <a:xfrm>
              <a:off x="7381688" y="1245337"/>
              <a:ext cx="3954175" cy="4880826"/>
            </a:xfrm>
            <a:custGeom>
              <a:avLst/>
              <a:gdLst>
                <a:gd name="connsiteX0" fmla="*/ 0 w 2130076"/>
                <a:gd name="connsiteY0" fmla="*/ 213008 h 4558929"/>
                <a:gd name="connsiteX1" fmla="*/ 213008 w 2130076"/>
                <a:gd name="connsiteY1" fmla="*/ 0 h 4558929"/>
                <a:gd name="connsiteX2" fmla="*/ 1917068 w 2130076"/>
                <a:gd name="connsiteY2" fmla="*/ 0 h 4558929"/>
                <a:gd name="connsiteX3" fmla="*/ 2130076 w 2130076"/>
                <a:gd name="connsiteY3" fmla="*/ 213008 h 4558929"/>
                <a:gd name="connsiteX4" fmla="*/ 2130076 w 2130076"/>
                <a:gd name="connsiteY4" fmla="*/ 4345921 h 4558929"/>
                <a:gd name="connsiteX5" fmla="*/ 1917068 w 2130076"/>
                <a:gd name="connsiteY5" fmla="*/ 4558929 h 4558929"/>
                <a:gd name="connsiteX6" fmla="*/ 213008 w 2130076"/>
                <a:gd name="connsiteY6" fmla="*/ 4558929 h 4558929"/>
                <a:gd name="connsiteX7" fmla="*/ 0 w 2130076"/>
                <a:gd name="connsiteY7" fmla="*/ 4345921 h 4558929"/>
                <a:gd name="connsiteX8" fmla="*/ 0 w 2130076"/>
                <a:gd name="connsiteY8" fmla="*/ 213008 h 455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0076" h="4558929">
                  <a:moveTo>
                    <a:pt x="0" y="213008"/>
                  </a:moveTo>
                  <a:cubicBezTo>
                    <a:pt x="0" y="95367"/>
                    <a:pt x="95367" y="0"/>
                    <a:pt x="213008" y="0"/>
                  </a:cubicBezTo>
                  <a:lnTo>
                    <a:pt x="1917068" y="0"/>
                  </a:lnTo>
                  <a:cubicBezTo>
                    <a:pt x="2034709" y="0"/>
                    <a:pt x="2130076" y="95367"/>
                    <a:pt x="2130076" y="213008"/>
                  </a:cubicBezTo>
                  <a:lnTo>
                    <a:pt x="2130076" y="4345921"/>
                  </a:lnTo>
                  <a:cubicBezTo>
                    <a:pt x="2130076" y="4463562"/>
                    <a:pt x="2034709" y="4558929"/>
                    <a:pt x="1917068" y="4558929"/>
                  </a:cubicBezTo>
                  <a:lnTo>
                    <a:pt x="213008" y="4558929"/>
                  </a:lnTo>
                  <a:cubicBezTo>
                    <a:pt x="95367" y="4558929"/>
                    <a:pt x="0" y="4463562"/>
                    <a:pt x="0" y="4345921"/>
                  </a:cubicBezTo>
                  <a:lnTo>
                    <a:pt x="0" y="213008"/>
                  </a:lnTo>
                  <a:close/>
                </a:path>
              </a:pathLst>
            </a:custGeom>
            <a:solidFill>
              <a:schemeClr val="bg1">
                <a:lumMod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4681519"/>
                <a:satOff val="-5839"/>
                <a:lumOff val="1373"/>
                <a:alphaOff val="0"/>
              </a:schemeClr>
            </a:effectRef>
            <a:fontRef idx="minor">
              <a:schemeClr val="lt1"/>
            </a:fontRef>
          </p:style>
          <p:txBody>
            <a:bodyPr spcFirstLastPara="0" vert="horz" wrap="square" lIns="99568" tIns="1923139" rIns="99568" bIns="1011355" numCol="1" spcCol="1270" anchor="t" anchorCtr="1">
              <a:noAutofit/>
            </a:bodyPr>
            <a:lstStyle/>
            <a:p>
              <a:pPr lvl="0" algn="ctr" defTabSz="622300">
                <a:lnSpc>
                  <a:spcPct val="90000"/>
                </a:lnSpc>
                <a:spcBef>
                  <a:spcPct val="0"/>
                </a:spcBef>
                <a:spcAft>
                  <a:spcPct val="35000"/>
                </a:spcAft>
              </a:pPr>
              <a:r>
                <a:rPr lang="es-ES" sz="1600" b="1" dirty="0" smtClean="0"/>
                <a:t>CENTROS DE EDUCACIÓN BÁSICA ALTERNATIVA, INSTITUTOS SUPERIORES, ESCUELAS DE FORMACIÓN ARTÍSTICA Y CENTROS DE EDUCACIÓN TÉCNICO PRODUCTIVA</a:t>
              </a:r>
              <a:endParaRPr lang="es-PE" sz="1600" b="1" kern="1200" dirty="0" smtClean="0"/>
            </a:p>
            <a:p>
              <a:pPr lvl="0" algn="ctr" defTabSz="622300">
                <a:lnSpc>
                  <a:spcPct val="90000"/>
                </a:lnSpc>
                <a:spcBef>
                  <a:spcPct val="0"/>
                </a:spcBef>
                <a:spcAft>
                  <a:spcPct val="35000"/>
                </a:spcAft>
              </a:pPr>
              <a:r>
                <a:rPr lang="es-PE" sz="1600" b="1" kern="1200" dirty="0" smtClean="0"/>
                <a:t>ELEGIDO EN ASAMBLEA ESTUDIANTIL</a:t>
              </a:r>
              <a:endParaRPr lang="es-PE" sz="1600" b="1" kern="1200" dirty="0"/>
            </a:p>
            <a:p>
              <a:pPr marL="57150" lvl="1" indent="-57150" algn="l" defTabSz="488950">
                <a:lnSpc>
                  <a:spcPct val="90000"/>
                </a:lnSpc>
                <a:spcBef>
                  <a:spcPct val="0"/>
                </a:spcBef>
                <a:spcAft>
                  <a:spcPct val="15000"/>
                </a:spcAft>
                <a:buChar char="••"/>
              </a:pPr>
              <a:r>
                <a:rPr lang="es-PE" sz="1600" b="1" kern="1200" dirty="0" smtClean="0"/>
                <a:t>Responsable de Mantenimiento</a:t>
              </a:r>
              <a:endParaRPr lang="es-PE" sz="1600" b="1" kern="1200" dirty="0"/>
            </a:p>
            <a:p>
              <a:pPr marL="57150" lvl="1" indent="-57150" algn="l" defTabSz="488950">
                <a:lnSpc>
                  <a:spcPct val="90000"/>
                </a:lnSpc>
                <a:spcBef>
                  <a:spcPct val="0"/>
                </a:spcBef>
                <a:spcAft>
                  <a:spcPct val="15000"/>
                </a:spcAft>
                <a:buChar char="••"/>
              </a:pPr>
              <a:r>
                <a:rPr lang="es-PE" sz="1600" b="1" kern="1200" dirty="0" smtClean="0"/>
                <a:t>02 Alumnos mayores de 18 años titulares</a:t>
              </a:r>
            </a:p>
            <a:p>
              <a:pPr marL="0" lvl="1" algn="l" defTabSz="488950">
                <a:lnSpc>
                  <a:spcPct val="90000"/>
                </a:lnSpc>
                <a:spcBef>
                  <a:spcPct val="0"/>
                </a:spcBef>
                <a:spcAft>
                  <a:spcPct val="15000"/>
                </a:spcAft>
              </a:pPr>
              <a:r>
                <a:rPr lang="es-PE" sz="1600" b="1" dirty="0" smtClean="0"/>
                <a:t>Elegidos en asamblea estudiantil.</a:t>
              </a:r>
              <a:endParaRPr lang="es-PE" sz="1600" b="1" kern="1200" dirty="0"/>
            </a:p>
            <a:p>
              <a:pPr marL="0" lvl="1" algn="l" defTabSz="488950">
                <a:lnSpc>
                  <a:spcPct val="90000"/>
                </a:lnSpc>
                <a:spcBef>
                  <a:spcPct val="0"/>
                </a:spcBef>
                <a:spcAft>
                  <a:spcPct val="15000"/>
                </a:spcAft>
              </a:pPr>
              <a:endParaRPr lang="es-PE" sz="1600" b="1" kern="1200" dirty="0"/>
            </a:p>
          </p:txBody>
        </p:sp>
        <p:sp>
          <p:nvSpPr>
            <p:cNvPr id="7" name="Elipse 6"/>
            <p:cNvSpPr/>
            <p:nvPr/>
          </p:nvSpPr>
          <p:spPr>
            <a:xfrm>
              <a:off x="8599713" y="1518869"/>
              <a:ext cx="1518123" cy="1518123"/>
            </a:xfrm>
            <a:prstGeom prst="ellipse">
              <a:avLst/>
            </a:prstGeom>
            <a:blipFill>
              <a:blip r:embed="rId4" cstate="print">
                <a:extLst>
                  <a:ext uri="{28A0092B-C50C-407E-A947-70E740481C1C}">
                    <a14:useLocalDpi xmlns:a14="http://schemas.microsoft.com/office/drawing/2010/main" val="0"/>
                  </a:ext>
                </a:extLst>
              </a:blip>
              <a:srcRect/>
              <a:stretch>
                <a:fillRect l="-25000" r="-25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5002875"/>
                <a:satOff val="-4473"/>
                <a:lumOff val="13"/>
                <a:alphaOff val="0"/>
              </a:schemeClr>
            </a:effectRef>
            <a:fontRef idx="minor">
              <a:schemeClr val="lt1">
                <a:hueOff val="0"/>
                <a:satOff val="0"/>
                <a:lumOff val="0"/>
                <a:alphaOff val="0"/>
              </a:schemeClr>
            </a:fontRef>
          </p:style>
        </p:sp>
      </p:grpSp>
      <p:sp>
        <p:nvSpPr>
          <p:cNvPr id="21" name="Título 1"/>
          <p:cNvSpPr txBox="1">
            <a:spLocks/>
          </p:cNvSpPr>
          <p:nvPr/>
        </p:nvSpPr>
        <p:spPr>
          <a:xfrm>
            <a:off x="342953" y="198600"/>
            <a:ext cx="4888283" cy="51146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PE" sz="2400" b="1" dirty="0" smtClean="0">
                <a:solidFill>
                  <a:srgbClr val="C00000"/>
                </a:solidFill>
              </a:rPr>
              <a:t>PROGRAMACIÓN DE ACTIVIDADES</a:t>
            </a:r>
            <a:endParaRPr lang="es-PE" sz="2400" b="1" dirty="0"/>
          </a:p>
        </p:txBody>
      </p:sp>
      <p:sp>
        <p:nvSpPr>
          <p:cNvPr id="22" name="Forma libre 21"/>
          <p:cNvSpPr/>
          <p:nvPr/>
        </p:nvSpPr>
        <p:spPr>
          <a:xfrm>
            <a:off x="4695317" y="1245337"/>
            <a:ext cx="2436054" cy="4880826"/>
          </a:xfrm>
          <a:custGeom>
            <a:avLst/>
            <a:gdLst>
              <a:gd name="connsiteX0" fmla="*/ 0 w 2130076"/>
              <a:gd name="connsiteY0" fmla="*/ 213008 h 4558929"/>
              <a:gd name="connsiteX1" fmla="*/ 213008 w 2130076"/>
              <a:gd name="connsiteY1" fmla="*/ 0 h 4558929"/>
              <a:gd name="connsiteX2" fmla="*/ 1917068 w 2130076"/>
              <a:gd name="connsiteY2" fmla="*/ 0 h 4558929"/>
              <a:gd name="connsiteX3" fmla="*/ 2130076 w 2130076"/>
              <a:gd name="connsiteY3" fmla="*/ 213008 h 4558929"/>
              <a:gd name="connsiteX4" fmla="*/ 2130076 w 2130076"/>
              <a:gd name="connsiteY4" fmla="*/ 4345921 h 4558929"/>
              <a:gd name="connsiteX5" fmla="*/ 1917068 w 2130076"/>
              <a:gd name="connsiteY5" fmla="*/ 4558929 h 4558929"/>
              <a:gd name="connsiteX6" fmla="*/ 213008 w 2130076"/>
              <a:gd name="connsiteY6" fmla="*/ 4558929 h 4558929"/>
              <a:gd name="connsiteX7" fmla="*/ 0 w 2130076"/>
              <a:gd name="connsiteY7" fmla="*/ 4345921 h 4558929"/>
              <a:gd name="connsiteX8" fmla="*/ 0 w 2130076"/>
              <a:gd name="connsiteY8" fmla="*/ 213008 h 455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0076" h="4558929">
                <a:moveTo>
                  <a:pt x="0" y="213008"/>
                </a:moveTo>
                <a:cubicBezTo>
                  <a:pt x="0" y="95367"/>
                  <a:pt x="95367" y="0"/>
                  <a:pt x="213008" y="0"/>
                </a:cubicBezTo>
                <a:lnTo>
                  <a:pt x="1917068" y="0"/>
                </a:lnTo>
                <a:cubicBezTo>
                  <a:pt x="2034709" y="0"/>
                  <a:pt x="2130076" y="95367"/>
                  <a:pt x="2130076" y="213008"/>
                </a:cubicBezTo>
                <a:lnTo>
                  <a:pt x="2130076" y="4345921"/>
                </a:lnTo>
                <a:cubicBezTo>
                  <a:pt x="2130076" y="4463562"/>
                  <a:pt x="2034709" y="4558929"/>
                  <a:pt x="1917068" y="4558929"/>
                </a:cubicBezTo>
                <a:lnTo>
                  <a:pt x="213008" y="4558929"/>
                </a:lnTo>
                <a:cubicBezTo>
                  <a:pt x="95367" y="4558929"/>
                  <a:pt x="0" y="4463562"/>
                  <a:pt x="0" y="4345921"/>
                </a:cubicBezTo>
                <a:lnTo>
                  <a:pt x="0" y="213008"/>
                </a:lnTo>
                <a:close/>
              </a:path>
            </a:pathLst>
          </a:custGeom>
          <a:solidFill>
            <a:schemeClr val="bg1">
              <a:lumMod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4681519"/>
              <a:satOff val="-5839"/>
              <a:lumOff val="1373"/>
              <a:alphaOff val="0"/>
            </a:schemeClr>
          </a:effectRef>
          <a:fontRef idx="minor">
            <a:schemeClr val="lt1"/>
          </a:fontRef>
        </p:style>
        <p:txBody>
          <a:bodyPr spcFirstLastPara="0" vert="horz" wrap="square" lIns="99568" tIns="1923139" rIns="99568" bIns="1011355" numCol="1" spcCol="1270" anchor="t" anchorCtr="1">
            <a:noAutofit/>
          </a:bodyPr>
          <a:lstStyle/>
          <a:p>
            <a:pPr algn="just" defTabSz="622300">
              <a:lnSpc>
                <a:spcPct val="90000"/>
              </a:lnSpc>
              <a:spcBef>
                <a:spcPct val="0"/>
              </a:spcBef>
              <a:spcAft>
                <a:spcPct val="35000"/>
              </a:spcAft>
            </a:pPr>
            <a:r>
              <a:rPr lang="es-PE" sz="1600" b="1" dirty="0"/>
              <a:t>INSTITUCIÓN EDUCATIVA BASICA </a:t>
            </a:r>
            <a:r>
              <a:rPr lang="es-PE" sz="1600" b="1" dirty="0" smtClean="0"/>
              <a:t>ESPECIAL</a:t>
            </a:r>
            <a:endParaRPr lang="es-PE" sz="1600" b="1" dirty="0"/>
          </a:p>
          <a:p>
            <a:pPr lvl="0" algn="just" defTabSz="622300">
              <a:lnSpc>
                <a:spcPct val="90000"/>
              </a:lnSpc>
              <a:spcBef>
                <a:spcPct val="0"/>
              </a:spcBef>
              <a:spcAft>
                <a:spcPct val="35000"/>
              </a:spcAft>
            </a:pPr>
            <a:endParaRPr lang="es-PE" sz="1600" b="1" kern="1200" dirty="0" smtClean="0"/>
          </a:p>
          <a:p>
            <a:pPr marL="57150" lvl="1" indent="-57150" algn="just" defTabSz="488950">
              <a:lnSpc>
                <a:spcPct val="90000"/>
              </a:lnSpc>
              <a:spcBef>
                <a:spcPct val="0"/>
              </a:spcBef>
              <a:spcAft>
                <a:spcPct val="15000"/>
              </a:spcAft>
              <a:buFontTx/>
              <a:buChar char="••"/>
            </a:pPr>
            <a:r>
              <a:rPr lang="es-PE" sz="1600" dirty="0"/>
              <a:t>L</a:t>
            </a:r>
            <a:r>
              <a:rPr lang="es-PE" sz="1600" dirty="0" smtClean="0"/>
              <a:t>a </a:t>
            </a:r>
            <a:r>
              <a:rPr lang="es-PE" sz="1600" dirty="0"/>
              <a:t>comisión estará conformada por el director responsable de mantenimiento y  por dos (02) padres de familia, elegidos en asamblea general.</a:t>
            </a:r>
          </a:p>
          <a:p>
            <a:pPr marL="57150" lvl="1" indent="-57150" algn="l" defTabSz="488950">
              <a:lnSpc>
                <a:spcPct val="90000"/>
              </a:lnSpc>
              <a:spcBef>
                <a:spcPct val="0"/>
              </a:spcBef>
              <a:spcAft>
                <a:spcPct val="15000"/>
              </a:spcAft>
              <a:buChar char="••"/>
            </a:pPr>
            <a:endParaRPr lang="es-PE" sz="1600" b="1" kern="1200" dirty="0"/>
          </a:p>
        </p:txBody>
      </p:sp>
      <p:sp>
        <p:nvSpPr>
          <p:cNvPr id="23" name="Elipse 22"/>
          <p:cNvSpPr/>
          <p:nvPr/>
        </p:nvSpPr>
        <p:spPr>
          <a:xfrm>
            <a:off x="5001293" y="1376653"/>
            <a:ext cx="1518123" cy="1518123"/>
          </a:xfrm>
          <a:prstGeom prst="ellipse">
            <a:avLst/>
          </a:prstGeom>
          <a:blipFill>
            <a:blip r:embed="rId4" cstate="print">
              <a:extLst>
                <a:ext uri="{28A0092B-C50C-407E-A947-70E740481C1C}">
                  <a14:useLocalDpi xmlns:a14="http://schemas.microsoft.com/office/drawing/2010/main" val="0"/>
                </a:ext>
              </a:extLst>
            </a:blip>
            <a:srcRect/>
            <a:stretch>
              <a:fillRect l="-25000" r="-25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5002875"/>
              <a:satOff val="-4473"/>
              <a:lumOff val="13"/>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28691519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4430</TotalTime>
  <Words>2309</Words>
  <Application>Microsoft Office PowerPoint</Application>
  <PresentationFormat>Personalizado</PresentationFormat>
  <Paragraphs>353</Paragraphs>
  <Slides>21</Slides>
  <Notes>9</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Vidarte</dc:creator>
  <cp:lastModifiedBy>WindowsRD</cp:lastModifiedBy>
  <cp:revision>300</cp:revision>
  <cp:lastPrinted>2015-11-18T19:58:31Z</cp:lastPrinted>
  <dcterms:created xsi:type="dcterms:W3CDTF">2015-01-06T03:09:33Z</dcterms:created>
  <dcterms:modified xsi:type="dcterms:W3CDTF">2018-06-14T15:32:05Z</dcterms:modified>
</cp:coreProperties>
</file>