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4" r:id="rId3"/>
    <p:sldId id="356" r:id="rId4"/>
    <p:sldId id="260" r:id="rId5"/>
    <p:sldId id="261" r:id="rId6"/>
    <p:sldId id="262" r:id="rId7"/>
    <p:sldId id="263" r:id="rId8"/>
    <p:sldId id="273" r:id="rId9"/>
    <p:sldId id="275" r:id="rId10"/>
    <p:sldId id="271" r:id="rId11"/>
  </p:sldIdLst>
  <p:sldSz cx="12192000" cy="6858000"/>
  <p:notesSz cx="12192000" cy="6858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384" y="-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>
                <a:solidFill>
                  <a:srgbClr val="CC0000"/>
                </a:solidFill>
                <a:latin typeface="Andalus"/>
                <a:cs typeface="Andalu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>
                <a:solidFill>
                  <a:srgbClr val="CC0000"/>
                </a:solidFill>
                <a:latin typeface="Andalus"/>
                <a:cs typeface="Andalu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00" b="1">
                <a:solidFill>
                  <a:srgbClr val="CC0000"/>
                </a:solidFill>
                <a:latin typeface="Andalus"/>
                <a:cs typeface="Andalu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4943-D4AE-DB45-B61A-B5FFA1245A92}" type="slidenum">
              <a:rPr lang="es-PE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P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65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7998"/>
          </a:xfrm>
          <a:prstGeom prst="rect">
            <a:avLst/>
          </a:prstGeom>
          <a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036" y="949197"/>
            <a:ext cx="10637926" cy="551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00" b="1">
                <a:solidFill>
                  <a:srgbClr val="CC0000"/>
                </a:solidFill>
                <a:latin typeface="Andalus"/>
                <a:cs typeface="Andalu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036" y="1834896"/>
            <a:ext cx="10637926" cy="3129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6/14/2018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533400" y="2844731"/>
            <a:ext cx="11506200" cy="240065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7500" b="1" dirty="0">
                <a:solidFill>
                  <a:schemeClr val="accent2">
                    <a:lumMod val="75000"/>
                  </a:schemeClr>
                </a:solidFill>
              </a:rPr>
              <a:t>FICHA TECNICA 01 – 2018</a:t>
            </a:r>
          </a:p>
          <a:p>
            <a:pPr algn="ctr"/>
            <a:r>
              <a:rPr lang="es-PE" sz="7500" b="1" dirty="0">
                <a:solidFill>
                  <a:schemeClr val="accent2">
                    <a:lumMod val="75000"/>
                  </a:schemeClr>
                </a:solidFill>
              </a:rPr>
              <a:t>(formato 01)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905000" y="5691426"/>
            <a:ext cx="9067800" cy="861774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5000" b="1" dirty="0">
                <a:solidFill>
                  <a:schemeClr val="accent2">
                    <a:lumMod val="75000"/>
                  </a:schemeClr>
                </a:solidFill>
              </a:rPr>
              <a:t>COMO LLENAR LA FICHA TECNICA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0027B317-10F1-41E9-9CCD-0E24D1348D65}"/>
              </a:ext>
            </a:extLst>
          </p:cNvPr>
          <p:cNvSpPr txBox="1"/>
          <p:nvPr/>
        </p:nvSpPr>
        <p:spPr>
          <a:xfrm>
            <a:off x="613653" y="1026110"/>
            <a:ext cx="1188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800" b="1" dirty="0">
                <a:solidFill>
                  <a:srgbClr val="CC0000"/>
                </a:solidFill>
              </a:rPr>
              <a:t>PROGRAMA DE MANTENIMIENTO DE LOCALES ESCOLARES</a:t>
            </a:r>
          </a:p>
          <a:p>
            <a:r>
              <a:rPr lang="es-PE" sz="2800" b="1" dirty="0">
                <a:solidFill>
                  <a:srgbClr val="CC0000"/>
                </a:solidFill>
              </a:rPr>
              <a:t>SISTEMA WASICHAY</a:t>
            </a:r>
          </a:p>
          <a:p>
            <a:r>
              <a:rPr lang="es-PE" sz="2800" b="1" dirty="0">
                <a:solidFill>
                  <a:srgbClr val="CC0000"/>
                </a:solidFill>
              </a:rPr>
              <a:t>Responsables de Locales Escolares</a:t>
            </a:r>
            <a:endParaRPr lang="es-PE" sz="2800" dirty="0">
              <a:solidFill>
                <a:srgbClr val="CC0000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FA6657F5-5F62-459A-9C57-7D672A793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27" y="140564"/>
            <a:ext cx="5724673" cy="88873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396996" y="3784091"/>
            <a:ext cx="5908548" cy="358139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1 Rectángulo"/>
          <p:cNvSpPr/>
          <p:nvPr/>
        </p:nvSpPr>
        <p:spPr>
          <a:xfrm>
            <a:off x="3337306" y="2667000"/>
            <a:ext cx="5593519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15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endParaRPr lang="es-ES" b="1" i="1" dirty="0">
              <a:ln w="6600">
                <a:solidFill>
                  <a:schemeClr val="accent2"/>
                </a:solidFill>
                <a:prstDash val="solid"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72473" y="185449"/>
            <a:ext cx="634452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P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PRIORIZACION ACCIONES DE MANTENIMIENTO</a:t>
            </a:r>
            <a:endParaRPr lang="es-E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842885"/>
              </p:ext>
            </p:extLst>
          </p:nvPr>
        </p:nvGraphicFramePr>
        <p:xfrm>
          <a:off x="372472" y="761290"/>
          <a:ext cx="10828929" cy="5791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4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19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3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982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982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145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7860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21788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668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Orden </a:t>
                      </a:r>
                      <a:r>
                        <a:rPr lang="es-ES" sz="1400" dirty="0" err="1">
                          <a:effectLst/>
                        </a:rPr>
                        <a:t>Priorid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Acciones de mantenimiento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Aulas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Servicios Higiénicos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Cocinas y Comedores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Servicios Auxiliares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Espacios Exteriores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Espacios </a:t>
                      </a:r>
                      <a:r>
                        <a:rPr lang="es-ES" sz="1200" dirty="0" err="1">
                          <a:effectLst/>
                        </a:rPr>
                        <a:t>Administrat</a:t>
                      </a:r>
                      <a:r>
                        <a:rPr lang="es-ES" sz="1200" dirty="0">
                          <a:effectLst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1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techos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3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2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instalaciones sanitarias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3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3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instalaciones eléctricas 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4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pisos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89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5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muros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0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6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puertas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60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7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ventanas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3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8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Reparación de mobiliario escolar y auxiliar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53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9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Reposición de mobiliario escolar y auxiliar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7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10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Pintura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533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11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Mantenimiento de áreas verdes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817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72473" y="185449"/>
            <a:ext cx="634452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PE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PRIORIZACION ACCIONES DE MANTENIMIENTO</a:t>
            </a:r>
            <a:endParaRPr lang="es-E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280157"/>
              </p:ext>
            </p:extLst>
          </p:nvPr>
        </p:nvGraphicFramePr>
        <p:xfrm>
          <a:off x="76200" y="685800"/>
          <a:ext cx="9914527" cy="5944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64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2603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764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64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8640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198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3089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6559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0002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Orden </a:t>
                      </a:r>
                      <a:r>
                        <a:rPr lang="es-ES" sz="1400" dirty="0" err="1">
                          <a:effectLst/>
                        </a:rPr>
                        <a:t>Priorid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effectLst/>
                        </a:rPr>
                        <a:t>Acciones de mantenimiento</a:t>
                      </a:r>
                      <a:endParaRPr lang="es-E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Aulas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Servicios Higiénicos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Cocinas y Comedores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Servicios Auxiliares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Espacios Exteriores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Espacios </a:t>
                      </a:r>
                      <a:r>
                        <a:rPr lang="es-ES" sz="1200" dirty="0" err="1">
                          <a:effectLst/>
                        </a:rPr>
                        <a:t>Administrat</a:t>
                      </a:r>
                      <a:r>
                        <a:rPr lang="es-ES" sz="1200" dirty="0">
                          <a:effectLst/>
                        </a:rPr>
                        <a:t>.</a:t>
                      </a:r>
                      <a:endParaRPr lang="es-E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698" marR="64698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3611">
                <a:tc>
                  <a:txBody>
                    <a:bodyPr/>
                    <a:lstStyle/>
                    <a:p>
                      <a:pPr marL="457200"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800" dirty="0">
                          <a:effectLst/>
                          <a:latin typeface="+mn-lt"/>
                        </a:rPr>
                        <a:t>12</a:t>
                      </a:r>
                      <a:endParaRPr lang="es-P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Mantenimiento de aulas y módulos prefabricados instalados por PRONIED.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3721">
                <a:tc>
                  <a:txBody>
                    <a:bodyPr/>
                    <a:lstStyle/>
                    <a:p>
                      <a:pPr marL="457200"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800" b="1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Adquisición de útiles escolares y de escritorio, materiales para uso pedagógico y equipamiento menor para nivel primaria o secundaria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X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3611">
                <a:tc>
                  <a:txBody>
                    <a:bodyPr/>
                    <a:lstStyle/>
                    <a:p>
                      <a:pPr marL="457200"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800" dirty="0">
                          <a:effectLst/>
                          <a:latin typeface="+mn-lt"/>
                        </a:rPr>
                        <a:t>14</a:t>
                      </a:r>
                      <a:endParaRPr lang="es-P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Adquisición de equipamiento menor y mobiliario auxiliar para nivel inicial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 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>
                          <a:effectLst/>
                          <a:latin typeface="+mn-lt"/>
                        </a:rPr>
                        <a:t>X</a:t>
                      </a:r>
                      <a:endParaRPr lang="es-PE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 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3611">
                <a:tc>
                  <a:txBody>
                    <a:bodyPr/>
                    <a:lstStyle/>
                    <a:p>
                      <a:pPr marL="457200" algn="l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800" dirty="0">
                          <a:effectLst/>
                          <a:latin typeface="+mn-lt"/>
                        </a:rPr>
                        <a:t>15</a:t>
                      </a:r>
                      <a:endParaRPr lang="es-PE" sz="12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Mantenimiento para bicicletas de la intervención Rutas Solidarias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 gridSpan="6">
                  <a:txBody>
                    <a:bodyPr/>
                    <a:lstStyle/>
                    <a:p>
                      <a:pPr marL="457200" algn="ctr">
                        <a:lnSpc>
                          <a:spcPct val="105000"/>
                        </a:lnSpc>
                        <a:spcAft>
                          <a:spcPts val="600"/>
                        </a:spcAft>
                      </a:pPr>
                      <a:r>
                        <a:rPr lang="es-PE" sz="1400" dirty="0">
                          <a:effectLst/>
                          <a:latin typeface="+mn-lt"/>
                        </a:rPr>
                        <a:t>Para todos los locales educativos beneficiarios con bicicletas de la  intervención Rutas Solidarias</a:t>
                      </a:r>
                      <a:endParaRPr lang="es-PE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35091" marR="35091" marT="0" marB="0" anchor="ctr"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4" name="Elipse 3">
            <a:extLst>
              <a:ext uri="{FF2B5EF4-FFF2-40B4-BE49-F238E27FC236}">
                <a16:creationId xmlns:a16="http://schemas.microsoft.com/office/drawing/2014/main" xmlns="" id="{9ADA38BC-B054-4CC0-AEC2-181E4DF62508}"/>
              </a:ext>
            </a:extLst>
          </p:cNvPr>
          <p:cNvSpPr/>
          <p:nvPr/>
        </p:nvSpPr>
        <p:spPr>
          <a:xfrm>
            <a:off x="-8527" y="2667000"/>
            <a:ext cx="10905127" cy="990600"/>
          </a:xfrm>
          <a:prstGeom prst="ellipse">
            <a:avLst/>
          </a:prstGeom>
          <a:noFill/>
          <a:ln w="571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xmlns="" id="{80D538FA-5C44-4EFD-8E3C-2B98BCF70580}"/>
              </a:ext>
            </a:extLst>
          </p:cNvPr>
          <p:cNvSpPr/>
          <p:nvPr/>
        </p:nvSpPr>
        <p:spPr>
          <a:xfrm>
            <a:off x="0" y="3657600"/>
            <a:ext cx="10905127" cy="1111654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xmlns="" id="{FA0C0DA2-2045-461A-B2B1-327828B39680}"/>
              </a:ext>
            </a:extLst>
          </p:cNvPr>
          <p:cNvSpPr/>
          <p:nvPr/>
        </p:nvSpPr>
        <p:spPr>
          <a:xfrm>
            <a:off x="0" y="4724400"/>
            <a:ext cx="10905127" cy="9906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CuadroTexto 8">
            <a:extLst>
              <a:ext uri="{FF2B5EF4-FFF2-40B4-BE49-F238E27FC236}">
                <a16:creationId xmlns:a16="http://schemas.microsoft.com/office/drawing/2014/main" xmlns="" id="{789C070D-F258-4A6E-8AC6-C2DEAEC75D12}"/>
              </a:ext>
            </a:extLst>
          </p:cNvPr>
          <p:cNvSpPr txBox="1"/>
          <p:nvPr/>
        </p:nvSpPr>
        <p:spPr>
          <a:xfrm>
            <a:off x="5638801" y="2969167"/>
            <a:ext cx="3886200" cy="400110"/>
          </a:xfrm>
          <a:prstGeom prst="rect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solidFill>
                  <a:srgbClr val="92D050"/>
                </a:solidFill>
              </a:rPr>
              <a:t>PARA MODULOS PREFABRICADOS.</a:t>
            </a:r>
          </a:p>
        </p:txBody>
      </p:sp>
      <p:sp>
        <p:nvSpPr>
          <p:cNvPr id="14" name="CuadroTexto 8">
            <a:extLst>
              <a:ext uri="{FF2B5EF4-FFF2-40B4-BE49-F238E27FC236}">
                <a16:creationId xmlns:a16="http://schemas.microsoft.com/office/drawing/2014/main" xmlns="" id="{4FD6EB6B-5FF7-46B2-BF8B-F3D525CDC558}"/>
              </a:ext>
            </a:extLst>
          </p:cNvPr>
          <p:cNvSpPr txBox="1"/>
          <p:nvPr/>
        </p:nvSpPr>
        <p:spPr>
          <a:xfrm>
            <a:off x="5562600" y="4114800"/>
            <a:ext cx="3894727" cy="369332"/>
          </a:xfrm>
          <a:prstGeom prst="rect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b="1" dirty="0">
                <a:solidFill>
                  <a:srgbClr val="92D050"/>
                </a:solidFill>
              </a:rPr>
              <a:t>PARA NIVEL PRIMARIO Y SECUNDARIO</a:t>
            </a:r>
          </a:p>
        </p:txBody>
      </p:sp>
      <p:sp>
        <p:nvSpPr>
          <p:cNvPr id="15" name="CuadroTexto 8">
            <a:extLst>
              <a:ext uri="{FF2B5EF4-FFF2-40B4-BE49-F238E27FC236}">
                <a16:creationId xmlns:a16="http://schemas.microsoft.com/office/drawing/2014/main" xmlns="" id="{37D11B50-C80C-4920-A553-5D4ED11128E1}"/>
              </a:ext>
            </a:extLst>
          </p:cNvPr>
          <p:cNvSpPr txBox="1"/>
          <p:nvPr/>
        </p:nvSpPr>
        <p:spPr>
          <a:xfrm>
            <a:off x="5573889" y="5161922"/>
            <a:ext cx="3894727" cy="369332"/>
          </a:xfrm>
          <a:prstGeom prst="rect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92D050"/>
                </a:solidFill>
              </a:rPr>
              <a:t>PARA NIVEL INICIAL</a:t>
            </a:r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xmlns="" id="{564B8583-06F3-461C-95EF-8CD2336D10B8}"/>
              </a:ext>
            </a:extLst>
          </p:cNvPr>
          <p:cNvSpPr/>
          <p:nvPr/>
        </p:nvSpPr>
        <p:spPr>
          <a:xfrm>
            <a:off x="0" y="5638800"/>
            <a:ext cx="10905127" cy="990600"/>
          </a:xfrm>
          <a:prstGeom prst="ellipse">
            <a:avLst/>
          </a:prstGeom>
          <a:noFill/>
          <a:ln w="571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7" name="CuadroTexto 8">
            <a:extLst>
              <a:ext uri="{FF2B5EF4-FFF2-40B4-BE49-F238E27FC236}">
                <a16:creationId xmlns:a16="http://schemas.microsoft.com/office/drawing/2014/main" xmlns="" id="{B3B2F387-AE1B-4691-AA3F-52CFA7C62D44}"/>
              </a:ext>
            </a:extLst>
          </p:cNvPr>
          <p:cNvSpPr txBox="1"/>
          <p:nvPr/>
        </p:nvSpPr>
        <p:spPr>
          <a:xfrm>
            <a:off x="5410200" y="5943600"/>
            <a:ext cx="4191000" cy="369332"/>
          </a:xfrm>
          <a:prstGeom prst="rect">
            <a:avLst/>
          </a:prstGeom>
          <a:solidFill>
            <a:srgbClr val="FF0000"/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rgbClr val="92D050"/>
                </a:solidFill>
              </a:rPr>
              <a:t>PARA LOS QUE TIENEN RUTAS SOLIDARIAS</a:t>
            </a:r>
          </a:p>
        </p:txBody>
      </p:sp>
    </p:spTree>
    <p:extLst>
      <p:ext uri="{BB962C8B-B14F-4D97-AF65-F5344CB8AC3E}">
        <p14:creationId xmlns:p14="http://schemas.microsoft.com/office/powerpoint/2010/main" val="403770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49356CA2-693A-467D-9A5C-EE9DDB3802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75" t="1111" r="27501" b="6667"/>
          <a:stretch/>
        </p:blipFill>
        <p:spPr>
          <a:xfrm>
            <a:off x="2971800" y="381000"/>
            <a:ext cx="8001000" cy="6324600"/>
          </a:xfrm>
          <a:prstGeom prst="rect">
            <a:avLst/>
          </a:prstGeom>
        </p:spPr>
      </p:pic>
      <p:sp>
        <p:nvSpPr>
          <p:cNvPr id="11" name="Elipse 7"/>
          <p:cNvSpPr/>
          <p:nvPr/>
        </p:nvSpPr>
        <p:spPr>
          <a:xfrm>
            <a:off x="4191000" y="2329934"/>
            <a:ext cx="7086600" cy="1403866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CuadroTexto 8"/>
          <p:cNvSpPr txBox="1"/>
          <p:nvPr/>
        </p:nvSpPr>
        <p:spPr>
          <a:xfrm>
            <a:off x="1" y="2329934"/>
            <a:ext cx="3352800" cy="24006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000" b="1" dirty="0">
                <a:solidFill>
                  <a:srgbClr val="0070C0"/>
                </a:solidFill>
              </a:rPr>
              <a:t>LLENAR DATOS DEL RESPONSABLE DE MANTENIMIENTO Y DEL CENTRO EDUCATIVO.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47700" y="330708"/>
            <a:ext cx="2095500" cy="28498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43200" y="1143000"/>
            <a:ext cx="9458427" cy="410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Elipse 7"/>
          <p:cNvSpPr/>
          <p:nvPr/>
        </p:nvSpPr>
        <p:spPr>
          <a:xfrm>
            <a:off x="5562600" y="2002536"/>
            <a:ext cx="6858000" cy="1295400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CuadroTexto 8"/>
          <p:cNvSpPr txBox="1"/>
          <p:nvPr/>
        </p:nvSpPr>
        <p:spPr>
          <a:xfrm>
            <a:off x="304800" y="2849842"/>
            <a:ext cx="3500693" cy="240065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3000" b="1" dirty="0">
                <a:solidFill>
                  <a:srgbClr val="0070C0"/>
                </a:solidFill>
              </a:rPr>
              <a:t>LLENAR DATOS DEL RESPONSABLE DE MANTENIMIENTO Y DEL CENTRO EDUCATIVO.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350" y="1371600"/>
            <a:ext cx="121726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CuadroTexto 8"/>
          <p:cNvSpPr txBox="1"/>
          <p:nvPr/>
        </p:nvSpPr>
        <p:spPr>
          <a:xfrm>
            <a:off x="2819400" y="228600"/>
            <a:ext cx="50292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4000" b="1" dirty="0">
                <a:solidFill>
                  <a:srgbClr val="0070C0"/>
                </a:solidFill>
              </a:rPr>
              <a:t>EJEMPLO DE LLENADO.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8305799" y="2361764"/>
            <a:ext cx="3848707" cy="1753035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ln w="76200"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47700" y="330708"/>
            <a:ext cx="2095500" cy="28498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28600" y="736163"/>
            <a:ext cx="11430000" cy="562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Rectángulo redondeado"/>
          <p:cNvSpPr/>
          <p:nvPr/>
        </p:nvSpPr>
        <p:spPr>
          <a:xfrm>
            <a:off x="7859726" y="3048001"/>
            <a:ext cx="3848707" cy="13716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ln w="7620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7951167" y="3352800"/>
            <a:ext cx="1650033" cy="838200"/>
          </a:xfrm>
          <a:prstGeom prst="round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ln w="76200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229600" y="3638490"/>
            <a:ext cx="9906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000" b="1" dirty="0">
                <a:solidFill>
                  <a:srgbClr val="FF0000"/>
                </a:solidFill>
              </a:rPr>
              <a:t>6.00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47700" y="330708"/>
            <a:ext cx="2095500" cy="28498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375374" y="3676034"/>
            <a:ext cx="7835426" cy="28851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06886" y="76200"/>
            <a:ext cx="7803913" cy="34522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7 Flecha curvada hacia la izquierda"/>
          <p:cNvSpPr/>
          <p:nvPr/>
        </p:nvSpPr>
        <p:spPr>
          <a:xfrm>
            <a:off x="10210800" y="1938528"/>
            <a:ext cx="1447800" cy="461467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1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47700" y="330708"/>
            <a:ext cx="2095500" cy="284988"/>
          </a:xfrm>
          <a:prstGeom prst="rect">
            <a:avLst/>
          </a:prstGeo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9600" y="0"/>
            <a:ext cx="5007428" cy="6879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096000" y="0"/>
            <a:ext cx="4963886" cy="679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9512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</TotalTime>
  <Words>297</Words>
  <Application>Microsoft Office PowerPoint</Application>
  <PresentationFormat>Personalizado</PresentationFormat>
  <Paragraphs>148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ORLANDO SULLON SULLON</dc:creator>
  <cp:lastModifiedBy>WindowsRD</cp:lastModifiedBy>
  <cp:revision>41</cp:revision>
  <dcterms:created xsi:type="dcterms:W3CDTF">2015-03-19T15:42:30Z</dcterms:created>
  <dcterms:modified xsi:type="dcterms:W3CDTF">2018-06-14T13:41:37Z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2015-01-14T00:00:00Z</vt:filetime>
  </property>
  <property fmtid="{D5CDD505-2E9C-101B-9397-08002B2CF9AE}" pid="3" name="LastSaved">
    <vt:filetime>2015-03-19T00:00:00Z</vt:filetime>
  </property>
</Properties>
</file>