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5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262" r:id="rId6"/>
    <p:sldId id="263" r:id="rId7"/>
    <p:sldId id="273" r:id="rId8"/>
    <p:sldId id="275" r:id="rId9"/>
    <p:sldId id="280" r:id="rId10"/>
    <p:sldId id="281" r:id="rId11"/>
    <p:sldId id="336" r:id="rId12"/>
    <p:sldId id="337" r:id="rId13"/>
    <p:sldId id="338" r:id="rId14"/>
    <p:sldId id="339" r:id="rId15"/>
    <p:sldId id="340" r:id="rId16"/>
    <p:sldId id="277" r:id="rId17"/>
    <p:sldId id="278" r:id="rId18"/>
    <p:sldId id="279" r:id="rId19"/>
    <p:sldId id="333" r:id="rId20"/>
    <p:sldId id="334" r:id="rId21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B7A6133-EF85-497E-8A18-9EED3E10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F10372F-B51E-401C-AA7E-08756C84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71DCD4E-2628-413A-86BF-412BAEC6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6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036" y="949197"/>
            <a:ext cx="10637926" cy="551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036" y="1834896"/>
            <a:ext cx="10637926" cy="312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533400" y="2411105"/>
            <a:ext cx="11506200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7500" b="1" dirty="0">
                <a:solidFill>
                  <a:schemeClr val="accent2">
                    <a:lumMod val="75000"/>
                  </a:schemeClr>
                </a:solidFill>
              </a:rPr>
              <a:t>SISTEMA WASICHAY – 2018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5000" y="4191000"/>
            <a:ext cx="8915400" cy="86177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5000" b="1" dirty="0">
                <a:solidFill>
                  <a:schemeClr val="accent2">
                    <a:lumMod val="75000"/>
                  </a:schemeClr>
                </a:solidFill>
              </a:rPr>
              <a:t>DECLARACION DE GASTOS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5D8D558-8BBC-4CE1-8578-AA84B9404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4550" y="1383709"/>
            <a:ext cx="4000501" cy="6858003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9991DF9B-9439-472E-8847-465D13616ABF}"/>
              </a:ext>
            </a:extLst>
          </p:cNvPr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B9C5C0B1-D6F5-4C82-9CD0-0E78AAA1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81000"/>
            <a:ext cx="11887200" cy="302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uadroTexto 8">
            <a:extLst>
              <a:ext uri="{FF2B5EF4-FFF2-40B4-BE49-F238E27FC236}">
                <a16:creationId xmlns="" xmlns:a16="http://schemas.microsoft.com/office/drawing/2014/main" id="{EEE905DB-4794-4DBA-B776-5F8196E0A7FC}"/>
              </a:ext>
            </a:extLst>
          </p:cNvPr>
          <p:cNvSpPr txBox="1"/>
          <p:nvPr/>
        </p:nvSpPr>
        <p:spPr>
          <a:xfrm>
            <a:off x="6096000" y="3059668"/>
            <a:ext cx="13715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28/01/2015</a:t>
            </a:r>
          </a:p>
        </p:txBody>
      </p:sp>
      <p:sp>
        <p:nvSpPr>
          <p:cNvPr id="22" name="CuadroTexto 8">
            <a:extLst>
              <a:ext uri="{FF2B5EF4-FFF2-40B4-BE49-F238E27FC236}">
                <a16:creationId xmlns="" xmlns:a16="http://schemas.microsoft.com/office/drawing/2014/main" id="{E0878C72-8700-4903-B1CA-B2C33117639A}"/>
              </a:ext>
            </a:extLst>
          </p:cNvPr>
          <p:cNvSpPr txBox="1"/>
          <p:nvPr/>
        </p:nvSpPr>
        <p:spPr>
          <a:xfrm>
            <a:off x="7543801" y="2819400"/>
            <a:ext cx="12191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DECLARACION  JURADA </a:t>
            </a:r>
          </a:p>
        </p:txBody>
      </p:sp>
      <p:sp>
        <p:nvSpPr>
          <p:cNvPr id="23" name="CuadroTexto 8">
            <a:extLst>
              <a:ext uri="{FF2B5EF4-FFF2-40B4-BE49-F238E27FC236}">
                <a16:creationId xmlns="" xmlns:a16="http://schemas.microsoft.com/office/drawing/2014/main" id="{83781278-8750-4AC9-953F-D9565F8B153A}"/>
              </a:ext>
            </a:extLst>
          </p:cNvPr>
          <p:cNvSpPr txBox="1"/>
          <p:nvPr/>
        </p:nvSpPr>
        <p:spPr>
          <a:xfrm>
            <a:off x="8915401" y="2835533"/>
            <a:ext cx="10667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001</a:t>
            </a:r>
          </a:p>
        </p:txBody>
      </p:sp>
      <p:sp>
        <p:nvSpPr>
          <p:cNvPr id="24" name="CuadroTexto 8">
            <a:extLst>
              <a:ext uri="{FF2B5EF4-FFF2-40B4-BE49-F238E27FC236}">
                <a16:creationId xmlns="" xmlns:a16="http://schemas.microsoft.com/office/drawing/2014/main" id="{28DEBCE8-29DF-4FAC-9B36-2C21D80E408D}"/>
              </a:ext>
            </a:extLst>
          </p:cNvPr>
          <p:cNvSpPr txBox="1"/>
          <p:nvPr/>
        </p:nvSpPr>
        <p:spPr>
          <a:xfrm>
            <a:off x="10134601" y="2992398"/>
            <a:ext cx="76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250</a:t>
            </a:r>
          </a:p>
        </p:txBody>
      </p:sp>
      <p:sp>
        <p:nvSpPr>
          <p:cNvPr id="25" name="6 Flecha abajo">
            <a:extLst>
              <a:ext uri="{FF2B5EF4-FFF2-40B4-BE49-F238E27FC236}">
                <a16:creationId xmlns="" xmlns:a16="http://schemas.microsoft.com/office/drawing/2014/main" id="{739738A0-172E-4779-B08C-A3E9063C0622}"/>
              </a:ext>
            </a:extLst>
          </p:cNvPr>
          <p:cNvSpPr/>
          <p:nvPr/>
        </p:nvSpPr>
        <p:spPr>
          <a:xfrm>
            <a:off x="2209800" y="1219200"/>
            <a:ext cx="152400" cy="15425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17 Flecha abajo">
            <a:extLst>
              <a:ext uri="{FF2B5EF4-FFF2-40B4-BE49-F238E27FC236}">
                <a16:creationId xmlns="" xmlns:a16="http://schemas.microsoft.com/office/drawing/2014/main" id="{DF05689E-5DB9-4FA2-9335-071BE7FB65CA}"/>
              </a:ext>
            </a:extLst>
          </p:cNvPr>
          <p:cNvSpPr/>
          <p:nvPr/>
        </p:nvSpPr>
        <p:spPr>
          <a:xfrm>
            <a:off x="4664868" y="127689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18 Flecha abajo">
            <a:extLst>
              <a:ext uri="{FF2B5EF4-FFF2-40B4-BE49-F238E27FC236}">
                <a16:creationId xmlns="" xmlns:a16="http://schemas.microsoft.com/office/drawing/2014/main" id="{178D7563-C735-4B66-859C-506FA447A807}"/>
              </a:ext>
            </a:extLst>
          </p:cNvPr>
          <p:cNvSpPr/>
          <p:nvPr/>
        </p:nvSpPr>
        <p:spPr>
          <a:xfrm>
            <a:off x="6582234" y="124260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19 Flecha abajo">
            <a:extLst>
              <a:ext uri="{FF2B5EF4-FFF2-40B4-BE49-F238E27FC236}">
                <a16:creationId xmlns="" xmlns:a16="http://schemas.microsoft.com/office/drawing/2014/main" id="{C154F9B6-10CC-46E4-AD98-C92BFD4DD5CB}"/>
              </a:ext>
            </a:extLst>
          </p:cNvPr>
          <p:cNvSpPr/>
          <p:nvPr/>
        </p:nvSpPr>
        <p:spPr>
          <a:xfrm>
            <a:off x="8047434" y="127689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0 Flecha abajo">
            <a:extLst>
              <a:ext uri="{FF2B5EF4-FFF2-40B4-BE49-F238E27FC236}">
                <a16:creationId xmlns="" xmlns:a16="http://schemas.microsoft.com/office/drawing/2014/main" id="{3BFD6AF2-0A94-4AFC-B409-92F28E53D783}"/>
              </a:ext>
            </a:extLst>
          </p:cNvPr>
          <p:cNvSpPr/>
          <p:nvPr/>
        </p:nvSpPr>
        <p:spPr>
          <a:xfrm>
            <a:off x="9342834" y="129290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1 Flecha abajo">
            <a:extLst>
              <a:ext uri="{FF2B5EF4-FFF2-40B4-BE49-F238E27FC236}">
                <a16:creationId xmlns="" xmlns:a16="http://schemas.microsoft.com/office/drawing/2014/main" id="{3F32EFC3-0934-4F1A-BD00-948205781DDB}"/>
              </a:ext>
            </a:extLst>
          </p:cNvPr>
          <p:cNvSpPr/>
          <p:nvPr/>
        </p:nvSpPr>
        <p:spPr>
          <a:xfrm>
            <a:off x="10162699" y="132719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CuadroTexto 8">
            <a:extLst>
              <a:ext uri="{FF2B5EF4-FFF2-40B4-BE49-F238E27FC236}">
                <a16:creationId xmlns="" xmlns:a16="http://schemas.microsoft.com/office/drawing/2014/main" id="{AF95527B-D8D9-4499-8119-06554DB24EB6}"/>
              </a:ext>
            </a:extLst>
          </p:cNvPr>
          <p:cNvSpPr txBox="1"/>
          <p:nvPr/>
        </p:nvSpPr>
        <p:spPr>
          <a:xfrm>
            <a:off x="609600" y="2895600"/>
            <a:ext cx="326027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</a:rPr>
              <a:t>TRANSPORTE DE MATERIALES DE PUNO A JUNCAL</a:t>
            </a:r>
            <a:endParaRPr lang="es-PE" sz="2000" b="1" u="sng" dirty="0">
              <a:solidFill>
                <a:srgbClr val="002060"/>
              </a:solidFill>
            </a:endParaRPr>
          </a:p>
        </p:txBody>
      </p:sp>
      <p:sp>
        <p:nvSpPr>
          <p:cNvPr id="38" name="CuadroTexto 8">
            <a:extLst>
              <a:ext uri="{FF2B5EF4-FFF2-40B4-BE49-F238E27FC236}">
                <a16:creationId xmlns="" xmlns:a16="http://schemas.microsoft.com/office/drawing/2014/main" id="{AB9A2CB4-7DFB-4D72-A24D-DC649FED5EEF}"/>
              </a:ext>
            </a:extLst>
          </p:cNvPr>
          <p:cNvSpPr txBox="1"/>
          <p:nvPr/>
        </p:nvSpPr>
        <p:spPr>
          <a:xfrm>
            <a:off x="3906836" y="2895601"/>
            <a:ext cx="211296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02060"/>
                </a:solidFill>
              </a:rPr>
              <a:t>NOMBRE DEL RESPONSABLE Y/O DIRECTOR</a:t>
            </a:r>
          </a:p>
        </p:txBody>
      </p:sp>
    </p:spTree>
    <p:extLst>
      <p:ext uri="{BB962C8B-B14F-4D97-AF65-F5344CB8AC3E}">
        <p14:creationId xmlns:p14="http://schemas.microsoft.com/office/powerpoint/2010/main" val="280305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D29CCF6-E0DF-42F6-92F0-05AF0DB7A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9" y="726509"/>
            <a:ext cx="9519781" cy="514256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3E79334-ABF9-4635-8682-EE250524932F}"/>
              </a:ext>
            </a:extLst>
          </p:cNvPr>
          <p:cNvSpPr/>
          <p:nvPr/>
        </p:nvSpPr>
        <p:spPr>
          <a:xfrm>
            <a:off x="6624875" y="1905653"/>
            <a:ext cx="890742" cy="499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7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9FE2171-4129-4569-85AE-8CF1E292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8" y="688931"/>
            <a:ext cx="10442883" cy="59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90ED957-A6D1-4EC5-8C73-5E5DED499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6" y="877213"/>
            <a:ext cx="9073019" cy="51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535DAC1-59E4-41FE-8D81-0A2250982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06" y="914398"/>
            <a:ext cx="11046003" cy="503546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31A75C6-3A67-40FD-BEDC-C38D284A16CC}"/>
              </a:ext>
            </a:extLst>
          </p:cNvPr>
          <p:cNvSpPr/>
          <p:nvPr/>
        </p:nvSpPr>
        <p:spPr>
          <a:xfrm>
            <a:off x="5309642" y="2929656"/>
            <a:ext cx="990950" cy="499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13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EAF26A7-7EB8-4256-82D4-3C8ED1450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810" y="663878"/>
            <a:ext cx="9194105" cy="60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799" y="990599"/>
            <a:ext cx="11049601" cy="50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7"/>
          <p:cNvSpPr/>
          <p:nvPr/>
        </p:nvSpPr>
        <p:spPr>
          <a:xfrm>
            <a:off x="4114800" y="3200400"/>
            <a:ext cx="1600200" cy="9692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7"/>
          <p:cNvSpPr/>
          <p:nvPr/>
        </p:nvSpPr>
        <p:spPr>
          <a:xfrm>
            <a:off x="5725886" y="3200400"/>
            <a:ext cx="1970314" cy="9692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object 4"/>
          <p:cNvSpPr txBox="1"/>
          <p:nvPr/>
        </p:nvSpPr>
        <p:spPr>
          <a:xfrm>
            <a:off x="4800600" y="27432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6553200" y="27533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B</a:t>
            </a:r>
            <a:endParaRPr lang="es-PE"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13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93F879F-24AF-48CC-9D28-19AB3D811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278"/>
          <a:stretch/>
        </p:blipFill>
        <p:spPr>
          <a:xfrm>
            <a:off x="4495800" y="319418"/>
            <a:ext cx="6706342" cy="40239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Elipse 7"/>
          <p:cNvSpPr/>
          <p:nvPr/>
        </p:nvSpPr>
        <p:spPr>
          <a:xfrm>
            <a:off x="6324600" y="457200"/>
            <a:ext cx="2209800" cy="1600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object 4"/>
          <p:cNvSpPr txBox="1"/>
          <p:nvPr/>
        </p:nvSpPr>
        <p:spPr>
          <a:xfrm>
            <a:off x="8763000" y="680222"/>
            <a:ext cx="990600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PDF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733" y="2133600"/>
            <a:ext cx="4731067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4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799" y="990599"/>
            <a:ext cx="11049601" cy="50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7"/>
          <p:cNvSpPr/>
          <p:nvPr/>
        </p:nvSpPr>
        <p:spPr>
          <a:xfrm>
            <a:off x="4114800" y="3200400"/>
            <a:ext cx="1600200" cy="9692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Elipse 7"/>
          <p:cNvSpPr/>
          <p:nvPr/>
        </p:nvSpPr>
        <p:spPr>
          <a:xfrm>
            <a:off x="5725886" y="3200400"/>
            <a:ext cx="1970314" cy="9692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object 4"/>
          <p:cNvSpPr txBox="1"/>
          <p:nvPr/>
        </p:nvSpPr>
        <p:spPr>
          <a:xfrm>
            <a:off x="4800600" y="27432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6553200" y="27533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B</a:t>
            </a:r>
            <a:endParaRPr lang="es-PE"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4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09674" y="902759"/>
            <a:ext cx="97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</a:rPr>
              <a:t>LOS TRES ESTADOS DE LAS FICHAS TECNICAS Y DECLARACIONES DE GASTO</a:t>
            </a:r>
          </a:p>
          <a:p>
            <a:pPr algn="ctr"/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675" y="2068679"/>
            <a:ext cx="3370612" cy="106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101" y="3468777"/>
            <a:ext cx="3886437" cy="991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504" y="4868874"/>
            <a:ext cx="3338171" cy="124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979297" y="2117064"/>
            <a:ext cx="599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los documentos están en </a:t>
            </a:r>
            <a:r>
              <a:rPr lang="es-PE" b="1" dirty="0"/>
              <a:t>Proceso</a:t>
            </a:r>
            <a:r>
              <a:rPr lang="es-PE" dirty="0"/>
              <a:t>, pueden ser modificados por el Docente.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997659" y="3146334"/>
            <a:ext cx="597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figura </a:t>
            </a:r>
            <a:r>
              <a:rPr lang="es-PE" b="1" dirty="0"/>
              <a:t>Registrado</a:t>
            </a:r>
            <a:r>
              <a:rPr lang="es-PE" dirty="0"/>
              <a:t>, es porque ya ha sido enviado al especialista de la UGEL/DRE para que sea revisado, no dando la opción para modificar o agregar más datos al Docente.</a:t>
            </a:r>
          </a:p>
          <a:p>
            <a:pPr algn="just"/>
            <a:r>
              <a:rPr lang="es-PE" dirty="0"/>
              <a:t>Si encontrara algún error, el Especialista puede retornar  la FT o DG.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90011" y="5002332"/>
            <a:ext cx="60734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la FT o DG esta </a:t>
            </a:r>
            <a:r>
              <a:rPr lang="es-PE" b="1" dirty="0"/>
              <a:t>Verificada</a:t>
            </a:r>
            <a:r>
              <a:rPr lang="es-PE" dirty="0"/>
              <a:t>, no puede ser modificada y los únicos que pueden retornar son los responsables  de PRONIED.</a:t>
            </a:r>
          </a:p>
          <a:p>
            <a:pPr algn="just"/>
            <a:r>
              <a:rPr lang="es-PE" dirty="0"/>
              <a:t>Las DG solo pueden ser solicitadas para el retorno del Especialista de UGEL al de PRONIED</a:t>
            </a:r>
            <a:r>
              <a:rPr lang="es-P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376E635-F46F-4E2D-87B4-B27AEDF0A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271" y="1472454"/>
            <a:ext cx="7883047" cy="4434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79378" y="785363"/>
            <a:ext cx="595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¿Cómo se ingresa al Wasichay?</a:t>
            </a:r>
          </a:p>
        </p:txBody>
      </p:sp>
      <p:sp>
        <p:nvSpPr>
          <p:cNvPr id="15" name="Bisel 14"/>
          <p:cNvSpPr/>
          <p:nvPr/>
        </p:nvSpPr>
        <p:spPr>
          <a:xfrm rot="21155978">
            <a:off x="5867861" y="5234088"/>
            <a:ext cx="5894524" cy="77706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</a:rPr>
              <a:t>http://wasichay.perueduca.pe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2" y="4589482"/>
            <a:ext cx="2552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0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146" cy="68618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85839" y="3705249"/>
            <a:ext cx="617172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solidFill>
                  <a:srgbClr val="CC0000"/>
                </a:solidFill>
              </a:rPr>
              <a:t>GRACIAS</a:t>
            </a:r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675" y="2297663"/>
            <a:ext cx="7299796" cy="11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36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D95FF07-A3B7-44A8-BD4F-C92039E1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100" y="701457"/>
            <a:ext cx="9736899" cy="587470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6712" y="823655"/>
            <a:ext cx="327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C0000"/>
                </a:solidFill>
              </a:rPr>
              <a:t>INICIO</a:t>
            </a:r>
          </a:p>
        </p:txBody>
      </p:sp>
      <p:sp>
        <p:nvSpPr>
          <p:cNvPr id="9" name="Flecha derecha 8"/>
          <p:cNvSpPr/>
          <p:nvPr/>
        </p:nvSpPr>
        <p:spPr>
          <a:xfrm rot="12376745">
            <a:off x="9384305" y="3800751"/>
            <a:ext cx="705190" cy="3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9761238" y="5174829"/>
            <a:ext cx="1797017" cy="715089"/>
          </a:xfrm>
          <a:prstGeom prst="wedgeRoundRectCallout">
            <a:avLst>
              <a:gd name="adj1" fmla="val -30756"/>
              <a:gd name="adj2" fmla="val -19191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HACER CLICK</a:t>
            </a:r>
          </a:p>
          <a:p>
            <a:pPr algn="ctr"/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PARA INGRESAR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04679" y="2551305"/>
            <a:ext cx="3301999" cy="408623"/>
          </a:xfrm>
          <a:prstGeom prst="wedgeRoundRectCallout">
            <a:avLst>
              <a:gd name="adj1" fmla="val 73247"/>
              <a:gd name="adj2" fmla="val 17163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INGRESAR CONTRASEÑA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008746" y="1270016"/>
            <a:ext cx="3301999" cy="715089"/>
          </a:xfrm>
          <a:prstGeom prst="wedgeRoundRectCallout">
            <a:avLst>
              <a:gd name="adj1" fmla="val -36485"/>
              <a:gd name="adj2" fmla="val 23042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2"/>
                </a:solidFill>
              </a:rPr>
              <a:t>INGRESAR CORREO REGISTRADO EN PERUEDUCA</a:t>
            </a:r>
          </a:p>
        </p:txBody>
      </p:sp>
    </p:spTree>
    <p:extLst>
      <p:ext uri="{BB962C8B-B14F-4D97-AF65-F5344CB8AC3E}">
        <p14:creationId xmlns:p14="http://schemas.microsoft.com/office/powerpoint/2010/main" val="32285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3962"/>
            <a:ext cx="12191999" cy="68618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85CD28A-442C-41D5-BC5D-580D41741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63" y="3803958"/>
            <a:ext cx="9796164" cy="2971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1815382" y="5105400"/>
            <a:ext cx="1418682" cy="1047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16F5D52-66B1-4065-A74E-96FDD4418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62" y="1878640"/>
            <a:ext cx="10016504" cy="179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/>
          <p:cNvSpPr txBox="1"/>
          <p:nvPr/>
        </p:nvSpPr>
        <p:spPr>
          <a:xfrm>
            <a:off x="5687367" y="3408785"/>
            <a:ext cx="5729313" cy="408623"/>
          </a:xfrm>
          <a:prstGeom prst="wedgeRoundRectCallout">
            <a:avLst>
              <a:gd name="adj1" fmla="val -12826"/>
              <a:gd name="adj2" fmla="val -1491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PE" b="1" dirty="0">
                <a:solidFill>
                  <a:schemeClr val="accent3">
                    <a:lumMod val="50000"/>
                  </a:schemeClr>
                </a:solidFill>
              </a:rPr>
              <a:t>Figura el nombre del responsable del mantenimiento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0266" y="603178"/>
            <a:ext cx="1954346" cy="408623"/>
          </a:xfrm>
          <a:prstGeom prst="wedgeRoundRectCallout">
            <a:avLst>
              <a:gd name="adj1" fmla="val 53205"/>
              <a:gd name="adj2" fmla="val 39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Nombre de la IIEE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209012" y="5334000"/>
            <a:ext cx="4686928" cy="1283910"/>
          </a:xfrm>
          <a:prstGeom prst="leftArrow">
            <a:avLst>
              <a:gd name="adj1" fmla="val 50000"/>
              <a:gd name="adj2" fmla="val 381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s-PE" b="1" dirty="0">
                <a:solidFill>
                  <a:schemeClr val="accent4">
                    <a:lumMod val="50000"/>
                  </a:schemeClr>
                </a:solidFill>
              </a:rPr>
              <a:t>Después de dar clic en Registro de Formato se visualiza los registros a ingresar.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104782" y="619411"/>
            <a:ext cx="7592487" cy="1195493"/>
            <a:chOff x="3104782" y="669515"/>
            <a:chExt cx="7592487" cy="1195493"/>
          </a:xfrm>
        </p:grpSpPr>
        <p:sp>
          <p:nvSpPr>
            <p:cNvPr id="14" name="CuadroTexto 13"/>
            <p:cNvSpPr txBox="1"/>
            <p:nvPr/>
          </p:nvSpPr>
          <p:spPr>
            <a:xfrm>
              <a:off x="3586376" y="747615"/>
              <a:ext cx="67438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accent1">
                      <a:lumMod val="75000"/>
                    </a:schemeClr>
                  </a:solidFill>
                </a:rPr>
                <a:t>INSCRIPCION DE INSTITUCION EDUCATIVA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776" y="669515"/>
              <a:ext cx="1195493" cy="119549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104782" y="669515"/>
              <a:ext cx="1217262" cy="1195493"/>
            </a:xfrm>
            <a:prstGeom prst="rect">
              <a:avLst/>
            </a:prstGeom>
          </p:spPr>
        </p:pic>
      </p:grp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02C3330A-E703-4E3F-812F-26948469B870}"/>
              </a:ext>
            </a:extLst>
          </p:cNvPr>
          <p:cNvCxnSpPr/>
          <p:nvPr/>
        </p:nvCxnSpPr>
        <p:spPr>
          <a:xfrm>
            <a:off x="2242159" y="2705622"/>
            <a:ext cx="1478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CCC3CAF0-C9CF-4F2F-BEC2-7173C4DE3619}"/>
              </a:ext>
            </a:extLst>
          </p:cNvPr>
          <p:cNvCxnSpPr>
            <a:cxnSpLocks/>
          </p:cNvCxnSpPr>
          <p:nvPr/>
        </p:nvCxnSpPr>
        <p:spPr>
          <a:xfrm>
            <a:off x="8156519" y="2720236"/>
            <a:ext cx="17014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9BD3F19C-FC2D-4536-A0D9-0C73DC8ED14B}"/>
              </a:ext>
            </a:extLst>
          </p:cNvPr>
          <p:cNvCxnSpPr/>
          <p:nvPr/>
        </p:nvCxnSpPr>
        <p:spPr>
          <a:xfrm>
            <a:off x="2242159" y="4636719"/>
            <a:ext cx="1478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703FA0D4-452C-482F-B7F6-EEEE33BB9431}"/>
              </a:ext>
            </a:extLst>
          </p:cNvPr>
          <p:cNvCxnSpPr>
            <a:cxnSpLocks/>
          </p:cNvCxnSpPr>
          <p:nvPr/>
        </p:nvCxnSpPr>
        <p:spPr>
          <a:xfrm>
            <a:off x="8432091" y="4651333"/>
            <a:ext cx="17014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2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95800" y="162580"/>
            <a:ext cx="4711447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15" dirty="0">
                <a:solidFill>
                  <a:srgbClr val="CC0000"/>
                </a:solidFill>
                <a:latin typeface="Calibri"/>
                <a:cs typeface="Calibri"/>
              </a:rPr>
              <a:t>DECLARACION DE GASTOS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200" y="838200"/>
            <a:ext cx="805032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e 7"/>
          <p:cNvSpPr/>
          <p:nvPr/>
        </p:nvSpPr>
        <p:spPr>
          <a:xfrm>
            <a:off x="5714999" y="1828800"/>
            <a:ext cx="1858263" cy="914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7"/>
          <p:cNvSpPr/>
          <p:nvPr/>
        </p:nvSpPr>
        <p:spPr>
          <a:xfrm>
            <a:off x="9372600" y="3505200"/>
            <a:ext cx="1858263" cy="914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Elipse 7"/>
          <p:cNvSpPr/>
          <p:nvPr/>
        </p:nvSpPr>
        <p:spPr>
          <a:xfrm>
            <a:off x="6062978" y="3810000"/>
            <a:ext cx="1858263" cy="685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8"/>
          <p:cNvSpPr txBox="1"/>
          <p:nvPr/>
        </p:nvSpPr>
        <p:spPr>
          <a:xfrm>
            <a:off x="7303768" y="1459468"/>
            <a:ext cx="37452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SELECCIONAMOS PERIODO – 2018 - 1</a:t>
            </a:r>
            <a:endParaRPr lang="es-PE" b="1" u="sng" dirty="0">
              <a:solidFill>
                <a:srgbClr val="0070C0"/>
              </a:solidFill>
            </a:endParaRPr>
          </a:p>
        </p:txBody>
      </p:sp>
      <p:sp>
        <p:nvSpPr>
          <p:cNvPr id="20" name="CuadroTexto 8"/>
          <p:cNvSpPr txBox="1"/>
          <p:nvPr/>
        </p:nvSpPr>
        <p:spPr>
          <a:xfrm>
            <a:off x="2415539" y="4514850"/>
            <a:ext cx="39658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CORREO ELECTRONICO DE PERU EDUCA</a:t>
            </a:r>
            <a:endParaRPr lang="es-PE" b="1" u="sng" dirty="0">
              <a:solidFill>
                <a:srgbClr val="0070C0"/>
              </a:solidFill>
            </a:endParaRPr>
          </a:p>
        </p:txBody>
      </p:sp>
      <p:sp>
        <p:nvSpPr>
          <p:cNvPr id="21" name="CuadroTexto 8"/>
          <p:cNvSpPr txBox="1"/>
          <p:nvPr/>
        </p:nvSpPr>
        <p:spPr>
          <a:xfrm>
            <a:off x="8153400" y="4533900"/>
            <a:ext cx="3886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TELEFONO O CELULAR DEL RESPONSABLE DE MANTENIMIENTO</a:t>
            </a:r>
            <a:endParaRPr lang="es-PE" b="1" u="sng" dirty="0">
              <a:solidFill>
                <a:srgbClr val="0070C0"/>
              </a:solidFill>
            </a:endParaRPr>
          </a:p>
        </p:txBody>
      </p:sp>
      <p:sp>
        <p:nvSpPr>
          <p:cNvPr id="22" name="CuadroTexto 8"/>
          <p:cNvSpPr txBox="1"/>
          <p:nvPr/>
        </p:nvSpPr>
        <p:spPr>
          <a:xfrm>
            <a:off x="6027673" y="5228451"/>
            <a:ext cx="189356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>
                <a:solidFill>
                  <a:srgbClr val="FF0000"/>
                </a:solidFill>
              </a:rPr>
              <a:t>GUARDAR</a:t>
            </a:r>
            <a:endParaRPr lang="es-PE" sz="3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534551"/>
            <a:ext cx="8290560" cy="606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7"/>
          <p:cNvSpPr/>
          <p:nvPr/>
        </p:nvSpPr>
        <p:spPr>
          <a:xfrm>
            <a:off x="10363200" y="3181350"/>
            <a:ext cx="929132" cy="314325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42" y="1009650"/>
            <a:ext cx="11217358" cy="2288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Elipse 7"/>
          <p:cNvSpPr/>
          <p:nvPr/>
        </p:nvSpPr>
        <p:spPr>
          <a:xfrm>
            <a:off x="9829800" y="1371600"/>
            <a:ext cx="1667763" cy="63938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00" y="3526536"/>
            <a:ext cx="11125200" cy="295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81000"/>
            <a:ext cx="11887200" cy="302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uadroTexto 8"/>
          <p:cNvSpPr txBox="1"/>
          <p:nvPr/>
        </p:nvSpPr>
        <p:spPr>
          <a:xfrm>
            <a:off x="6096000" y="3059668"/>
            <a:ext cx="13715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26/06/2018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7543801" y="2819400"/>
            <a:ext cx="12191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BOLETA DE VENTA</a:t>
            </a:r>
          </a:p>
        </p:txBody>
      </p:sp>
      <p:sp>
        <p:nvSpPr>
          <p:cNvPr id="16" name="CuadroTexto 8"/>
          <p:cNvSpPr txBox="1"/>
          <p:nvPr/>
        </p:nvSpPr>
        <p:spPr>
          <a:xfrm>
            <a:off x="8915401" y="2835533"/>
            <a:ext cx="10667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002-0001393</a:t>
            </a:r>
          </a:p>
        </p:txBody>
      </p:sp>
      <p:sp>
        <p:nvSpPr>
          <p:cNvPr id="17" name="CuadroTexto 8"/>
          <p:cNvSpPr txBox="1"/>
          <p:nvPr/>
        </p:nvSpPr>
        <p:spPr>
          <a:xfrm>
            <a:off x="10134601" y="2992398"/>
            <a:ext cx="76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108.5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2209800" y="1219200"/>
            <a:ext cx="152400" cy="15425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Flecha abajo"/>
          <p:cNvSpPr/>
          <p:nvPr/>
        </p:nvSpPr>
        <p:spPr>
          <a:xfrm>
            <a:off x="4664868" y="127689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Flecha abajo"/>
          <p:cNvSpPr/>
          <p:nvPr/>
        </p:nvSpPr>
        <p:spPr>
          <a:xfrm>
            <a:off x="6582234" y="124260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Flecha abajo"/>
          <p:cNvSpPr/>
          <p:nvPr/>
        </p:nvSpPr>
        <p:spPr>
          <a:xfrm>
            <a:off x="8047434" y="1276898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abajo"/>
          <p:cNvSpPr/>
          <p:nvPr/>
        </p:nvSpPr>
        <p:spPr>
          <a:xfrm>
            <a:off x="9342834" y="129290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Flecha abajo"/>
          <p:cNvSpPr/>
          <p:nvPr/>
        </p:nvSpPr>
        <p:spPr>
          <a:xfrm>
            <a:off x="10162699" y="132719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B75ABC4-3D04-4F37-B2C2-CBAD43114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657600"/>
            <a:ext cx="10896600" cy="280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uadroTexto 8">
            <a:extLst>
              <a:ext uri="{FF2B5EF4-FFF2-40B4-BE49-F238E27FC236}">
                <a16:creationId xmlns="" xmlns:a16="http://schemas.microsoft.com/office/drawing/2014/main" id="{4CA18188-9D14-4D5E-8A6C-5C048A529385}"/>
              </a:ext>
            </a:extLst>
          </p:cNvPr>
          <p:cNvSpPr txBox="1"/>
          <p:nvPr/>
        </p:nvSpPr>
        <p:spPr>
          <a:xfrm>
            <a:off x="2095500" y="5486400"/>
            <a:ext cx="8763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rgbClr val="FF0000"/>
                </a:solidFill>
              </a:rPr>
              <a:t>05</a:t>
            </a:r>
            <a:endParaRPr lang="es-PE" b="1" u="sng" dirty="0">
              <a:solidFill>
                <a:srgbClr val="FF0000"/>
              </a:solidFill>
            </a:endParaRPr>
          </a:p>
        </p:txBody>
      </p:sp>
      <p:sp>
        <p:nvSpPr>
          <p:cNvPr id="24" name="CuadroTexto 8">
            <a:extLst>
              <a:ext uri="{FF2B5EF4-FFF2-40B4-BE49-F238E27FC236}">
                <a16:creationId xmlns="" xmlns:a16="http://schemas.microsoft.com/office/drawing/2014/main" id="{2C5D2389-8374-41B3-9572-990F59FF18B9}"/>
              </a:ext>
            </a:extLst>
          </p:cNvPr>
          <p:cNvSpPr txBox="1"/>
          <p:nvPr/>
        </p:nvSpPr>
        <p:spPr>
          <a:xfrm>
            <a:off x="3033486" y="5480870"/>
            <a:ext cx="62411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BOL</a:t>
            </a:r>
            <a:endParaRPr lang="es-PE" b="1" u="sng" dirty="0">
              <a:solidFill>
                <a:srgbClr val="FF0000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="" xmlns:a16="http://schemas.microsoft.com/office/drawing/2014/main" id="{F9B3AA8F-4709-40A6-84FF-AAFEDB914FA4}"/>
              </a:ext>
            </a:extLst>
          </p:cNvPr>
          <p:cNvSpPr txBox="1"/>
          <p:nvPr/>
        </p:nvSpPr>
        <p:spPr>
          <a:xfrm>
            <a:off x="4114800" y="5498407"/>
            <a:ext cx="3962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CEMENTO PORLANT E 42.5KG</a:t>
            </a:r>
            <a:endParaRPr lang="es-PE" b="1" u="sng" dirty="0">
              <a:solidFill>
                <a:srgbClr val="FF0000"/>
              </a:solidFill>
            </a:endParaRPr>
          </a:p>
        </p:txBody>
      </p:sp>
      <p:sp>
        <p:nvSpPr>
          <p:cNvPr id="26" name="CuadroTexto 8">
            <a:extLst>
              <a:ext uri="{FF2B5EF4-FFF2-40B4-BE49-F238E27FC236}">
                <a16:creationId xmlns="" xmlns:a16="http://schemas.microsoft.com/office/drawing/2014/main" id="{A227BED4-4EA0-4AA4-AF2F-3FCF7D42FF1B}"/>
              </a:ext>
            </a:extLst>
          </p:cNvPr>
          <p:cNvSpPr txBox="1"/>
          <p:nvPr/>
        </p:nvSpPr>
        <p:spPr>
          <a:xfrm>
            <a:off x="8686800" y="5502375"/>
            <a:ext cx="6712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rgbClr val="FF0000"/>
                </a:solidFill>
              </a:rPr>
              <a:t>21.7</a:t>
            </a:r>
            <a:endParaRPr lang="es-PE" b="1" u="sng" dirty="0">
              <a:solidFill>
                <a:srgbClr val="FF0000"/>
              </a:solidFill>
            </a:endParaRPr>
          </a:p>
        </p:txBody>
      </p:sp>
      <p:sp>
        <p:nvSpPr>
          <p:cNvPr id="27" name="CuadroTexto 8">
            <a:extLst>
              <a:ext uri="{FF2B5EF4-FFF2-40B4-BE49-F238E27FC236}">
                <a16:creationId xmlns="" xmlns:a16="http://schemas.microsoft.com/office/drawing/2014/main" id="{B08DF37C-BFBA-421C-BE0D-52700F2F8E7C}"/>
              </a:ext>
            </a:extLst>
          </p:cNvPr>
          <p:cNvSpPr txBox="1"/>
          <p:nvPr/>
        </p:nvSpPr>
        <p:spPr>
          <a:xfrm>
            <a:off x="9677400" y="5486400"/>
            <a:ext cx="8382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rgbClr val="FF0000"/>
                </a:solidFill>
              </a:rPr>
              <a:t>108.5</a:t>
            </a:r>
          </a:p>
        </p:txBody>
      </p:sp>
      <p:sp>
        <p:nvSpPr>
          <p:cNvPr id="28" name="CuadroTexto 8">
            <a:extLst>
              <a:ext uri="{FF2B5EF4-FFF2-40B4-BE49-F238E27FC236}">
                <a16:creationId xmlns="" xmlns:a16="http://schemas.microsoft.com/office/drawing/2014/main" id="{C74EF251-2F0A-4426-92ED-F6767B31ED93}"/>
              </a:ext>
            </a:extLst>
          </p:cNvPr>
          <p:cNvSpPr txBox="1"/>
          <p:nvPr/>
        </p:nvSpPr>
        <p:spPr>
          <a:xfrm>
            <a:off x="609600" y="2895600"/>
            <a:ext cx="32602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</a:rPr>
              <a:t>05 BOL CEMENTO PORLANT E 42.5KG</a:t>
            </a:r>
            <a:endParaRPr lang="es-PE" sz="2000" b="1" u="sng" dirty="0">
              <a:solidFill>
                <a:srgbClr val="002060"/>
              </a:solidFill>
            </a:endParaRPr>
          </a:p>
        </p:txBody>
      </p:sp>
      <p:sp>
        <p:nvSpPr>
          <p:cNvPr id="29" name="CuadroTexto 8">
            <a:extLst>
              <a:ext uri="{FF2B5EF4-FFF2-40B4-BE49-F238E27FC236}">
                <a16:creationId xmlns="" xmlns:a16="http://schemas.microsoft.com/office/drawing/2014/main" id="{2C777044-676E-4F39-8A76-62F1F270EB7E}"/>
              </a:ext>
            </a:extLst>
          </p:cNvPr>
          <p:cNvSpPr txBox="1"/>
          <p:nvPr/>
        </p:nvSpPr>
        <p:spPr>
          <a:xfrm>
            <a:off x="3906836" y="2895601"/>
            <a:ext cx="211296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02060"/>
                </a:solidFill>
              </a:rPr>
              <a:t>HELIO INVERSIONES SAC</a:t>
            </a:r>
          </a:p>
        </p:txBody>
      </p:sp>
      <p:sp>
        <p:nvSpPr>
          <p:cNvPr id="30" name="CuadroTexto 8">
            <a:extLst>
              <a:ext uri="{FF2B5EF4-FFF2-40B4-BE49-F238E27FC236}">
                <a16:creationId xmlns="" xmlns:a16="http://schemas.microsoft.com/office/drawing/2014/main" id="{F7A6A5CB-15B4-4A69-9826-E03CCE177E43}"/>
              </a:ext>
            </a:extLst>
          </p:cNvPr>
          <p:cNvSpPr txBox="1"/>
          <p:nvPr/>
        </p:nvSpPr>
        <p:spPr>
          <a:xfrm>
            <a:off x="7162800" y="4188023"/>
            <a:ext cx="1447800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002- 000139</a:t>
            </a:r>
            <a:endParaRPr lang="es-PE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1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47F3D3D2-F25D-4E4A-90F2-3762D79D4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505200"/>
            <a:ext cx="10629900" cy="3276600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9991DF9B-9439-472E-8847-465D13616ABF}"/>
              </a:ext>
            </a:extLst>
          </p:cNvPr>
          <p:cNvSpPr/>
          <p:nvPr/>
        </p:nvSpPr>
        <p:spPr>
          <a:xfrm>
            <a:off x="647700" y="76200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B9C5C0B1-D6F5-4C82-9CD0-0E78AAA1F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26492"/>
            <a:ext cx="11887200" cy="302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uadroTexto 8">
            <a:extLst>
              <a:ext uri="{FF2B5EF4-FFF2-40B4-BE49-F238E27FC236}">
                <a16:creationId xmlns="" xmlns:a16="http://schemas.microsoft.com/office/drawing/2014/main" id="{EEE905DB-4794-4DBA-B776-5F8196E0A7FC}"/>
              </a:ext>
            </a:extLst>
          </p:cNvPr>
          <p:cNvSpPr txBox="1"/>
          <p:nvPr/>
        </p:nvSpPr>
        <p:spPr>
          <a:xfrm>
            <a:off x="6096000" y="2805160"/>
            <a:ext cx="13715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28/01/2015</a:t>
            </a:r>
          </a:p>
        </p:txBody>
      </p:sp>
      <p:sp>
        <p:nvSpPr>
          <p:cNvPr id="22" name="CuadroTexto 8">
            <a:extLst>
              <a:ext uri="{FF2B5EF4-FFF2-40B4-BE49-F238E27FC236}">
                <a16:creationId xmlns="" xmlns:a16="http://schemas.microsoft.com/office/drawing/2014/main" id="{E0878C72-8700-4903-B1CA-B2C33117639A}"/>
              </a:ext>
            </a:extLst>
          </p:cNvPr>
          <p:cNvSpPr txBox="1"/>
          <p:nvPr/>
        </p:nvSpPr>
        <p:spPr>
          <a:xfrm>
            <a:off x="7543801" y="2564892"/>
            <a:ext cx="12191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RECIBO DE  HONORARIOS</a:t>
            </a:r>
          </a:p>
        </p:txBody>
      </p:sp>
      <p:sp>
        <p:nvSpPr>
          <p:cNvPr id="23" name="CuadroTexto 8">
            <a:extLst>
              <a:ext uri="{FF2B5EF4-FFF2-40B4-BE49-F238E27FC236}">
                <a16:creationId xmlns="" xmlns:a16="http://schemas.microsoft.com/office/drawing/2014/main" id="{83781278-8750-4AC9-953F-D9565F8B153A}"/>
              </a:ext>
            </a:extLst>
          </p:cNvPr>
          <p:cNvSpPr txBox="1"/>
          <p:nvPr/>
        </p:nvSpPr>
        <p:spPr>
          <a:xfrm>
            <a:off x="8915401" y="2581025"/>
            <a:ext cx="10667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001-12</a:t>
            </a:r>
          </a:p>
        </p:txBody>
      </p:sp>
      <p:sp>
        <p:nvSpPr>
          <p:cNvPr id="24" name="CuadroTexto 8">
            <a:extLst>
              <a:ext uri="{FF2B5EF4-FFF2-40B4-BE49-F238E27FC236}">
                <a16:creationId xmlns="" xmlns:a16="http://schemas.microsoft.com/office/drawing/2014/main" id="{28DEBCE8-29DF-4FAC-9B36-2C21D80E408D}"/>
              </a:ext>
            </a:extLst>
          </p:cNvPr>
          <p:cNvSpPr txBox="1"/>
          <p:nvPr/>
        </p:nvSpPr>
        <p:spPr>
          <a:xfrm>
            <a:off x="10134601" y="2737890"/>
            <a:ext cx="76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002060"/>
                </a:solidFill>
              </a:rPr>
              <a:t>500</a:t>
            </a:r>
          </a:p>
        </p:txBody>
      </p:sp>
      <p:sp>
        <p:nvSpPr>
          <p:cNvPr id="25" name="6 Flecha abajo">
            <a:extLst>
              <a:ext uri="{FF2B5EF4-FFF2-40B4-BE49-F238E27FC236}">
                <a16:creationId xmlns="" xmlns:a16="http://schemas.microsoft.com/office/drawing/2014/main" id="{739738A0-172E-4779-B08C-A3E9063C0622}"/>
              </a:ext>
            </a:extLst>
          </p:cNvPr>
          <p:cNvSpPr/>
          <p:nvPr/>
        </p:nvSpPr>
        <p:spPr>
          <a:xfrm>
            <a:off x="2209800" y="964692"/>
            <a:ext cx="152400" cy="15425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17 Flecha abajo">
            <a:extLst>
              <a:ext uri="{FF2B5EF4-FFF2-40B4-BE49-F238E27FC236}">
                <a16:creationId xmlns="" xmlns:a16="http://schemas.microsoft.com/office/drawing/2014/main" id="{DF05689E-5DB9-4FA2-9335-071BE7FB65CA}"/>
              </a:ext>
            </a:extLst>
          </p:cNvPr>
          <p:cNvSpPr/>
          <p:nvPr/>
        </p:nvSpPr>
        <p:spPr>
          <a:xfrm>
            <a:off x="4664868" y="102239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18 Flecha abajo">
            <a:extLst>
              <a:ext uri="{FF2B5EF4-FFF2-40B4-BE49-F238E27FC236}">
                <a16:creationId xmlns="" xmlns:a16="http://schemas.microsoft.com/office/drawing/2014/main" id="{178D7563-C735-4B66-859C-506FA447A807}"/>
              </a:ext>
            </a:extLst>
          </p:cNvPr>
          <p:cNvSpPr/>
          <p:nvPr/>
        </p:nvSpPr>
        <p:spPr>
          <a:xfrm>
            <a:off x="6582234" y="98810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19 Flecha abajo">
            <a:extLst>
              <a:ext uri="{FF2B5EF4-FFF2-40B4-BE49-F238E27FC236}">
                <a16:creationId xmlns="" xmlns:a16="http://schemas.microsoft.com/office/drawing/2014/main" id="{C154F9B6-10CC-46E4-AD98-C92BFD4DD5CB}"/>
              </a:ext>
            </a:extLst>
          </p:cNvPr>
          <p:cNvSpPr/>
          <p:nvPr/>
        </p:nvSpPr>
        <p:spPr>
          <a:xfrm>
            <a:off x="8047434" y="1022390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0 Flecha abajo">
            <a:extLst>
              <a:ext uri="{FF2B5EF4-FFF2-40B4-BE49-F238E27FC236}">
                <a16:creationId xmlns="" xmlns:a16="http://schemas.microsoft.com/office/drawing/2014/main" id="{3BFD6AF2-0A94-4AFC-B409-92F28E53D783}"/>
              </a:ext>
            </a:extLst>
          </p:cNvPr>
          <p:cNvSpPr/>
          <p:nvPr/>
        </p:nvSpPr>
        <p:spPr>
          <a:xfrm>
            <a:off x="9342834" y="1038392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1 Flecha abajo">
            <a:extLst>
              <a:ext uri="{FF2B5EF4-FFF2-40B4-BE49-F238E27FC236}">
                <a16:creationId xmlns="" xmlns:a16="http://schemas.microsoft.com/office/drawing/2014/main" id="{3F32EFC3-0934-4F1A-BD00-948205781DDB}"/>
              </a:ext>
            </a:extLst>
          </p:cNvPr>
          <p:cNvSpPr/>
          <p:nvPr/>
        </p:nvSpPr>
        <p:spPr>
          <a:xfrm>
            <a:off x="10162699" y="1072682"/>
            <a:ext cx="211932" cy="139010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CuadroTexto 8">
            <a:extLst>
              <a:ext uri="{FF2B5EF4-FFF2-40B4-BE49-F238E27FC236}">
                <a16:creationId xmlns="" xmlns:a16="http://schemas.microsoft.com/office/drawing/2014/main" id="{AAB9369F-3908-417E-9EA2-3432350A6E7F}"/>
              </a:ext>
            </a:extLst>
          </p:cNvPr>
          <p:cNvSpPr txBox="1"/>
          <p:nvPr/>
        </p:nvSpPr>
        <p:spPr>
          <a:xfrm>
            <a:off x="2133600" y="4816602"/>
            <a:ext cx="7924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POR TARRAJEADO DE MURO DE CEMENTO Y ARENA, ENMALLADO DE CLAVOS Y ALAMBRE DE 40M2  EN EL PABELLON DE AULA 06.</a:t>
            </a:r>
            <a:endParaRPr lang="es-PE" b="1" u="sng" dirty="0">
              <a:solidFill>
                <a:srgbClr val="FF0000"/>
              </a:solidFill>
            </a:endParaRPr>
          </a:p>
        </p:txBody>
      </p:sp>
      <p:sp>
        <p:nvSpPr>
          <p:cNvPr id="37" name="CuadroTexto 8">
            <a:extLst>
              <a:ext uri="{FF2B5EF4-FFF2-40B4-BE49-F238E27FC236}">
                <a16:creationId xmlns="" xmlns:a16="http://schemas.microsoft.com/office/drawing/2014/main" id="{AF95527B-D8D9-4499-8119-06554DB24EB6}"/>
              </a:ext>
            </a:extLst>
          </p:cNvPr>
          <p:cNvSpPr txBox="1"/>
          <p:nvPr/>
        </p:nvSpPr>
        <p:spPr>
          <a:xfrm>
            <a:off x="609600" y="2641092"/>
            <a:ext cx="32602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</a:rPr>
              <a:t>MANO DE OBRA TARRAJEADO DE MURO</a:t>
            </a:r>
            <a:endParaRPr lang="es-PE" sz="2000" b="1" u="sng" dirty="0">
              <a:solidFill>
                <a:srgbClr val="002060"/>
              </a:solidFill>
            </a:endParaRPr>
          </a:p>
        </p:txBody>
      </p:sp>
      <p:sp>
        <p:nvSpPr>
          <p:cNvPr id="38" name="CuadroTexto 8">
            <a:extLst>
              <a:ext uri="{FF2B5EF4-FFF2-40B4-BE49-F238E27FC236}">
                <a16:creationId xmlns="" xmlns:a16="http://schemas.microsoft.com/office/drawing/2014/main" id="{AB9A2CB4-7DFB-4D72-A24D-DC649FED5EEF}"/>
              </a:ext>
            </a:extLst>
          </p:cNvPr>
          <p:cNvSpPr txBox="1"/>
          <p:nvPr/>
        </p:nvSpPr>
        <p:spPr>
          <a:xfrm>
            <a:off x="3906836" y="2641093"/>
            <a:ext cx="211296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rgbClr val="002060"/>
                </a:solidFill>
              </a:rPr>
              <a:t>TORRES CHAUCA ISAIAS MIGUEL</a:t>
            </a:r>
          </a:p>
        </p:txBody>
      </p:sp>
    </p:spTree>
    <p:extLst>
      <p:ext uri="{BB962C8B-B14F-4D97-AF65-F5344CB8AC3E}">
        <p14:creationId xmlns:p14="http://schemas.microsoft.com/office/powerpoint/2010/main" val="46157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281</Words>
  <Application>Microsoft Office PowerPoint</Application>
  <PresentationFormat>Personalizado</PresentationFormat>
  <Paragraphs>55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ORLANDO SULLON SULLON</dc:creator>
  <cp:lastModifiedBy>WindowsRD</cp:lastModifiedBy>
  <cp:revision>42</cp:revision>
  <cp:lastPrinted>2018-05-25T13:31:49Z</cp:lastPrinted>
  <dcterms:created xsi:type="dcterms:W3CDTF">2015-03-19T15:42:30Z</dcterms:created>
  <dcterms:modified xsi:type="dcterms:W3CDTF">2018-06-14T15:42:26Z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2015-01-14T00:00:00Z</vt:filetime>
  </property>
  <property fmtid="{D5CDD505-2E9C-101B-9397-08002B2CF9AE}" pid="3" name="LastSaved">
    <vt:filetime>2015-03-19T00:00:00Z</vt:filetime>
  </property>
</Properties>
</file>