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5" r:id="rId2"/>
  </p:sldMasterIdLst>
  <p:notesMasterIdLst>
    <p:notesMasterId r:id="rId33"/>
  </p:notesMasterIdLst>
  <p:handoutMasterIdLst>
    <p:handoutMasterId r:id="rId34"/>
  </p:handoutMasterIdLst>
  <p:sldIdLst>
    <p:sldId id="279" r:id="rId3"/>
    <p:sldId id="335" r:id="rId4"/>
    <p:sldId id="311" r:id="rId5"/>
    <p:sldId id="312" r:id="rId6"/>
    <p:sldId id="313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36" r:id="rId19"/>
    <p:sldId id="337" r:id="rId20"/>
    <p:sldId id="338" r:id="rId21"/>
    <p:sldId id="339" r:id="rId22"/>
    <p:sldId id="340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 RAFAEL RODRIGUEZ VILCHEZ" initials="ARRV" lastIdx="1" clrIdx="0">
    <p:extLst/>
  </p:cmAuthor>
  <p:cmAuthor id="2" name="VICTORIA ELENA GUERRA MATICORENA" initials="VEG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6"/>
    <a:srgbClr val="0099FF"/>
    <a:srgbClr val="793905"/>
    <a:srgbClr val="713605"/>
    <a:srgbClr val="CDEAFF"/>
    <a:srgbClr val="C1E4FF"/>
    <a:srgbClr val="E4EDF8"/>
    <a:srgbClr val="37441C"/>
    <a:srgbClr val="396497"/>
    <a:srgbClr val="417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080" autoAdjust="0"/>
  </p:normalViewPr>
  <p:slideViewPr>
    <p:cSldViewPr snapToGrid="0">
      <p:cViewPr>
        <p:scale>
          <a:sx n="84" d="100"/>
          <a:sy n="84" d="100"/>
        </p:scale>
        <p:origin x="-774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3E320-D823-4862-84CA-80D3B4F563C2}" type="datetimeFigureOut">
              <a:rPr lang="es-PE" smtClean="0"/>
              <a:t>13/06/2018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2641C-C276-4009-9D6C-D62320BA31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240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3B04-EA71-4354-A2FB-916CDF4A31AB}" type="datetimeFigureOut">
              <a:rPr lang="es-PE" smtClean="0"/>
              <a:t>13/06/2018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523BF-F8B8-4D6C-8495-7C604BF622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723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C2AB-1939-4536-A0DE-7E6C8A48929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04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23BF-F8B8-4D6C-8495-7C604BF62253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53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6E0EB7-0169-4C2C-8A29-A8CBB0D06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F092FCA-22E1-4FD7-AFA9-DEFD36F11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861E47-8DEF-41AD-BF0E-71B55FC8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6FA25D-1A62-4C7F-944D-F61751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47EAEB-6718-49D3-9587-2A01A8EA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8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D31BA-7932-4986-AEE2-6CAF8A99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285A03A-5451-4385-925B-AFE65369D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656E98-BBF5-4B7E-9F5A-1C09DF64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547E26-5C7B-4DB5-B521-6D2FAE57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E542B0-46A1-4C18-87BC-904A8D56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608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76F12F-8EDD-4522-8434-0737B1460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F93D75C-1AFA-43B3-AAD8-0218A68BC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490776-613E-4AA8-9A7C-965D2306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3CF98C-E922-4B42-9234-8193BED5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611356-D631-4A8A-8DB8-A0CB370A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349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74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6943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3587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4257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074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E639A7-B910-44AF-AEC7-77BA205F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0BDA37-502F-44A2-8EF8-1FE96FC1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A6FC75-7BF9-4849-AB3D-53A9AFC5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37AB94-F386-4554-AED9-FA5C2C28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40737A-A875-45FD-B6C5-3361C90F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7230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7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73847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75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73275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00034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logote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90" b="61926"/>
          <a:stretch>
            <a:fillRect/>
          </a:stretch>
        </p:blipFill>
        <p:spPr>
          <a:xfrm>
            <a:off x="2447596" y="1570393"/>
            <a:ext cx="8020633" cy="2151565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-11615" y="4255717"/>
            <a:ext cx="12192000" cy="6343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sp>
        <p:nvSpPr>
          <p:cNvPr id="4" name="3 Rectángulo"/>
          <p:cNvSpPr/>
          <p:nvPr/>
        </p:nvSpPr>
        <p:spPr>
          <a:xfrm>
            <a:off x="0" y="4572908"/>
            <a:ext cx="12192000" cy="228509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</p:spTree>
    <p:extLst>
      <p:ext uri="{BB962C8B-B14F-4D97-AF65-F5344CB8AC3E}">
        <p14:creationId xmlns:p14="http://schemas.microsoft.com/office/powerpoint/2010/main" val="185091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E765C-0C82-4A35-8476-B3C30817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434CD22-50B7-46EB-A7FF-CB8EB71F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6CC0443-4723-4A75-9E9E-CB4D922D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7C737E-40A0-4883-B1CE-4E3A95663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4DA171-DD68-4FAC-92DD-6B0705B2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232463-8AE1-4626-B8C6-BF455619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B58C00-C692-4E54-978D-B278E7214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69EFE96-E46D-4C04-AEE5-0731BCCBE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2643AC9-0DB6-4923-82B5-340C878A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9714C0B-EF00-4FE7-B456-01CC95F8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58E7017-4CF0-4B86-842B-13D9FB99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9714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31CE9B-0688-4B67-AC2F-69FF55C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D6CD28-743C-43B3-8858-74206D862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7D3706-CE6E-4CB3-8589-F2857470A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EF3CEFB-B1C7-45FB-8C5B-B0B4F55B7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52119B-95F6-4368-B378-4D2D4CE59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AF5626A-9371-4BC6-A71F-606E06A7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AC17570-44ED-4BA8-957F-1365CB09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4027DE-3B87-4FDE-8D4E-01F92DB2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4939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E27A54-36C1-4965-AD15-B39DC0A4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9F371B4-344B-4DF7-AC37-AE493A73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0A95830-B15E-4628-83A5-EB0C90FA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EE42412-F225-4C04-B41E-5A1ED993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4790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B7A6133-EF85-497E-8A18-9EED3E10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F10372F-B51E-401C-AA7E-08756C84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71DCD4E-2628-413A-86BF-412BAEC6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03A303-2B24-4E9F-AD5A-6D242EAC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D46587D-C015-465B-87B8-B4D3F1FE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76E036F-7877-4AB1-A54A-72ACE446C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4A61ED0-4545-457A-A649-89A3A7B5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9B3401-C29D-404B-8F0A-59C80F6E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F65F851-203C-4746-B4AC-C60C03E5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7324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B51BEF-9641-4E0D-8780-D84CDF75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E72D8AF-9367-4501-99DC-85FAF0C85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4736AAB-65FD-4E92-925E-EEEF354A9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9AC56F1-3687-4D2D-ACFD-C2150B89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330EF27-722D-471C-959A-BA5E1699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CC4EE5-6CB4-4F2C-B5EA-3A3E3BB9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2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EE88BD9-4667-4454-8525-598A46B9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F19F4F2-E1C6-4B09-A055-C6ED7D2F1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8DFBF2-3CB4-48EC-8F7F-7690EE14C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48469B-6076-4CFB-94E6-EBE41A10B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CB0D470-4DA8-4364-895A-34CEB3320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C8F19477-720F-4BC9-B6C8-0FFEF65AEB0D}"/>
              </a:ext>
            </a:extLst>
          </p:cNvPr>
          <p:cNvGrpSpPr/>
          <p:nvPr userDrawn="1"/>
        </p:nvGrpSpPr>
        <p:grpSpPr>
          <a:xfrm>
            <a:off x="1" y="-3858"/>
            <a:ext cx="12191999" cy="6861858"/>
            <a:chOff x="1" y="-3858"/>
            <a:chExt cx="12191999" cy="686185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2B086E6E-72B4-4370-A721-FCD4CB6C4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3858"/>
              <a:ext cx="12191999" cy="6861858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63EFFCE0-74E3-4B7B-B718-59A6F207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2248" y="9874"/>
              <a:ext cx="4668171" cy="650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10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10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184943-D4AE-DB45-B61A-B5FFA1245A92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3170A522-6DCB-4E73-85F0-22F312C4DD39}"/>
              </a:ext>
            </a:extLst>
          </p:cNvPr>
          <p:cNvGrpSpPr/>
          <p:nvPr userDrawn="1"/>
        </p:nvGrpSpPr>
        <p:grpSpPr>
          <a:xfrm>
            <a:off x="1" y="-3858"/>
            <a:ext cx="12191999" cy="6861858"/>
            <a:chOff x="1" y="-3858"/>
            <a:chExt cx="12191999" cy="686185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ED073761-7DD1-437C-B559-1B08D375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3858"/>
              <a:ext cx="12191999" cy="6861858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BA8A88F3-6F0B-4114-909F-F2E63819F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2248" y="9874"/>
              <a:ext cx="4668171" cy="650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226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4171" y="425488"/>
            <a:ext cx="1174205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Programa de Mantenimiento de Locales Escolares</a:t>
            </a:r>
            <a:endParaRPr lang="es-ES" sz="4400" dirty="0">
              <a:solidFill>
                <a:srgbClr val="FF0000"/>
              </a:solidFill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682106" y="1330239"/>
            <a:ext cx="777258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PE" sz="2400" b="1" dirty="0"/>
              <a:t>Programa Nacional de Infraestructura Educativa – PRONIED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4763911" y="5292098"/>
            <a:ext cx="5971822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FFC000"/>
                </a:solidFill>
              </a:rPr>
              <a:t>UGEL </a:t>
            </a:r>
            <a:r>
              <a:rPr lang="es-ES" sz="6000" b="1" dirty="0" smtClean="0">
                <a:solidFill>
                  <a:srgbClr val="FFC000"/>
                </a:solidFill>
              </a:rPr>
              <a:t> CHUCUITO</a:t>
            </a:r>
            <a:endParaRPr lang="es-ES" sz="6000" b="1" dirty="0">
              <a:solidFill>
                <a:srgbClr val="FFC000"/>
              </a:solidFill>
            </a:endParaRPr>
          </a:p>
        </p:txBody>
      </p:sp>
      <p:sp>
        <p:nvSpPr>
          <p:cNvPr id="3" name="AutoShape 2" descr="Resultado de imagen para LOGO DE LA UGEL CHUCU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Resultado de imagen para LOGO DE LA UGEL CHUCUI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9910"/>
            <a:ext cx="3172178" cy="36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21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0247" y="660400"/>
            <a:ext cx="511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u="sng" dirty="0">
                <a:solidFill>
                  <a:srgbClr val="CC0000"/>
                </a:solidFill>
              </a:rPr>
              <a:t>REGISTRO DE FICHA TECNICA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247" y="1234306"/>
            <a:ext cx="8154917" cy="50815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13372" y="951079"/>
            <a:ext cx="2592126" cy="715089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(5) </a:t>
            </a:r>
            <a:r>
              <a:rPr lang="es-PE" b="1" dirty="0"/>
              <a:t>Se completan los datos faltantes.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072546" y="5392494"/>
            <a:ext cx="2584210" cy="923330"/>
          </a:xfrm>
          <a:prstGeom prst="wedgeRectCallout">
            <a:avLst>
              <a:gd name="adj1" fmla="val -179867"/>
              <a:gd name="adj2" fmla="val -202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(6) </a:t>
            </a:r>
            <a:r>
              <a:rPr lang="es-PE" b="1" dirty="0"/>
              <a:t>Al terminar de llenar los datos faltantes se da </a:t>
            </a:r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Guardar</a:t>
            </a:r>
          </a:p>
        </p:txBody>
      </p:sp>
      <p:sp>
        <p:nvSpPr>
          <p:cNvPr id="4" name="Llamada rectangular redondeada 3"/>
          <p:cNvSpPr/>
          <p:nvPr/>
        </p:nvSpPr>
        <p:spPr>
          <a:xfrm>
            <a:off x="9013372" y="2523301"/>
            <a:ext cx="2702558" cy="330431"/>
          </a:xfrm>
          <a:prstGeom prst="wedgeRoundRectCallout">
            <a:avLst>
              <a:gd name="adj1" fmla="val -145527"/>
              <a:gd name="adj2" fmla="val 894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accent4">
                    <a:lumMod val="75000"/>
                  </a:schemeClr>
                </a:solidFill>
              </a:rPr>
              <a:t>Nombre de la Institución</a:t>
            </a:r>
          </a:p>
        </p:txBody>
      </p:sp>
      <p:sp>
        <p:nvSpPr>
          <p:cNvPr id="17" name="Llamada rectangular redondeada 16"/>
          <p:cNvSpPr/>
          <p:nvPr/>
        </p:nvSpPr>
        <p:spPr>
          <a:xfrm>
            <a:off x="8983127" y="2977443"/>
            <a:ext cx="2702558" cy="338673"/>
          </a:xfrm>
          <a:prstGeom prst="wedgeRoundRectCallout">
            <a:avLst>
              <a:gd name="adj1" fmla="val -79443"/>
              <a:gd name="adj2" fmla="val 3325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Correo electrónico</a:t>
            </a:r>
          </a:p>
        </p:txBody>
      </p:sp>
      <p:sp>
        <p:nvSpPr>
          <p:cNvPr id="19" name="Llamada rectangular redondeada 18"/>
          <p:cNvSpPr/>
          <p:nvPr/>
        </p:nvSpPr>
        <p:spPr>
          <a:xfrm>
            <a:off x="8954198" y="3685626"/>
            <a:ext cx="2702558" cy="381999"/>
          </a:xfrm>
          <a:prstGeom prst="wedgeRoundRectCallout">
            <a:avLst>
              <a:gd name="adj1" fmla="val -126289"/>
              <a:gd name="adj2" fmla="val 1200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Director</a:t>
            </a:r>
          </a:p>
        </p:txBody>
      </p:sp>
      <p:sp>
        <p:nvSpPr>
          <p:cNvPr id="20" name="Llamada rectangular redondeada 19"/>
          <p:cNvSpPr/>
          <p:nvPr/>
        </p:nvSpPr>
        <p:spPr>
          <a:xfrm>
            <a:off x="8902940" y="4751112"/>
            <a:ext cx="2702558" cy="421129"/>
          </a:xfrm>
          <a:prstGeom prst="wedgeRoundRectCallout">
            <a:avLst>
              <a:gd name="adj1" fmla="val -176113"/>
              <a:gd name="adj2" fmla="val -5742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Nro. de docentes de la Institución</a:t>
            </a:r>
          </a:p>
        </p:txBody>
      </p:sp>
      <p:sp>
        <p:nvSpPr>
          <p:cNvPr id="21" name="Llamada rectangular redondeada 20"/>
          <p:cNvSpPr/>
          <p:nvPr/>
        </p:nvSpPr>
        <p:spPr>
          <a:xfrm>
            <a:off x="8902940" y="4185998"/>
            <a:ext cx="2702558" cy="454987"/>
          </a:xfrm>
          <a:prstGeom prst="wedgeRoundRectCallout">
            <a:avLst>
              <a:gd name="adj1" fmla="val -109558"/>
              <a:gd name="adj2" fmla="val 4013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Nro. de alumnos en la Institución</a:t>
            </a:r>
          </a:p>
        </p:txBody>
      </p:sp>
    </p:spTree>
    <p:extLst>
      <p:ext uri="{BB962C8B-B14F-4D97-AF65-F5344CB8AC3E}">
        <p14:creationId xmlns:p14="http://schemas.microsoft.com/office/powerpoint/2010/main" val="17004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0435" y="716524"/>
            <a:ext cx="497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u="sng" dirty="0">
                <a:solidFill>
                  <a:schemeClr val="accent1">
                    <a:lumMod val="75000"/>
                  </a:schemeClr>
                </a:solidFill>
              </a:rPr>
              <a:t>Llenado de la Ficha Técnica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042" y="1484775"/>
            <a:ext cx="9564646" cy="454885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E339D7E-176A-4664-ABB2-631ABEAD7F7A}"/>
              </a:ext>
            </a:extLst>
          </p:cNvPr>
          <p:cNvSpPr/>
          <p:nvPr/>
        </p:nvSpPr>
        <p:spPr>
          <a:xfrm>
            <a:off x="8931058" y="2791023"/>
            <a:ext cx="450937" cy="2131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5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717"/>
            <a:ext cx="12191999" cy="686185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80131" y="754671"/>
            <a:ext cx="5513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1">
                    <a:lumMod val="75000"/>
                  </a:schemeClr>
                </a:solidFill>
              </a:rPr>
              <a:t>Proceso para llenar la Ficha técnica:</a:t>
            </a:r>
            <a:r>
              <a:rPr lang="es-PE" sz="2800" b="1" dirty="0"/>
              <a:t> 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19" y="1224050"/>
            <a:ext cx="5910673" cy="129074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95" y="2565820"/>
            <a:ext cx="6956754" cy="1423707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5415" y="5352612"/>
            <a:ext cx="5755448" cy="1250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5015421" y="1626060"/>
            <a:ext cx="717172" cy="278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1118" y="4040552"/>
            <a:ext cx="6194215" cy="1292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6850979" y="1899794"/>
            <a:ext cx="235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Se da clic en </a:t>
            </a:r>
            <a:r>
              <a:rPr lang="es-PE" b="1" dirty="0"/>
              <a:t>Agregar</a:t>
            </a:r>
            <a:r>
              <a:rPr lang="es-PE" dirty="0"/>
              <a:t>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711447" y="3289830"/>
            <a:ext cx="235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Se habilitan las celdas.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8554286" y="4507417"/>
            <a:ext cx="235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Al terminar el llenado, se da clic en el diskette.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9056922" y="5925440"/>
            <a:ext cx="168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Clic en </a:t>
            </a:r>
            <a:r>
              <a:rPr lang="es-PE" b="1" dirty="0"/>
              <a:t>Aceptar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780131" y="3049318"/>
            <a:ext cx="6070848" cy="54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/>
          <p:cNvSpPr/>
          <p:nvPr/>
        </p:nvSpPr>
        <p:spPr>
          <a:xfrm>
            <a:off x="7168043" y="4662334"/>
            <a:ext cx="313194" cy="391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33"/>
          <p:cNvSpPr/>
          <p:nvPr/>
        </p:nvSpPr>
        <p:spPr>
          <a:xfrm>
            <a:off x="5011155" y="6110106"/>
            <a:ext cx="698543" cy="178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24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9" grpId="0"/>
      <p:bldP spid="30" grpId="0"/>
      <p:bldP spid="31" grpId="0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58"/>
            <a:ext cx="12191999" cy="68618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74530" y="712652"/>
            <a:ext cx="5221469" cy="60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CC0000"/>
                </a:solidFill>
              </a:rPr>
              <a:t>REGISTRO DE FICHA TECNICA</a:t>
            </a:r>
          </a:p>
        </p:txBody>
      </p:sp>
      <p:pic>
        <p:nvPicPr>
          <p:cNvPr id="22" name="Imagen 2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811" y="1432794"/>
            <a:ext cx="4623811" cy="1707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6652" y="3230916"/>
            <a:ext cx="4483875" cy="1525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2248" y="4858826"/>
            <a:ext cx="3469006" cy="145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912556" y="2435245"/>
            <a:ext cx="509837" cy="322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8440714" y="2215379"/>
            <a:ext cx="235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Se da </a:t>
            </a:r>
            <a:r>
              <a:rPr lang="es-PE" b="1" dirty="0"/>
              <a:t>Aceptar</a:t>
            </a:r>
            <a:r>
              <a:rPr lang="es-PE" dirty="0"/>
              <a:t> a todo</a:t>
            </a:r>
          </a:p>
        </p:txBody>
      </p:sp>
    </p:spTree>
    <p:extLst>
      <p:ext uri="{BB962C8B-B14F-4D97-AF65-F5344CB8AC3E}">
        <p14:creationId xmlns:p14="http://schemas.microsoft.com/office/powerpoint/2010/main" val="542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18954" y="515272"/>
            <a:ext cx="5252556" cy="58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CC0000"/>
                </a:solidFill>
              </a:rPr>
              <a:t>REGISTRO DE FICHA TECNICA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231" y="1176744"/>
            <a:ext cx="5628016" cy="245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615323" y="1877075"/>
            <a:ext cx="356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- Si se va a modificar clic en el </a:t>
            </a:r>
            <a:r>
              <a:rPr lang="es-PE" b="1" dirty="0"/>
              <a:t>Lápiz</a:t>
            </a:r>
            <a:r>
              <a:rPr lang="es-PE" dirty="0"/>
              <a:t>.</a:t>
            </a:r>
          </a:p>
          <a:p>
            <a:pPr algn="just"/>
            <a:r>
              <a:rPr lang="es-PE" dirty="0"/>
              <a:t>- Para borrar clic en el </a:t>
            </a:r>
            <a:r>
              <a:rPr lang="es-PE" b="1" dirty="0"/>
              <a:t>Tachito</a:t>
            </a:r>
            <a:r>
              <a:rPr lang="es-PE" dirty="0"/>
              <a:t>.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8437" y="2018789"/>
            <a:ext cx="732079" cy="1160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5643565" y="2266144"/>
            <a:ext cx="1144873" cy="607916"/>
            <a:chOff x="5643563" y="2057795"/>
            <a:chExt cx="1184219" cy="628809"/>
          </a:xfrm>
        </p:grpSpPr>
        <p:sp>
          <p:nvSpPr>
            <p:cNvPr id="11" name="Rectángulo 10"/>
            <p:cNvSpPr/>
            <p:nvPr/>
          </p:nvSpPr>
          <p:spPr>
            <a:xfrm>
              <a:off x="5643563" y="2057795"/>
              <a:ext cx="542926" cy="6288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3" name="Conector recto 2"/>
            <p:cNvCxnSpPr>
              <a:stCxn id="11" idx="3"/>
              <a:endCxn id="13" idx="1"/>
            </p:cNvCxnSpPr>
            <p:nvPr/>
          </p:nvCxnSpPr>
          <p:spPr>
            <a:xfrm>
              <a:off x="6186489" y="2372200"/>
              <a:ext cx="641293" cy="29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14"/>
          <p:cNvSpPr txBox="1"/>
          <p:nvPr/>
        </p:nvSpPr>
        <p:spPr>
          <a:xfrm>
            <a:off x="8485257" y="3945033"/>
            <a:ext cx="294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Dar Clic en </a:t>
            </a:r>
            <a:r>
              <a:rPr lang="es-PE" b="1" dirty="0"/>
              <a:t>Agregar</a:t>
            </a:r>
            <a:r>
              <a:rPr lang="es-PE" dirty="0"/>
              <a:t> si se seguirán  agregando mas </a:t>
            </a:r>
            <a:r>
              <a:rPr lang="es-PE" dirty="0" err="1"/>
              <a:t>Item</a:t>
            </a:r>
            <a:r>
              <a:rPr lang="es-PE" dirty="0"/>
              <a:t>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647083" y="3791929"/>
            <a:ext cx="6664667" cy="2817807"/>
            <a:chOff x="1414462" y="3648641"/>
            <a:chExt cx="6893719" cy="2914650"/>
          </a:xfrm>
        </p:grpSpPr>
        <p:pic>
          <p:nvPicPr>
            <p:cNvPr id="10" name="Imagen 9"/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14462" y="3648641"/>
              <a:ext cx="6893719" cy="2914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Rectángulo 15"/>
            <p:cNvSpPr/>
            <p:nvPr/>
          </p:nvSpPr>
          <p:spPr>
            <a:xfrm>
              <a:off x="7235068" y="4017888"/>
              <a:ext cx="880232" cy="6288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636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7862" y="832634"/>
            <a:ext cx="6790433" cy="5043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7536263" y="2497206"/>
            <a:ext cx="3921883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u="sng" dirty="0">
                <a:solidFill>
                  <a:schemeClr val="accent2">
                    <a:lumMod val="50000"/>
                  </a:schemeClr>
                </a:solidFill>
              </a:rPr>
              <a:t>IMPORTANTE</a:t>
            </a:r>
          </a:p>
          <a:p>
            <a:pPr algn="ctr"/>
            <a:r>
              <a:rPr lang="es-PE" sz="2800" b="1" dirty="0">
                <a:solidFill>
                  <a:schemeClr val="accent1">
                    <a:lumMod val="75000"/>
                  </a:schemeClr>
                </a:solidFill>
              </a:rPr>
              <a:t>Cuando se envía la Ficha Técnica para verificación, ya no se puede realizar modificaciones.</a:t>
            </a:r>
          </a:p>
        </p:txBody>
      </p:sp>
    </p:spTree>
    <p:extLst>
      <p:ext uri="{BB962C8B-B14F-4D97-AF65-F5344CB8AC3E}">
        <p14:creationId xmlns:p14="http://schemas.microsoft.com/office/powerpoint/2010/main" val="18730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23856" y="827046"/>
            <a:ext cx="52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CC0000"/>
                </a:solidFill>
              </a:rPr>
              <a:t>REGISTRO DE FICHA TECNICA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198" y="1485621"/>
            <a:ext cx="9422402" cy="493951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395241" y="3546563"/>
            <a:ext cx="989631" cy="317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7516457" y="3546564"/>
            <a:ext cx="1763804" cy="317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/>
          <p:cNvSpPr/>
          <p:nvPr/>
        </p:nvSpPr>
        <p:spPr>
          <a:xfrm>
            <a:off x="5409654" y="3546562"/>
            <a:ext cx="2055335" cy="317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4163976" y="4596160"/>
            <a:ext cx="121524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(1) </a:t>
            </a:r>
            <a:r>
              <a:rPr lang="es-PE" b="1" dirty="0"/>
              <a:t>Primero la vista previa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949970" y="4574369"/>
            <a:ext cx="143296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(2) </a:t>
            </a:r>
            <a:r>
              <a:rPr lang="es-PE" b="1" dirty="0"/>
              <a:t>Se imprime el acta de compromiso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27025" y="4596159"/>
            <a:ext cx="136326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(3) </a:t>
            </a:r>
            <a:r>
              <a:rPr lang="es-PE" b="1" dirty="0"/>
              <a:t>Se envía para </a:t>
            </a:r>
            <a:r>
              <a:rPr lang="es-PE" b="1" dirty="0" err="1"/>
              <a:t>verificacióna</a:t>
            </a:r>
            <a:r>
              <a:rPr lang="es-PE" b="1" dirty="0"/>
              <a:t> la </a:t>
            </a:r>
            <a:r>
              <a:rPr lang="es-PE" b="1" dirty="0" err="1"/>
              <a:t>Ugel</a:t>
            </a:r>
            <a:endParaRPr lang="es-PE" b="1" dirty="0"/>
          </a:p>
        </p:txBody>
      </p:sp>
      <p:cxnSp>
        <p:nvCxnSpPr>
          <p:cNvPr id="16" name="Conector angular 15"/>
          <p:cNvCxnSpPr/>
          <p:nvPr/>
        </p:nvCxnSpPr>
        <p:spPr>
          <a:xfrm rot="16200000" flipH="1">
            <a:off x="4593647" y="4129892"/>
            <a:ext cx="613731" cy="154540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 rot="16200000" flipH="1">
            <a:off x="6264009" y="4149925"/>
            <a:ext cx="613731" cy="154540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/>
          <p:nvPr/>
        </p:nvCxnSpPr>
        <p:spPr>
          <a:xfrm rot="16200000" flipH="1">
            <a:off x="8276272" y="4166405"/>
            <a:ext cx="617771" cy="77270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29CCF6-E0DF-42F6-92F0-05AF0DB7A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99" y="726509"/>
            <a:ext cx="9519781" cy="514256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3E79334-ABF9-4635-8682-EE250524932F}"/>
              </a:ext>
            </a:extLst>
          </p:cNvPr>
          <p:cNvSpPr/>
          <p:nvPr/>
        </p:nvSpPr>
        <p:spPr>
          <a:xfrm>
            <a:off x="6624875" y="1905653"/>
            <a:ext cx="890742" cy="499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77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9FE2171-4129-4569-85AE-8CF1E292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98" y="688931"/>
            <a:ext cx="10442883" cy="59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8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90ED957-A6D1-4EC5-8C73-5E5DED499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76" y="877213"/>
            <a:ext cx="9073019" cy="51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0" name="5 CuadroTexto">
            <a:extLst>
              <a:ext uri="{FF2B5EF4-FFF2-40B4-BE49-F238E27FC236}">
                <a16:creationId xmlns:a16="http://schemas.microsoft.com/office/drawing/2014/main" xmlns="" id="{2CA84F9D-18A2-4F23-8A0C-959E85FC0F37}"/>
              </a:ext>
            </a:extLst>
          </p:cNvPr>
          <p:cNvSpPr txBox="1"/>
          <p:nvPr/>
        </p:nvSpPr>
        <p:spPr>
          <a:xfrm>
            <a:off x="70564" y="1941137"/>
            <a:ext cx="1174205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SISTEMA WASICHAY 2018 – I</a:t>
            </a:r>
          </a:p>
        </p:txBody>
      </p:sp>
      <p:sp>
        <p:nvSpPr>
          <p:cNvPr id="11" name="5 CuadroTexto">
            <a:extLst>
              <a:ext uri="{FF2B5EF4-FFF2-40B4-BE49-F238E27FC236}">
                <a16:creationId xmlns:a16="http://schemas.microsoft.com/office/drawing/2014/main" xmlns="" id="{6E156798-CBC5-4844-91F2-785515F0A7B0}"/>
              </a:ext>
            </a:extLst>
          </p:cNvPr>
          <p:cNvSpPr txBox="1"/>
          <p:nvPr/>
        </p:nvSpPr>
        <p:spPr>
          <a:xfrm>
            <a:off x="2555314" y="3241110"/>
            <a:ext cx="682726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LLENAR LA FICHA TECNICA EN SISTEMA</a:t>
            </a:r>
          </a:p>
        </p:txBody>
      </p:sp>
    </p:spTree>
    <p:extLst>
      <p:ext uri="{BB962C8B-B14F-4D97-AF65-F5344CB8AC3E}">
        <p14:creationId xmlns:p14="http://schemas.microsoft.com/office/powerpoint/2010/main" val="2862660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35DAC1-59E4-41FE-8D81-0A2250982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06" y="914398"/>
            <a:ext cx="11046003" cy="503546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31A75C6-3A67-40FD-BEDC-C38D284A16CC}"/>
              </a:ext>
            </a:extLst>
          </p:cNvPr>
          <p:cNvSpPr/>
          <p:nvPr/>
        </p:nvSpPr>
        <p:spPr>
          <a:xfrm>
            <a:off x="5309642" y="2929656"/>
            <a:ext cx="990950" cy="499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113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EAF26A7-7EB8-4256-82D4-3C8ED1450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810" y="663878"/>
            <a:ext cx="9194105" cy="60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05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86433" y="541266"/>
            <a:ext cx="6977407" cy="602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FF0000"/>
                </a:solidFill>
              </a:rPr>
              <a:t>REGISTRO DE DECLARACION DE GASTOS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296" y="2391287"/>
            <a:ext cx="6343650" cy="4012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86433" y="1330264"/>
            <a:ext cx="988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Stag Book" panose="02000503060000020004" pitchFamily="50" charset="0"/>
              </a:rPr>
              <a:t>El mismo procedimiento que la Ficha técnica, se selecciona el periodo y aparecerán los datos de la IIEE, se procede a dar Guardar para habilitar la Declaración de Gastos: </a:t>
            </a:r>
            <a:endParaRPr lang="es-PE" dirty="0">
              <a:latin typeface="Stag Book" panose="02000503060000020004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02121" y="5803502"/>
            <a:ext cx="1057275" cy="356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/>
        </p:nvGrpSpPr>
        <p:grpSpPr>
          <a:xfrm>
            <a:off x="7293781" y="3219655"/>
            <a:ext cx="4179082" cy="1680958"/>
            <a:chOff x="7293781" y="3219655"/>
            <a:chExt cx="4179082" cy="1680958"/>
          </a:xfrm>
        </p:grpSpPr>
        <p:pic>
          <p:nvPicPr>
            <p:cNvPr id="9" name="Imagen 8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3781" y="3219655"/>
              <a:ext cx="4179082" cy="16809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ectángulo 10"/>
            <p:cNvSpPr/>
            <p:nvPr/>
          </p:nvSpPr>
          <p:spPr>
            <a:xfrm>
              <a:off x="8387482" y="4197927"/>
              <a:ext cx="985118" cy="399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8281851" y="5072308"/>
            <a:ext cx="294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Dar Clic en </a:t>
            </a:r>
            <a:r>
              <a:rPr lang="es-PE" b="1" dirty="0"/>
              <a:t>Aceptar</a:t>
            </a:r>
          </a:p>
        </p:txBody>
      </p:sp>
    </p:spTree>
    <p:extLst>
      <p:ext uri="{BB962C8B-B14F-4D97-AF65-F5344CB8AC3E}">
        <p14:creationId xmlns:p14="http://schemas.microsoft.com/office/powerpoint/2010/main" val="31752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85824" y="982085"/>
            <a:ext cx="944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Después de </a:t>
            </a:r>
            <a:r>
              <a:rPr lang="es-PE" b="1" dirty="0"/>
              <a:t>Aceptar</a:t>
            </a:r>
            <a:r>
              <a:rPr lang="es-PE" dirty="0"/>
              <a:t>, aparece los Ítem para ser ingresados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2021" y="1560195"/>
            <a:ext cx="8730072" cy="5089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286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29627" y="1092986"/>
            <a:ext cx="944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El procedimiento es parecido al llenado de la FT, se ingresa los datos solicitados para dar </a:t>
            </a:r>
            <a:r>
              <a:rPr lang="es-PE" b="1" dirty="0"/>
              <a:t>Guardar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627" y="1894904"/>
            <a:ext cx="8657273" cy="1558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9825" y="3885945"/>
            <a:ext cx="8729661" cy="1944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0892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557337" y="1630430"/>
            <a:ext cx="485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- Para modificar clic en el </a:t>
            </a:r>
            <a:r>
              <a:rPr lang="es-PE" b="1" dirty="0"/>
              <a:t>Lápiz</a:t>
            </a:r>
          </a:p>
          <a:p>
            <a:r>
              <a:rPr lang="es-PE" dirty="0"/>
              <a:t>- Para borra clic en el </a:t>
            </a:r>
            <a:r>
              <a:rPr lang="es-PE" b="1" dirty="0"/>
              <a:t>Tachito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7337" y="2961637"/>
            <a:ext cx="8201026" cy="2833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1765" y="1368735"/>
            <a:ext cx="757239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040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50465" y="984350"/>
            <a:ext cx="97726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Al terminar el llenado se da clic a </a:t>
            </a:r>
            <a:r>
              <a:rPr lang="es-PE" b="1" dirty="0"/>
              <a:t>Vista previa </a:t>
            </a:r>
            <a:r>
              <a:rPr lang="es-PE" dirty="0"/>
              <a:t>y después </a:t>
            </a:r>
            <a:r>
              <a:rPr lang="es-PE" b="1" dirty="0"/>
              <a:t>Enviar verificación</a:t>
            </a:r>
            <a:r>
              <a:rPr lang="es-PE" dirty="0"/>
              <a:t>,  al realizar este paso la Declaración de Gastos es enviada automáticamente al Especialista de la UGEL/DRE para que sea revisado, verificado o rechazado no dando opción a modificar.</a:t>
            </a:r>
          </a:p>
          <a:p>
            <a:endParaRPr lang="es-PE" sz="2400" b="1" dirty="0">
              <a:latin typeface="Stag Book" panose="02000503060000020004" pitchFamily="50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525" y="2386012"/>
            <a:ext cx="9901238" cy="4071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972645" y="2313345"/>
            <a:ext cx="3528293" cy="628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385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32900" y="917511"/>
            <a:ext cx="4270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1">
                    <a:lumMod val="75000"/>
                  </a:schemeClr>
                </a:solidFill>
              </a:rPr>
              <a:t>VISTA PREVIA DE LA DECLARACION DE GASTOS:</a:t>
            </a:r>
            <a:r>
              <a:rPr lang="es-PE" sz="2600" b="1" dirty="0">
                <a:latin typeface="Stag Book" panose="02000503060000020004" pitchFamily="50" charset="0"/>
              </a:rPr>
              <a:t> </a:t>
            </a:r>
          </a:p>
          <a:p>
            <a:endParaRPr lang="es-PE" sz="2400" b="1" dirty="0">
              <a:latin typeface="Stag Book" panose="02000503060000020004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083" y="1207625"/>
            <a:ext cx="5424529" cy="49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51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00891" y="2362036"/>
            <a:ext cx="5384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accent1">
                    <a:lumMod val="75000"/>
                  </a:schemeClr>
                </a:solidFill>
              </a:rPr>
              <a:t>SE GUARDA LA INFORMACIÓN PARA IMPRIMIR: </a:t>
            </a:r>
          </a:p>
          <a:p>
            <a:endParaRPr lang="es-PE" sz="2400" b="1" dirty="0">
              <a:latin typeface="Stag Book" panose="02000503060000020004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198" y="869499"/>
            <a:ext cx="5117569" cy="54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5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858"/>
            <a:ext cx="12191999" cy="686185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09674" y="902759"/>
            <a:ext cx="9772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FF0000"/>
                </a:solidFill>
              </a:rPr>
              <a:t>LOS TRES ESTADOS DE LAS FICHAS TECNICAS Y DECLARACIONES DE GASTO</a:t>
            </a:r>
          </a:p>
          <a:p>
            <a:pPr algn="ctr"/>
            <a:endParaRPr lang="es-PE" sz="2400" b="1" dirty="0">
              <a:latin typeface="Stag Book" panose="02000503060000020004" pitchFamily="50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3341" y="2068679"/>
            <a:ext cx="2786945" cy="1065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0090" y="3468777"/>
            <a:ext cx="3213448" cy="991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1553" y="4868874"/>
            <a:ext cx="2760122" cy="1249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979297" y="2117064"/>
            <a:ext cx="599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Cuando los documentos están en </a:t>
            </a:r>
            <a:r>
              <a:rPr lang="es-PE" b="1" dirty="0"/>
              <a:t>Proceso</a:t>
            </a:r>
            <a:r>
              <a:rPr lang="es-PE" dirty="0"/>
              <a:t>, pueden ser modificados por el Docente.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997659" y="3146334"/>
            <a:ext cx="5975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Cuando figura </a:t>
            </a:r>
            <a:r>
              <a:rPr lang="es-PE" b="1" dirty="0"/>
              <a:t>Registrado</a:t>
            </a:r>
            <a:r>
              <a:rPr lang="es-PE" dirty="0"/>
              <a:t>, es porque ya ha sido enviado al especialista de la UGEL/DRE para que sea revisado, no dando la opción para modificar o agregar más datos al Docente.</a:t>
            </a:r>
          </a:p>
          <a:p>
            <a:pPr algn="just"/>
            <a:r>
              <a:rPr lang="es-PE" dirty="0"/>
              <a:t>Si encontrara algún error, el Especialista puede retornar  la FT o DG.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90011" y="5002332"/>
            <a:ext cx="60734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Cuando la FT o DG esta </a:t>
            </a:r>
            <a:r>
              <a:rPr lang="es-PE" b="1" dirty="0"/>
              <a:t>Verificada</a:t>
            </a:r>
            <a:r>
              <a:rPr lang="es-PE" dirty="0"/>
              <a:t>, no puede ser modificada y los únicos que pueden retornar son los responsables  de PRONIED.</a:t>
            </a:r>
          </a:p>
          <a:p>
            <a:pPr algn="just"/>
            <a:r>
              <a:rPr lang="es-PE" dirty="0"/>
              <a:t>Las DG solo pueden ser solicitadas para el retorno del Especialista de UGEL al de PRONIED</a:t>
            </a:r>
            <a:r>
              <a:rPr lang="es-PE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2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376E635-F46F-4E2D-87B4-B27AEDF0A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271" y="1472454"/>
            <a:ext cx="7883047" cy="4434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79378" y="785363"/>
            <a:ext cx="595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accent1">
                    <a:lumMod val="75000"/>
                  </a:schemeClr>
                </a:solidFill>
              </a:rPr>
              <a:t>¿Cómo se ingresa al Wasichay?</a:t>
            </a:r>
          </a:p>
        </p:txBody>
      </p:sp>
      <p:sp>
        <p:nvSpPr>
          <p:cNvPr id="15" name="Bisel 14"/>
          <p:cNvSpPr/>
          <p:nvPr/>
        </p:nvSpPr>
        <p:spPr>
          <a:xfrm rot="21155978">
            <a:off x="5867861" y="5234088"/>
            <a:ext cx="5894524" cy="77706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</a:rPr>
              <a:t>http://wasichay.perueduca.pe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2" y="4589482"/>
            <a:ext cx="2552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0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146" cy="68618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85839" y="3705249"/>
            <a:ext cx="617172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solidFill>
                  <a:srgbClr val="CC0000"/>
                </a:solidFill>
              </a:rPr>
              <a:t>GRACIAS</a:t>
            </a:r>
            <a:endParaRPr lang="es-E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675" y="2297663"/>
            <a:ext cx="7299796" cy="11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36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D95FF07-A3B7-44A8-BD4F-C92039E1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100" y="701457"/>
            <a:ext cx="9736899" cy="587470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66712" y="823655"/>
            <a:ext cx="327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CC0000"/>
                </a:solidFill>
              </a:rPr>
              <a:t>INICIO</a:t>
            </a:r>
          </a:p>
        </p:txBody>
      </p:sp>
      <p:sp>
        <p:nvSpPr>
          <p:cNvPr id="9" name="Flecha derecha 8"/>
          <p:cNvSpPr/>
          <p:nvPr/>
        </p:nvSpPr>
        <p:spPr>
          <a:xfrm rot="12376745">
            <a:off x="9384305" y="3800751"/>
            <a:ext cx="705190" cy="360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9761238" y="5174829"/>
            <a:ext cx="1797017" cy="715089"/>
          </a:xfrm>
          <a:prstGeom prst="wedgeRoundRectCallout">
            <a:avLst>
              <a:gd name="adj1" fmla="val -30756"/>
              <a:gd name="adj2" fmla="val -19191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PE" b="1" dirty="0">
                <a:solidFill>
                  <a:schemeClr val="accent4">
                    <a:lumMod val="75000"/>
                  </a:schemeClr>
                </a:solidFill>
              </a:rPr>
              <a:t>HACER CLICK</a:t>
            </a:r>
          </a:p>
          <a:p>
            <a:pPr algn="ctr"/>
            <a:r>
              <a:rPr lang="es-PE" b="1" dirty="0">
                <a:solidFill>
                  <a:schemeClr val="accent4">
                    <a:lumMod val="75000"/>
                  </a:schemeClr>
                </a:solidFill>
              </a:rPr>
              <a:t>PARA INGRESAR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04679" y="2551305"/>
            <a:ext cx="3301999" cy="408623"/>
          </a:xfrm>
          <a:prstGeom prst="wedgeRoundRectCallout">
            <a:avLst>
              <a:gd name="adj1" fmla="val 73247"/>
              <a:gd name="adj2" fmla="val 17163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75000"/>
                  </a:schemeClr>
                </a:solidFill>
              </a:rPr>
              <a:t>INGRESAR CONTRASEÑA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008746" y="1270016"/>
            <a:ext cx="3301999" cy="715089"/>
          </a:xfrm>
          <a:prstGeom prst="wedgeRoundRectCallout">
            <a:avLst>
              <a:gd name="adj1" fmla="val -36485"/>
              <a:gd name="adj2" fmla="val 23042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tx2"/>
                </a:solidFill>
              </a:rPr>
              <a:t>INGRESAR CORREO REGISTRADO EN PERUEDUCA</a:t>
            </a:r>
          </a:p>
        </p:txBody>
      </p:sp>
    </p:spTree>
    <p:extLst>
      <p:ext uri="{BB962C8B-B14F-4D97-AF65-F5344CB8AC3E}">
        <p14:creationId xmlns:p14="http://schemas.microsoft.com/office/powerpoint/2010/main" val="32285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3962"/>
            <a:ext cx="12191999" cy="68618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85CD28A-442C-41D5-BC5D-580D41741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63" y="3803958"/>
            <a:ext cx="9796164" cy="2971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ángulo 15"/>
          <p:cNvSpPr/>
          <p:nvPr/>
        </p:nvSpPr>
        <p:spPr>
          <a:xfrm>
            <a:off x="1815382" y="4812490"/>
            <a:ext cx="1418682" cy="1933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16F5D52-66B1-4065-A74E-96FDD44181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62" y="1878640"/>
            <a:ext cx="10016504" cy="179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/>
          <p:cNvSpPr txBox="1"/>
          <p:nvPr/>
        </p:nvSpPr>
        <p:spPr>
          <a:xfrm>
            <a:off x="5687367" y="3408785"/>
            <a:ext cx="5729313" cy="408623"/>
          </a:xfrm>
          <a:prstGeom prst="wedgeRoundRectCallout">
            <a:avLst>
              <a:gd name="adj1" fmla="val -12826"/>
              <a:gd name="adj2" fmla="val -1491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PE" b="1" dirty="0">
                <a:solidFill>
                  <a:schemeClr val="accent3">
                    <a:lumMod val="50000"/>
                  </a:schemeClr>
                </a:solidFill>
              </a:rPr>
              <a:t>Figura el nombre del responsable del mantenimiento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60266" y="603178"/>
            <a:ext cx="1954346" cy="408623"/>
          </a:xfrm>
          <a:prstGeom prst="wedgeRoundRectCallout">
            <a:avLst>
              <a:gd name="adj1" fmla="val 53205"/>
              <a:gd name="adj2" fmla="val 3993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Nombre de la IIEE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209012" y="4969513"/>
            <a:ext cx="4686928" cy="1283910"/>
          </a:xfrm>
          <a:prstGeom prst="leftArrow">
            <a:avLst>
              <a:gd name="adj1" fmla="val 50000"/>
              <a:gd name="adj2" fmla="val 3810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s-PE" b="1" dirty="0">
                <a:solidFill>
                  <a:schemeClr val="accent4">
                    <a:lumMod val="50000"/>
                  </a:schemeClr>
                </a:solidFill>
              </a:rPr>
              <a:t>Después de dar clic en Registro de Formato se visualiza los registros a ingresar.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104782" y="619411"/>
            <a:ext cx="7592487" cy="1195493"/>
            <a:chOff x="3104782" y="669515"/>
            <a:chExt cx="7592487" cy="1195493"/>
          </a:xfrm>
        </p:grpSpPr>
        <p:sp>
          <p:nvSpPr>
            <p:cNvPr id="14" name="CuadroTexto 13"/>
            <p:cNvSpPr txBox="1"/>
            <p:nvPr/>
          </p:nvSpPr>
          <p:spPr>
            <a:xfrm>
              <a:off x="3586376" y="747615"/>
              <a:ext cx="67438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200" b="1" dirty="0">
                  <a:solidFill>
                    <a:schemeClr val="accent1">
                      <a:lumMod val="75000"/>
                    </a:schemeClr>
                  </a:solidFill>
                </a:rPr>
                <a:t>INSCRIPCION DE INSTITUCION EDUCATIVA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1776" y="669515"/>
              <a:ext cx="1195493" cy="119549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104782" y="669515"/>
              <a:ext cx="1217262" cy="1195493"/>
            </a:xfrm>
            <a:prstGeom prst="rect">
              <a:avLst/>
            </a:prstGeom>
          </p:spPr>
        </p:pic>
      </p:grp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02C3330A-E703-4E3F-812F-26948469B870}"/>
              </a:ext>
            </a:extLst>
          </p:cNvPr>
          <p:cNvCxnSpPr/>
          <p:nvPr/>
        </p:nvCxnSpPr>
        <p:spPr>
          <a:xfrm>
            <a:off x="2242159" y="2705622"/>
            <a:ext cx="14780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CCC3CAF0-C9CF-4F2F-BEC2-7173C4DE3619}"/>
              </a:ext>
            </a:extLst>
          </p:cNvPr>
          <p:cNvCxnSpPr>
            <a:cxnSpLocks/>
          </p:cNvCxnSpPr>
          <p:nvPr/>
        </p:nvCxnSpPr>
        <p:spPr>
          <a:xfrm>
            <a:off x="8156519" y="2720236"/>
            <a:ext cx="17014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9BD3F19C-FC2D-4536-A0D9-0C73DC8ED14B}"/>
              </a:ext>
            </a:extLst>
          </p:cNvPr>
          <p:cNvCxnSpPr/>
          <p:nvPr/>
        </p:nvCxnSpPr>
        <p:spPr>
          <a:xfrm>
            <a:off x="2242159" y="4686823"/>
            <a:ext cx="14780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703FA0D4-452C-482F-B7F6-EEEE33BB9431}"/>
              </a:ext>
            </a:extLst>
          </p:cNvPr>
          <p:cNvCxnSpPr>
            <a:cxnSpLocks/>
          </p:cNvCxnSpPr>
          <p:nvPr/>
        </p:nvCxnSpPr>
        <p:spPr>
          <a:xfrm>
            <a:off x="8444617" y="4701437"/>
            <a:ext cx="17014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2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F4D0065-E4BE-4B40-98FA-4296759933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35" y="1401534"/>
            <a:ext cx="9081371" cy="227383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03044" y="75625"/>
            <a:ext cx="3421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u="sng" dirty="0">
                <a:solidFill>
                  <a:srgbClr val="CC0000"/>
                </a:solidFill>
              </a:rPr>
              <a:t>CAMBIO DE SEDE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463847" y="755203"/>
            <a:ext cx="4423992" cy="2522137"/>
            <a:chOff x="7463847" y="755203"/>
            <a:chExt cx="4423992" cy="252213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3847" y="2196809"/>
              <a:ext cx="1877786" cy="683288"/>
            </a:xfrm>
            <a:prstGeom prst="rect">
              <a:avLst/>
            </a:prstGeom>
          </p:spPr>
        </p:pic>
        <p:sp>
          <p:nvSpPr>
            <p:cNvPr id="2" name="Llamada ovalada 1"/>
            <p:cNvSpPr/>
            <p:nvPr/>
          </p:nvSpPr>
          <p:spPr>
            <a:xfrm>
              <a:off x="9616333" y="755203"/>
              <a:ext cx="2271506" cy="2522137"/>
            </a:xfrm>
            <a:prstGeom prst="wedgeEllipseCallout">
              <a:avLst>
                <a:gd name="adj1" fmla="val -86082"/>
                <a:gd name="adj2" fmla="val 2711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accent1">
                      <a:lumMod val="75000"/>
                    </a:schemeClr>
                  </a:solidFill>
                </a:rPr>
                <a:t>Clic en el nombre del Docente. Figurará la opción Cambiar Sede y Salir.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064417" y="3490503"/>
            <a:ext cx="10651960" cy="2589829"/>
            <a:chOff x="1307305" y="3145967"/>
            <a:chExt cx="10188882" cy="2522137"/>
          </a:xfrm>
        </p:grpSpPr>
        <p:grpSp>
          <p:nvGrpSpPr>
            <p:cNvPr id="11" name="Grupo 10"/>
            <p:cNvGrpSpPr/>
            <p:nvPr/>
          </p:nvGrpSpPr>
          <p:grpSpPr>
            <a:xfrm>
              <a:off x="1307305" y="3326004"/>
              <a:ext cx="7092847" cy="2342100"/>
              <a:chOff x="2767771" y="3284109"/>
              <a:chExt cx="7092847" cy="2342100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67771" y="4097445"/>
                <a:ext cx="7092847" cy="1528764"/>
              </a:xfrm>
              <a:prstGeom prst="rect">
                <a:avLst/>
              </a:prstGeom>
            </p:spPr>
          </p:pic>
          <p:sp>
            <p:nvSpPr>
              <p:cNvPr id="4" name="Flecha abajo 3"/>
              <p:cNvSpPr/>
              <p:nvPr/>
            </p:nvSpPr>
            <p:spPr>
              <a:xfrm>
                <a:off x="5053771" y="3284109"/>
                <a:ext cx="1708220" cy="602611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3" name="Llamada ovalada 12"/>
            <p:cNvSpPr/>
            <p:nvPr/>
          </p:nvSpPr>
          <p:spPr>
            <a:xfrm>
              <a:off x="9224681" y="3145967"/>
              <a:ext cx="2271506" cy="2522137"/>
            </a:xfrm>
            <a:prstGeom prst="wedgeEllipseCallout">
              <a:avLst>
                <a:gd name="adj1" fmla="val -79447"/>
                <a:gd name="adj2" fmla="val 1515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accent1">
                      <a:lumMod val="75000"/>
                    </a:schemeClr>
                  </a:solidFill>
                </a:rPr>
                <a:t>Seleccionar la Sede a la que desee acceder.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582804" y="755203"/>
            <a:ext cx="626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chemeClr val="accent1">
                    <a:lumMod val="75000"/>
                  </a:schemeClr>
                </a:solidFill>
              </a:rPr>
              <a:t>Para docentes que figuran en distintas instituciones pero </a:t>
            </a:r>
            <a:r>
              <a:rPr lang="es-PE" u="sng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s-PE" dirty="0">
                <a:solidFill>
                  <a:schemeClr val="accent1">
                    <a:lumMod val="75000"/>
                  </a:schemeClr>
                </a:solidFill>
              </a:rPr>
              <a:t> en la misma etapa.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C05EC95-A3CC-44C2-85BC-C1C99CF51FC9}"/>
              </a:ext>
            </a:extLst>
          </p:cNvPr>
          <p:cNvSpPr/>
          <p:nvPr/>
        </p:nvSpPr>
        <p:spPr>
          <a:xfrm>
            <a:off x="2850367" y="1816274"/>
            <a:ext cx="1074534" cy="876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0F66FB77-671D-46E0-8EEB-E8B69C51C3A5}"/>
              </a:ext>
            </a:extLst>
          </p:cNvPr>
          <p:cNvSpPr/>
          <p:nvPr/>
        </p:nvSpPr>
        <p:spPr>
          <a:xfrm>
            <a:off x="7703506" y="2100042"/>
            <a:ext cx="1877786" cy="771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F10A780D-1845-4BB1-B2D3-0AC0574D2B5F}"/>
              </a:ext>
            </a:extLst>
          </p:cNvPr>
          <p:cNvCxnSpPr>
            <a:cxnSpLocks/>
          </p:cNvCxnSpPr>
          <p:nvPr/>
        </p:nvCxnSpPr>
        <p:spPr>
          <a:xfrm>
            <a:off x="1064417" y="2016690"/>
            <a:ext cx="14780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1B55CDFB-4B05-4B85-AEA6-E9BC96813241}"/>
              </a:ext>
            </a:extLst>
          </p:cNvPr>
          <p:cNvCxnSpPr>
            <a:cxnSpLocks/>
          </p:cNvCxnSpPr>
          <p:nvPr/>
        </p:nvCxnSpPr>
        <p:spPr>
          <a:xfrm>
            <a:off x="7354557" y="2031304"/>
            <a:ext cx="17014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DA5A081-5E5E-4833-8B7A-E8D4386371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20" y="2353512"/>
            <a:ext cx="10211040" cy="309531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31627" y="689564"/>
            <a:ext cx="7114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u="sng" dirty="0">
                <a:solidFill>
                  <a:schemeClr val="accent1">
                    <a:lumMod val="75000"/>
                  </a:schemeClr>
                </a:solidFill>
              </a:rPr>
              <a:t>LLENADO DEL REGISTRO DE COMITÉ DE MANTENIMIENTO Y FICHA TÉCNICA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27206" y="1995011"/>
            <a:ext cx="2439549" cy="715089"/>
          </a:xfrm>
          <a:prstGeom prst="wedgeRoundRectCallout">
            <a:avLst>
              <a:gd name="adj1" fmla="val -87560"/>
              <a:gd name="adj2" fmla="val 2072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(1) Se selecciona el periodo a ingresar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92870F0-F11E-4992-B5F3-EB2E85FDC694}"/>
              </a:ext>
            </a:extLst>
          </p:cNvPr>
          <p:cNvCxnSpPr>
            <a:cxnSpLocks/>
          </p:cNvCxnSpPr>
          <p:nvPr/>
        </p:nvCxnSpPr>
        <p:spPr>
          <a:xfrm>
            <a:off x="1665667" y="3206663"/>
            <a:ext cx="16913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8239E898-7909-43C0-9D05-2A46998780A0}"/>
              </a:ext>
            </a:extLst>
          </p:cNvPr>
          <p:cNvCxnSpPr>
            <a:cxnSpLocks/>
          </p:cNvCxnSpPr>
          <p:nvPr/>
        </p:nvCxnSpPr>
        <p:spPr>
          <a:xfrm>
            <a:off x="8893479" y="3221277"/>
            <a:ext cx="19287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7B578E0-977B-4948-9344-34AFE54AD1F0}"/>
              </a:ext>
            </a:extLst>
          </p:cNvPr>
          <p:cNvSpPr/>
          <p:nvPr/>
        </p:nvSpPr>
        <p:spPr>
          <a:xfrm>
            <a:off x="688933" y="4033385"/>
            <a:ext cx="2379944" cy="338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80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23035" y="660400"/>
            <a:ext cx="762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u="sng" dirty="0">
                <a:solidFill>
                  <a:srgbClr val="CC0000"/>
                </a:solidFill>
              </a:rPr>
              <a:t>REGISTRO DE COMITÉ DE MANTENIMIENTO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03" y="1297491"/>
            <a:ext cx="7513994" cy="46774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810" y="4173597"/>
            <a:ext cx="5827617" cy="2209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6976735" y="1662848"/>
            <a:ext cx="4046307" cy="1021556"/>
          </a:xfrm>
          <a:prstGeom prst="wedgeRoundRectCallout">
            <a:avLst>
              <a:gd name="adj1" fmla="val -146275"/>
              <a:gd name="adj2" fmla="val 8432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(2) </a:t>
            </a:r>
            <a:r>
              <a:rPr lang="es-PE" b="1" dirty="0">
                <a:solidFill>
                  <a:schemeClr val="accent4">
                    <a:lumMod val="75000"/>
                  </a:schemeClr>
                </a:solidFill>
              </a:rPr>
              <a:t>Se digita el numero de DNI y se da clic en la lupa. La información del Miembro será descargada.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04080" y="4950084"/>
            <a:ext cx="2745306" cy="1634490"/>
          </a:xfrm>
          <a:prstGeom prst="wedgeRoundRectCallout">
            <a:avLst>
              <a:gd name="adj1" fmla="val 112778"/>
              <a:gd name="adj2" fmla="val -6708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b="1" dirty="0">
                <a:solidFill>
                  <a:srgbClr val="FF0000"/>
                </a:solidFill>
              </a:rPr>
              <a:t>(3) </a:t>
            </a:r>
            <a:r>
              <a:rPr lang="es-PE" b="1" dirty="0">
                <a:solidFill>
                  <a:schemeClr val="accent4">
                    <a:lumMod val="75000"/>
                  </a:schemeClr>
                </a:solidFill>
              </a:rPr>
              <a:t>Al finalizar de ingresar </a:t>
            </a:r>
            <a:r>
              <a:rPr lang="es-PE" b="1" dirty="0">
                <a:solidFill>
                  <a:srgbClr val="FF0000"/>
                </a:solidFill>
              </a:rPr>
              <a:t>TODO </a:t>
            </a:r>
            <a:r>
              <a:rPr lang="es-PE" b="1" dirty="0">
                <a:solidFill>
                  <a:schemeClr val="accent4">
                    <a:lumMod val="75000"/>
                  </a:schemeClr>
                </a:solidFill>
              </a:rPr>
              <a:t>el comité, se da Registrar para acceder al llenado del comité veedor.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F45CB37-66DA-4DD9-AAF4-1D3F02B9E1E7}"/>
              </a:ext>
            </a:extLst>
          </p:cNvPr>
          <p:cNvSpPr/>
          <p:nvPr/>
        </p:nvSpPr>
        <p:spPr>
          <a:xfrm>
            <a:off x="755600" y="1736750"/>
            <a:ext cx="1448982" cy="338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5712AFF-1D7B-4015-A080-F94ABC61E1C7}"/>
              </a:ext>
            </a:extLst>
          </p:cNvPr>
          <p:cNvSpPr/>
          <p:nvPr/>
        </p:nvSpPr>
        <p:spPr>
          <a:xfrm>
            <a:off x="2348491" y="1736750"/>
            <a:ext cx="1064348" cy="338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35E3FB0-6EA4-4920-8B0C-03DADA7BE6C0}"/>
              </a:ext>
            </a:extLst>
          </p:cNvPr>
          <p:cNvSpPr/>
          <p:nvPr/>
        </p:nvSpPr>
        <p:spPr>
          <a:xfrm>
            <a:off x="3501668" y="1736750"/>
            <a:ext cx="1195591" cy="338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A099CE4-AE29-4930-9ED1-2A21FE425191}"/>
              </a:ext>
            </a:extLst>
          </p:cNvPr>
          <p:cNvSpPr/>
          <p:nvPr/>
        </p:nvSpPr>
        <p:spPr>
          <a:xfrm>
            <a:off x="4755571" y="1738838"/>
            <a:ext cx="1064348" cy="338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200" dirty="0" err="1">
                <a:solidFill>
                  <a:schemeClr val="bg1">
                    <a:lumMod val="50000"/>
                  </a:schemeClr>
                </a:solidFill>
              </a:rPr>
              <a:t>Imagenes</a:t>
            </a:r>
            <a:endParaRPr lang="es-P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48" y="9874"/>
            <a:ext cx="4668171" cy="6505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010" y="1506602"/>
            <a:ext cx="7281443" cy="45713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83710" y="1720685"/>
            <a:ext cx="2696316" cy="1634490"/>
          </a:xfrm>
          <a:prstGeom prst="wedgeRoundRectCallout">
            <a:avLst>
              <a:gd name="adj1" fmla="val -155739"/>
              <a:gd name="adj2" fmla="val 20143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(4) </a:t>
            </a:r>
            <a:r>
              <a:rPr lang="es-PE" b="1" dirty="0">
                <a:solidFill>
                  <a:schemeClr val="accent1">
                    <a:lumMod val="50000"/>
                  </a:schemeClr>
                </a:solidFill>
              </a:rPr>
              <a:t>El mismo procedimiento para el llenado del Comité veedor, al terminar se da Registra.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05769" y="791113"/>
            <a:ext cx="6500205" cy="584776"/>
            <a:chOff x="305769" y="660399"/>
            <a:chExt cx="6500205" cy="584776"/>
          </a:xfrm>
        </p:grpSpPr>
        <p:sp>
          <p:nvSpPr>
            <p:cNvPr id="14" name="CuadroTexto 13"/>
            <p:cNvSpPr txBox="1"/>
            <p:nvPr/>
          </p:nvSpPr>
          <p:spPr>
            <a:xfrm>
              <a:off x="906795" y="660400"/>
              <a:ext cx="562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3200" b="1" u="sng" dirty="0">
                  <a:solidFill>
                    <a:schemeClr val="accent1">
                      <a:lumMod val="50000"/>
                    </a:schemeClr>
                  </a:solidFill>
                </a:rPr>
                <a:t>REGISTRO DE COMITÉ VEEDOR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769" y="660400"/>
              <a:ext cx="568233" cy="56823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7741" y="660399"/>
              <a:ext cx="568233" cy="568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5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4172</TotalTime>
  <Words>646</Words>
  <Application>Microsoft Office PowerPoint</Application>
  <PresentationFormat>Personalizado</PresentationFormat>
  <Paragraphs>73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Vidarte</dc:creator>
  <cp:lastModifiedBy>WindowsRD</cp:lastModifiedBy>
  <cp:revision>277</cp:revision>
  <cp:lastPrinted>2015-11-18T19:58:31Z</cp:lastPrinted>
  <dcterms:created xsi:type="dcterms:W3CDTF">2015-01-06T03:09:33Z</dcterms:created>
  <dcterms:modified xsi:type="dcterms:W3CDTF">2018-06-13T20:23:19Z</dcterms:modified>
</cp:coreProperties>
</file>