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1.jpg" ContentType="image/jpeg"/>
  <Override PartName="/ppt/notesSlides/notesSlide3.xml" ContentType="application/vnd.openxmlformats-officedocument.presentationml.notesSlide+xml"/>
  <Override PartName="/ppt/media/image12.jpg" ContentType="image/jpeg"/>
  <Override PartName="/ppt/media/image13.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4.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2.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44.jp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4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384" r:id="rId4"/>
    <p:sldId id="387" r:id="rId5"/>
    <p:sldId id="388" r:id="rId6"/>
    <p:sldId id="357" r:id="rId7"/>
    <p:sldId id="358" r:id="rId8"/>
    <p:sldId id="359" r:id="rId9"/>
    <p:sldId id="360" r:id="rId10"/>
    <p:sldId id="260" r:id="rId11"/>
    <p:sldId id="261" r:id="rId12"/>
    <p:sldId id="262" r:id="rId13"/>
    <p:sldId id="383" r:id="rId14"/>
    <p:sldId id="382" r:id="rId15"/>
    <p:sldId id="398" r:id="rId16"/>
    <p:sldId id="361" r:id="rId17"/>
    <p:sldId id="399" r:id="rId18"/>
    <p:sldId id="400" r:id="rId19"/>
    <p:sldId id="264" r:id="rId20"/>
    <p:sldId id="401" r:id="rId21"/>
    <p:sldId id="402" r:id="rId22"/>
    <p:sldId id="403" r:id="rId23"/>
    <p:sldId id="404" r:id="rId24"/>
    <p:sldId id="405" r:id="rId25"/>
    <p:sldId id="276" r:id="rId26"/>
    <p:sldId id="278" r:id="rId27"/>
    <p:sldId id="284" r:id="rId28"/>
    <p:sldId id="415" r:id="rId29"/>
    <p:sldId id="416" r:id="rId30"/>
    <p:sldId id="417" r:id="rId31"/>
    <p:sldId id="418" r:id="rId32"/>
    <p:sldId id="285" r:id="rId33"/>
    <p:sldId id="362" r:id="rId34"/>
    <p:sldId id="389" r:id="rId35"/>
    <p:sldId id="419" r:id="rId36"/>
    <p:sldId id="420" r:id="rId37"/>
    <p:sldId id="421" r:id="rId38"/>
    <p:sldId id="422" r:id="rId39"/>
    <p:sldId id="363" r:id="rId40"/>
    <p:sldId id="364" r:id="rId41"/>
    <p:sldId id="390" r:id="rId42"/>
    <p:sldId id="365" r:id="rId43"/>
    <p:sldId id="423" r:id="rId44"/>
    <p:sldId id="424" r:id="rId45"/>
    <p:sldId id="425" r:id="rId46"/>
    <p:sldId id="426" r:id="rId47"/>
    <p:sldId id="385" r:id="rId48"/>
    <p:sldId id="431" r:id="rId49"/>
    <p:sldId id="366" r:id="rId50"/>
    <p:sldId id="367" r:id="rId51"/>
    <p:sldId id="427" r:id="rId52"/>
    <p:sldId id="428" r:id="rId53"/>
    <p:sldId id="429" r:id="rId54"/>
    <p:sldId id="430" r:id="rId55"/>
    <p:sldId id="391" r:id="rId56"/>
    <p:sldId id="368" r:id="rId57"/>
    <p:sldId id="372" r:id="rId58"/>
    <p:sldId id="392" r:id="rId59"/>
    <p:sldId id="393" r:id="rId60"/>
    <p:sldId id="373" r:id="rId61"/>
    <p:sldId id="411" r:id="rId62"/>
    <p:sldId id="412" r:id="rId63"/>
    <p:sldId id="413" r:id="rId64"/>
    <p:sldId id="414" r:id="rId65"/>
    <p:sldId id="374" r:id="rId66"/>
    <p:sldId id="369" r:id="rId67"/>
    <p:sldId id="394" r:id="rId68"/>
    <p:sldId id="375" r:id="rId69"/>
    <p:sldId id="406" r:id="rId70"/>
    <p:sldId id="407" r:id="rId71"/>
    <p:sldId id="408" r:id="rId72"/>
    <p:sldId id="409" r:id="rId73"/>
    <p:sldId id="410" r:id="rId74"/>
    <p:sldId id="376" r:id="rId75"/>
    <p:sldId id="395" r:id="rId76"/>
    <p:sldId id="396" r:id="rId77"/>
    <p:sldId id="377" r:id="rId78"/>
    <p:sldId id="370" r:id="rId79"/>
    <p:sldId id="371" r:id="rId80"/>
    <p:sldId id="381" r:id="rId81"/>
    <p:sldId id="378" r:id="rId82"/>
    <p:sldId id="379" r:id="rId83"/>
    <p:sldId id="380" r:id="rId84"/>
    <p:sldId id="397" r:id="rId85"/>
  </p:sldIdLst>
  <p:sldSz cx="12192000" cy="6858000"/>
  <p:notesSz cx="12192000" cy="6858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C0"/>
    <a:srgbClr val="D11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p:cViewPr varScale="1">
        <p:scale>
          <a:sx n="110" d="100"/>
          <a:sy n="110" d="100"/>
        </p:scale>
        <p:origin x="58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dirty="0"/>
              <a:t>Tipo de violencia según RELACIÓN ENTRE LOS INVOLUCRADOS</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Tipo de violencia según condición del supuesto agresor</c:v>
                </c:pt>
              </c:strCache>
            </c:strRef>
          </c:tx>
          <c:dPt>
            <c:idx val="0"/>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257-4D90-9F0C-62580B77A446}"/>
              </c:ext>
            </c:extLst>
          </c:dPt>
          <c:dPt>
            <c:idx val="1"/>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257-4D90-9F0C-62580B77A446}"/>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Violencia de un adulto (personal de la IE) contra un escolar.</c:v>
                </c:pt>
                <c:pt idx="1">
                  <c:v>Violencia entre estudiantes</c:v>
                </c:pt>
              </c:strCache>
            </c:strRef>
          </c:cat>
          <c:val>
            <c:numRef>
              <c:f>Hoja1!$B$2:$B$3</c:f>
              <c:numCache>
                <c:formatCode>#,##0</c:formatCode>
                <c:ptCount val="2"/>
                <c:pt idx="0">
                  <c:v>8970</c:v>
                </c:pt>
                <c:pt idx="1">
                  <c:v>11067</c:v>
                </c:pt>
              </c:numCache>
            </c:numRef>
          </c:val>
          <c:extLst>
            <c:ext xmlns:c16="http://schemas.microsoft.com/office/drawing/2014/chart" uri="{C3380CC4-5D6E-409C-BE32-E72D297353CC}">
              <c16:uniqueId val="{00000006-3257-4D90-9F0C-62580B77A44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10B2E-4337-4BD0-A847-FAB1575C3FC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s-PE"/>
        </a:p>
      </dgm:t>
    </dgm:pt>
    <dgm:pt modelId="{82E3F3E3-EE3C-4E82-B871-C6309A57E0CD}">
      <dgm:prSet phldrT="[Texto]" custT="1"/>
      <dgm:spPr/>
      <dgm:t>
        <a:bodyPr/>
        <a:lstStyle/>
        <a:p>
          <a:r>
            <a:rPr lang="es-ES" sz="1800" b="1" dirty="0">
              <a:latin typeface="+mj-lt"/>
            </a:rPr>
            <a:t>Promoción de la convivencia </a:t>
          </a:r>
          <a:endParaRPr lang="es-PE" sz="1800" b="1" dirty="0">
            <a:latin typeface="+mj-lt"/>
          </a:endParaRPr>
        </a:p>
      </dgm:t>
    </dgm:pt>
    <dgm:pt modelId="{264D1B8D-914B-4AE8-B93A-E3CFAF66D855}" type="parTrans" cxnId="{16FE06D7-7518-449A-BCB6-951C241EB0B7}">
      <dgm:prSet/>
      <dgm:spPr/>
      <dgm:t>
        <a:bodyPr/>
        <a:lstStyle/>
        <a:p>
          <a:endParaRPr lang="es-PE" sz="4000" b="0">
            <a:latin typeface="+mj-lt"/>
          </a:endParaRPr>
        </a:p>
      </dgm:t>
    </dgm:pt>
    <dgm:pt modelId="{1302CF01-0A51-484F-BFED-493B6F35234E}" type="sibTrans" cxnId="{16FE06D7-7518-449A-BCB6-951C241EB0B7}">
      <dgm:prSet/>
      <dgm:spPr/>
      <dgm:t>
        <a:bodyPr/>
        <a:lstStyle/>
        <a:p>
          <a:endParaRPr lang="es-PE" sz="4000" b="0">
            <a:latin typeface="+mj-lt"/>
          </a:endParaRPr>
        </a:p>
      </dgm:t>
    </dgm:pt>
    <dgm:pt modelId="{DB3AE1B8-A4FB-436F-8AF3-1F94B5038504}">
      <dgm:prSet custT="1"/>
      <dgm:spPr/>
      <dgm:t>
        <a:bodyPr/>
        <a:lstStyle/>
        <a:p>
          <a:r>
            <a:rPr lang="es-ES" sz="1800" b="1" dirty="0">
              <a:latin typeface="+mj-lt"/>
            </a:rPr>
            <a:t>Buen trato </a:t>
          </a:r>
          <a:endParaRPr lang="es-PE" sz="1800" b="1" dirty="0">
            <a:latin typeface="+mj-lt"/>
          </a:endParaRPr>
        </a:p>
      </dgm:t>
    </dgm:pt>
    <dgm:pt modelId="{DF8E6BFD-7B91-46CF-861F-E0F603D11EC4}" type="parTrans" cxnId="{D451CFFD-2564-44D0-96E7-968957CBC097}">
      <dgm:prSet/>
      <dgm:spPr/>
      <dgm:t>
        <a:bodyPr/>
        <a:lstStyle/>
        <a:p>
          <a:endParaRPr lang="es-PE" sz="4000" b="0">
            <a:latin typeface="+mj-lt"/>
          </a:endParaRPr>
        </a:p>
      </dgm:t>
    </dgm:pt>
    <dgm:pt modelId="{F2EC6238-0C76-4F75-B66E-F95B8C63203C}" type="sibTrans" cxnId="{D451CFFD-2564-44D0-96E7-968957CBC097}">
      <dgm:prSet/>
      <dgm:spPr/>
      <dgm:t>
        <a:bodyPr/>
        <a:lstStyle/>
        <a:p>
          <a:endParaRPr lang="es-PE" sz="4000" b="0">
            <a:latin typeface="+mj-lt"/>
          </a:endParaRPr>
        </a:p>
      </dgm:t>
    </dgm:pt>
    <dgm:pt modelId="{2DBFD3C6-D562-43DB-99F1-86877BAFCD19}">
      <dgm:prSet custT="1"/>
      <dgm:spPr/>
      <dgm:t>
        <a:bodyPr/>
        <a:lstStyle/>
        <a:p>
          <a:r>
            <a:rPr lang="es-ES" sz="1800" b="1" dirty="0">
              <a:latin typeface="+mj-lt"/>
            </a:rPr>
            <a:t>Espacios saludables</a:t>
          </a:r>
          <a:endParaRPr lang="es-PE" sz="1800" b="1" dirty="0">
            <a:latin typeface="+mj-lt"/>
          </a:endParaRPr>
        </a:p>
      </dgm:t>
    </dgm:pt>
    <dgm:pt modelId="{4B0B2C5D-5FAF-4E3F-9B63-50CA1F8D2830}" type="parTrans" cxnId="{830503FF-41FA-4804-992F-F923C974B679}">
      <dgm:prSet/>
      <dgm:spPr/>
      <dgm:t>
        <a:bodyPr/>
        <a:lstStyle/>
        <a:p>
          <a:endParaRPr lang="es-PE" sz="4000" b="0">
            <a:latin typeface="+mj-lt"/>
          </a:endParaRPr>
        </a:p>
      </dgm:t>
    </dgm:pt>
    <dgm:pt modelId="{F5750251-F549-492A-8D08-0292E7A82BE7}" type="sibTrans" cxnId="{830503FF-41FA-4804-992F-F923C974B679}">
      <dgm:prSet/>
      <dgm:spPr/>
      <dgm:t>
        <a:bodyPr/>
        <a:lstStyle/>
        <a:p>
          <a:endParaRPr lang="es-PE" sz="4000" b="0">
            <a:latin typeface="+mj-lt"/>
          </a:endParaRPr>
        </a:p>
      </dgm:t>
    </dgm:pt>
    <dgm:pt modelId="{90591CBD-05D9-4587-841F-629638C9DD29}">
      <dgm:prSet custT="1"/>
      <dgm:spPr/>
      <dgm:t>
        <a:bodyPr/>
        <a:lstStyle/>
        <a:p>
          <a:r>
            <a:rPr lang="es-ES" sz="1800" b="1" dirty="0">
              <a:latin typeface="+mj-lt"/>
            </a:rPr>
            <a:t>Infraestructura segura </a:t>
          </a:r>
          <a:endParaRPr lang="es-PE" sz="1800" b="1" dirty="0">
            <a:latin typeface="+mj-lt"/>
          </a:endParaRPr>
        </a:p>
      </dgm:t>
    </dgm:pt>
    <dgm:pt modelId="{AC942762-3327-44F2-98AB-16610A35FF44}" type="parTrans" cxnId="{CA632D06-90D6-4932-8B9F-BFE0607E32D7}">
      <dgm:prSet/>
      <dgm:spPr/>
      <dgm:t>
        <a:bodyPr/>
        <a:lstStyle/>
        <a:p>
          <a:endParaRPr lang="es-PE" sz="4000" b="0">
            <a:latin typeface="+mj-lt"/>
          </a:endParaRPr>
        </a:p>
      </dgm:t>
    </dgm:pt>
    <dgm:pt modelId="{9D5A2FB6-13DD-49B1-89E0-078ED0C3F7AF}" type="sibTrans" cxnId="{CA632D06-90D6-4932-8B9F-BFE0607E32D7}">
      <dgm:prSet/>
      <dgm:spPr/>
      <dgm:t>
        <a:bodyPr/>
        <a:lstStyle/>
        <a:p>
          <a:endParaRPr lang="es-PE" sz="4000" b="0">
            <a:latin typeface="+mj-lt"/>
          </a:endParaRPr>
        </a:p>
      </dgm:t>
    </dgm:pt>
    <dgm:pt modelId="{3256577C-B597-44FC-8CE9-36074B20F0B5}">
      <dgm:prSet custT="1"/>
      <dgm:spPr/>
      <dgm:t>
        <a:bodyPr/>
        <a:lstStyle/>
        <a:p>
          <a:r>
            <a:rPr lang="es-ES" sz="1800" b="1" dirty="0">
              <a:latin typeface="+mj-lt"/>
            </a:rPr>
            <a:t>Trabajo con los PPFF</a:t>
          </a:r>
          <a:endParaRPr lang="es-PE" sz="1800" b="1" dirty="0">
            <a:latin typeface="+mj-lt"/>
          </a:endParaRPr>
        </a:p>
      </dgm:t>
    </dgm:pt>
    <dgm:pt modelId="{9455857C-75E6-42DC-9705-0E6FF5123E99}" type="parTrans" cxnId="{507CACD9-06CE-4140-8DBB-650BC82C4304}">
      <dgm:prSet/>
      <dgm:spPr/>
      <dgm:t>
        <a:bodyPr/>
        <a:lstStyle/>
        <a:p>
          <a:endParaRPr lang="es-PE" sz="4000" b="0">
            <a:latin typeface="+mj-lt"/>
          </a:endParaRPr>
        </a:p>
      </dgm:t>
    </dgm:pt>
    <dgm:pt modelId="{C3D14B8C-4961-4D16-8860-A7EF2DA0E30B}" type="sibTrans" cxnId="{507CACD9-06CE-4140-8DBB-650BC82C4304}">
      <dgm:prSet/>
      <dgm:spPr/>
      <dgm:t>
        <a:bodyPr/>
        <a:lstStyle/>
        <a:p>
          <a:endParaRPr lang="es-PE" sz="4000" b="0">
            <a:latin typeface="+mj-lt"/>
          </a:endParaRPr>
        </a:p>
      </dgm:t>
    </dgm:pt>
    <dgm:pt modelId="{9CFE4708-8243-484F-9151-69589B3A8EA0}">
      <dgm:prSet custT="1"/>
      <dgm:spPr/>
      <dgm:t>
        <a:bodyPr/>
        <a:lstStyle/>
        <a:p>
          <a:r>
            <a:rPr lang="es-ES" sz="1800" b="1" dirty="0">
              <a:latin typeface="+mj-lt"/>
            </a:rPr>
            <a:t>Participación estudiantil </a:t>
          </a:r>
          <a:endParaRPr lang="es-PE" sz="1800" b="1" dirty="0">
            <a:latin typeface="+mj-lt"/>
          </a:endParaRPr>
        </a:p>
      </dgm:t>
    </dgm:pt>
    <dgm:pt modelId="{DD29129B-5349-4EE0-8991-0FACBAA4B9F7}" type="parTrans" cxnId="{A9BC3DFB-18E2-4715-B89B-D3FA9C0B9332}">
      <dgm:prSet/>
      <dgm:spPr/>
      <dgm:t>
        <a:bodyPr/>
        <a:lstStyle/>
        <a:p>
          <a:endParaRPr lang="es-PE" sz="4000" b="0">
            <a:latin typeface="+mj-lt"/>
          </a:endParaRPr>
        </a:p>
      </dgm:t>
    </dgm:pt>
    <dgm:pt modelId="{DF160E62-F2ED-4334-B9FC-27A114821588}" type="sibTrans" cxnId="{A9BC3DFB-18E2-4715-B89B-D3FA9C0B9332}">
      <dgm:prSet/>
      <dgm:spPr/>
      <dgm:t>
        <a:bodyPr/>
        <a:lstStyle/>
        <a:p>
          <a:endParaRPr lang="es-PE" sz="4000" b="0">
            <a:latin typeface="+mj-lt"/>
          </a:endParaRPr>
        </a:p>
      </dgm:t>
    </dgm:pt>
    <dgm:pt modelId="{C2B5BCAF-FE1B-44CE-9604-C30ABAAE1D30}">
      <dgm:prSet custT="1"/>
      <dgm:spPr/>
      <dgm:t>
        <a:bodyPr/>
        <a:lstStyle/>
        <a:p>
          <a:r>
            <a:rPr lang="es-ES" sz="1800" b="1" dirty="0">
              <a:latin typeface="+mj-lt"/>
            </a:rPr>
            <a:t>Normas de convivencia participativas</a:t>
          </a:r>
          <a:endParaRPr lang="es-PE" sz="1800" b="1" dirty="0">
            <a:latin typeface="+mj-lt"/>
          </a:endParaRPr>
        </a:p>
      </dgm:t>
    </dgm:pt>
    <dgm:pt modelId="{AB22250B-F4CA-40F0-B950-9DB9144043A0}" type="parTrans" cxnId="{8C502C9C-CC99-4B7F-BC11-752F51A55C00}">
      <dgm:prSet/>
      <dgm:spPr/>
      <dgm:t>
        <a:bodyPr/>
        <a:lstStyle/>
        <a:p>
          <a:endParaRPr lang="es-PE" sz="4000" b="0">
            <a:latin typeface="+mj-lt"/>
          </a:endParaRPr>
        </a:p>
      </dgm:t>
    </dgm:pt>
    <dgm:pt modelId="{4E3CA4E4-A6D7-4099-B790-836C6647DED2}" type="sibTrans" cxnId="{8C502C9C-CC99-4B7F-BC11-752F51A55C00}">
      <dgm:prSet/>
      <dgm:spPr/>
      <dgm:t>
        <a:bodyPr/>
        <a:lstStyle/>
        <a:p>
          <a:endParaRPr lang="es-PE" sz="4000" b="0">
            <a:latin typeface="+mj-lt"/>
          </a:endParaRPr>
        </a:p>
      </dgm:t>
    </dgm:pt>
    <dgm:pt modelId="{F90CB1C2-F56E-4F0A-B686-D408F282F814}">
      <dgm:prSet custT="1"/>
      <dgm:spPr/>
      <dgm:t>
        <a:bodyPr/>
        <a:lstStyle/>
        <a:p>
          <a:r>
            <a:rPr lang="es-ES" sz="1800" b="1" dirty="0">
              <a:latin typeface="+mj-lt"/>
            </a:rPr>
            <a:t>Prevención de la violencia</a:t>
          </a:r>
          <a:endParaRPr lang="es-PE" sz="1800" b="1" dirty="0">
            <a:latin typeface="+mj-lt"/>
          </a:endParaRPr>
        </a:p>
      </dgm:t>
    </dgm:pt>
    <dgm:pt modelId="{50A36CFF-0F0E-4997-805D-670902B1E08A}" type="parTrans" cxnId="{A143D4E5-2F6D-4709-89D0-CDC60B7C3D23}">
      <dgm:prSet/>
      <dgm:spPr/>
      <dgm:t>
        <a:bodyPr/>
        <a:lstStyle/>
        <a:p>
          <a:endParaRPr lang="es-PE" sz="4000" b="0">
            <a:latin typeface="+mj-lt"/>
          </a:endParaRPr>
        </a:p>
      </dgm:t>
    </dgm:pt>
    <dgm:pt modelId="{538420F9-88D7-424C-9F88-4B8AAB3E8360}" type="sibTrans" cxnId="{A143D4E5-2F6D-4709-89D0-CDC60B7C3D23}">
      <dgm:prSet/>
      <dgm:spPr/>
      <dgm:t>
        <a:bodyPr/>
        <a:lstStyle/>
        <a:p>
          <a:endParaRPr lang="es-PE" sz="4000" b="0">
            <a:latin typeface="+mj-lt"/>
          </a:endParaRPr>
        </a:p>
      </dgm:t>
    </dgm:pt>
    <dgm:pt modelId="{A0B8727E-53C8-42A4-94F0-F34C9C8B49D7}">
      <dgm:prSet custT="1"/>
      <dgm:spPr/>
      <dgm:t>
        <a:bodyPr/>
        <a:lstStyle/>
        <a:p>
          <a:r>
            <a:rPr lang="es-ES" sz="1800" b="1" dirty="0">
              <a:latin typeface="+mj-lt"/>
            </a:rPr>
            <a:t>Identificación situaciones de riesgo</a:t>
          </a:r>
          <a:endParaRPr lang="es-PE" sz="1800" b="1" dirty="0">
            <a:latin typeface="+mj-lt"/>
          </a:endParaRPr>
        </a:p>
      </dgm:t>
    </dgm:pt>
    <dgm:pt modelId="{46C7CB6A-C0BA-46A5-8906-162B8A54B014}" type="parTrans" cxnId="{B728B037-263A-46DF-84B7-3E80299D2852}">
      <dgm:prSet/>
      <dgm:spPr/>
      <dgm:t>
        <a:bodyPr/>
        <a:lstStyle/>
        <a:p>
          <a:endParaRPr lang="es-PE" sz="4000" b="0">
            <a:latin typeface="+mj-lt"/>
          </a:endParaRPr>
        </a:p>
      </dgm:t>
    </dgm:pt>
    <dgm:pt modelId="{2862FFAC-E033-45BD-9FA1-868E40F12A96}" type="sibTrans" cxnId="{B728B037-263A-46DF-84B7-3E80299D2852}">
      <dgm:prSet/>
      <dgm:spPr/>
      <dgm:t>
        <a:bodyPr/>
        <a:lstStyle/>
        <a:p>
          <a:endParaRPr lang="es-PE" sz="4000" b="0">
            <a:latin typeface="+mj-lt"/>
          </a:endParaRPr>
        </a:p>
      </dgm:t>
    </dgm:pt>
    <dgm:pt modelId="{75B9044D-CA2B-4C28-9BFD-94FF2FE9CFAB}">
      <dgm:prSet custT="1"/>
      <dgm:spPr/>
      <dgm:t>
        <a:bodyPr/>
        <a:lstStyle/>
        <a:p>
          <a:r>
            <a:rPr lang="es-ES" sz="1800" b="1" dirty="0">
              <a:latin typeface="+mj-lt"/>
            </a:rPr>
            <a:t>Desarrollo de habilidades socioemocionales</a:t>
          </a:r>
          <a:endParaRPr lang="es-PE" sz="1800" b="1" dirty="0">
            <a:latin typeface="+mj-lt"/>
          </a:endParaRPr>
        </a:p>
      </dgm:t>
    </dgm:pt>
    <dgm:pt modelId="{AD7DA28E-B1AF-4021-811F-B4404B5BA1C9}" type="parTrans" cxnId="{AF677D2F-4DCB-409E-A6D0-E83D049ED63C}">
      <dgm:prSet/>
      <dgm:spPr/>
      <dgm:t>
        <a:bodyPr/>
        <a:lstStyle/>
        <a:p>
          <a:endParaRPr lang="es-PE" sz="4000" b="0">
            <a:latin typeface="+mj-lt"/>
          </a:endParaRPr>
        </a:p>
      </dgm:t>
    </dgm:pt>
    <dgm:pt modelId="{31C9E2A0-D56F-4427-B712-3D4F8AC47BFD}" type="sibTrans" cxnId="{AF677D2F-4DCB-409E-A6D0-E83D049ED63C}">
      <dgm:prSet/>
      <dgm:spPr/>
      <dgm:t>
        <a:bodyPr/>
        <a:lstStyle/>
        <a:p>
          <a:endParaRPr lang="es-PE" sz="4000" b="0">
            <a:latin typeface="+mj-lt"/>
          </a:endParaRPr>
        </a:p>
      </dgm:t>
    </dgm:pt>
    <dgm:pt modelId="{3B521016-7F99-43C8-9A88-D3057AFA1029}">
      <dgm:prSet custT="1"/>
      <dgm:spPr/>
      <dgm:t>
        <a:bodyPr/>
        <a:lstStyle/>
        <a:p>
          <a:r>
            <a:rPr lang="es-ES" sz="1800" b="1" dirty="0">
              <a:latin typeface="+mj-lt"/>
            </a:rPr>
            <a:t>Mecanismos para resolución de conflictos</a:t>
          </a:r>
          <a:endParaRPr lang="es-PE" sz="1800" b="1" dirty="0">
            <a:latin typeface="+mj-lt"/>
          </a:endParaRPr>
        </a:p>
      </dgm:t>
    </dgm:pt>
    <dgm:pt modelId="{1843D794-03CE-4D1D-AA16-4C0DFEFAFE6D}" type="parTrans" cxnId="{7189948C-0BC9-4DB8-ACD7-BCAE03112E7A}">
      <dgm:prSet/>
      <dgm:spPr/>
      <dgm:t>
        <a:bodyPr/>
        <a:lstStyle/>
        <a:p>
          <a:endParaRPr lang="es-PE" sz="4000" b="0">
            <a:latin typeface="+mj-lt"/>
          </a:endParaRPr>
        </a:p>
      </dgm:t>
    </dgm:pt>
    <dgm:pt modelId="{40164557-B00F-48CC-A41C-F830CC5DA19C}" type="sibTrans" cxnId="{7189948C-0BC9-4DB8-ACD7-BCAE03112E7A}">
      <dgm:prSet/>
      <dgm:spPr/>
      <dgm:t>
        <a:bodyPr/>
        <a:lstStyle/>
        <a:p>
          <a:endParaRPr lang="es-PE" sz="4000" b="0">
            <a:latin typeface="+mj-lt"/>
          </a:endParaRPr>
        </a:p>
      </dgm:t>
    </dgm:pt>
    <dgm:pt modelId="{288FAE44-ADA3-4461-9577-FFF8E1F88A9D}">
      <dgm:prSet custT="1"/>
      <dgm:spPr/>
      <dgm:t>
        <a:bodyPr/>
        <a:lstStyle/>
        <a:p>
          <a:r>
            <a:rPr lang="es-ES" sz="1800" b="1" dirty="0">
              <a:latin typeface="+mj-lt"/>
            </a:rPr>
            <a:t>Conocer los protocolos de atención</a:t>
          </a:r>
          <a:endParaRPr lang="es-PE" sz="1800" b="1" dirty="0">
            <a:latin typeface="+mj-lt"/>
          </a:endParaRPr>
        </a:p>
      </dgm:t>
    </dgm:pt>
    <dgm:pt modelId="{41C61667-A4E5-4D73-A53B-3205464E6BB4}" type="parTrans" cxnId="{10D65D9C-7614-47E8-BC09-C2D9617210C7}">
      <dgm:prSet/>
      <dgm:spPr/>
      <dgm:t>
        <a:bodyPr/>
        <a:lstStyle/>
        <a:p>
          <a:endParaRPr lang="es-PE" sz="4000" b="0">
            <a:latin typeface="+mj-lt"/>
          </a:endParaRPr>
        </a:p>
      </dgm:t>
    </dgm:pt>
    <dgm:pt modelId="{EC9C8C6B-21C4-4966-B7B7-151EFDABD381}" type="sibTrans" cxnId="{10D65D9C-7614-47E8-BC09-C2D9617210C7}">
      <dgm:prSet/>
      <dgm:spPr/>
      <dgm:t>
        <a:bodyPr/>
        <a:lstStyle/>
        <a:p>
          <a:endParaRPr lang="es-PE" sz="4000" b="0">
            <a:latin typeface="+mj-lt"/>
          </a:endParaRPr>
        </a:p>
      </dgm:t>
    </dgm:pt>
    <dgm:pt modelId="{7DFF8EBE-B2B3-4263-B326-1FE26C111160}">
      <dgm:prSet custT="1"/>
      <dgm:spPr/>
      <dgm:t>
        <a:bodyPr/>
        <a:lstStyle/>
        <a:p>
          <a:r>
            <a:rPr lang="es-ES" sz="1800" b="1" dirty="0">
              <a:latin typeface="+mj-lt"/>
            </a:rPr>
            <a:t>Difusión del </a:t>
          </a:r>
          <a:r>
            <a:rPr lang="es-ES" sz="1800" b="1" dirty="0" err="1">
              <a:latin typeface="+mj-lt"/>
            </a:rPr>
            <a:t>Síseve</a:t>
          </a:r>
          <a:r>
            <a:rPr lang="es-ES" sz="1800" b="1" dirty="0">
              <a:latin typeface="+mj-lt"/>
            </a:rPr>
            <a:t> (PPFF, Estudiantes, docentes)</a:t>
          </a:r>
          <a:endParaRPr lang="es-PE" sz="1800" b="1" dirty="0">
            <a:latin typeface="+mj-lt"/>
          </a:endParaRPr>
        </a:p>
      </dgm:t>
    </dgm:pt>
    <dgm:pt modelId="{F85F5D15-3E4D-4A3B-A573-BA3624A4A29D}" type="parTrans" cxnId="{7C328F88-6988-4583-B99F-C09B54754430}">
      <dgm:prSet/>
      <dgm:spPr/>
      <dgm:t>
        <a:bodyPr/>
        <a:lstStyle/>
        <a:p>
          <a:endParaRPr lang="es-PE" sz="4000" b="0">
            <a:latin typeface="+mj-lt"/>
          </a:endParaRPr>
        </a:p>
      </dgm:t>
    </dgm:pt>
    <dgm:pt modelId="{3CFE6689-5147-4314-8413-77E949E0F548}" type="sibTrans" cxnId="{7C328F88-6988-4583-B99F-C09B54754430}">
      <dgm:prSet/>
      <dgm:spPr/>
      <dgm:t>
        <a:bodyPr/>
        <a:lstStyle/>
        <a:p>
          <a:endParaRPr lang="es-PE" sz="4000" b="0">
            <a:latin typeface="+mj-lt"/>
          </a:endParaRPr>
        </a:p>
      </dgm:t>
    </dgm:pt>
    <dgm:pt modelId="{2F20A8E9-60F5-4ED5-941B-8134D9E97E39}">
      <dgm:prSet custT="1"/>
      <dgm:spPr/>
      <dgm:t>
        <a:bodyPr/>
        <a:lstStyle/>
        <a:p>
          <a:r>
            <a:rPr lang="es-ES" sz="1800" b="1" dirty="0">
              <a:latin typeface="+mj-lt"/>
            </a:rPr>
            <a:t>Disciplina libre de violencia</a:t>
          </a:r>
          <a:endParaRPr lang="es-PE" sz="1800" b="1" dirty="0">
            <a:latin typeface="+mj-lt"/>
          </a:endParaRPr>
        </a:p>
      </dgm:t>
    </dgm:pt>
    <dgm:pt modelId="{845A2AE7-3E95-4CD6-A9D2-CC626F3505B1}" type="parTrans" cxnId="{B5B21CB4-A94A-4DB6-A573-06E2F4EC900E}">
      <dgm:prSet/>
      <dgm:spPr/>
      <dgm:t>
        <a:bodyPr/>
        <a:lstStyle/>
        <a:p>
          <a:endParaRPr lang="es-PE" sz="4000" b="0">
            <a:latin typeface="+mj-lt"/>
          </a:endParaRPr>
        </a:p>
      </dgm:t>
    </dgm:pt>
    <dgm:pt modelId="{5014ADD5-E0A4-42EC-8929-F95B3BA632B3}" type="sibTrans" cxnId="{B5B21CB4-A94A-4DB6-A573-06E2F4EC900E}">
      <dgm:prSet/>
      <dgm:spPr/>
      <dgm:t>
        <a:bodyPr/>
        <a:lstStyle/>
        <a:p>
          <a:endParaRPr lang="es-PE" sz="4000" b="0">
            <a:latin typeface="+mj-lt"/>
          </a:endParaRPr>
        </a:p>
      </dgm:t>
    </dgm:pt>
    <dgm:pt modelId="{2526D639-6F2F-4D7C-AF9B-CFE4BA2885AB}">
      <dgm:prSet custT="1"/>
      <dgm:spPr/>
      <dgm:t>
        <a:bodyPr/>
        <a:lstStyle/>
        <a:p>
          <a:r>
            <a:rPr lang="es-ES" sz="1800" b="1" dirty="0">
              <a:latin typeface="+mj-lt"/>
            </a:rPr>
            <a:t>Atención de la violencia</a:t>
          </a:r>
          <a:endParaRPr lang="es-PE" sz="1800" b="1" dirty="0">
            <a:latin typeface="+mj-lt"/>
          </a:endParaRPr>
        </a:p>
      </dgm:t>
    </dgm:pt>
    <dgm:pt modelId="{FA58545E-D325-4736-95A0-5842D28CB61A}" type="parTrans" cxnId="{BDB966A5-000A-4729-8195-535A79367949}">
      <dgm:prSet/>
      <dgm:spPr/>
      <dgm:t>
        <a:bodyPr/>
        <a:lstStyle/>
        <a:p>
          <a:endParaRPr lang="es-PE" sz="4000" b="0">
            <a:latin typeface="+mj-lt"/>
          </a:endParaRPr>
        </a:p>
      </dgm:t>
    </dgm:pt>
    <dgm:pt modelId="{32198C2A-BAEB-42AD-A0EB-CAEA133ABD7A}" type="sibTrans" cxnId="{BDB966A5-000A-4729-8195-535A79367949}">
      <dgm:prSet/>
      <dgm:spPr/>
      <dgm:t>
        <a:bodyPr/>
        <a:lstStyle/>
        <a:p>
          <a:endParaRPr lang="es-PE" sz="4000" b="0">
            <a:latin typeface="+mj-lt"/>
          </a:endParaRPr>
        </a:p>
      </dgm:t>
    </dgm:pt>
    <dgm:pt modelId="{0D163D21-47E8-434E-911E-8A3E3AC9CA8C}">
      <dgm:prSet custT="1"/>
      <dgm:spPr/>
      <dgm:t>
        <a:bodyPr/>
        <a:lstStyle/>
        <a:p>
          <a:r>
            <a:rPr lang="es-ES" sz="1800" b="1" dirty="0">
              <a:latin typeface="+mj-lt"/>
            </a:rPr>
            <a:t>No revictimizar</a:t>
          </a:r>
          <a:endParaRPr lang="es-PE" sz="1800" b="1" dirty="0">
            <a:latin typeface="+mj-lt"/>
          </a:endParaRPr>
        </a:p>
      </dgm:t>
    </dgm:pt>
    <dgm:pt modelId="{3390DB4D-434B-49E3-83AE-E77C7D5FF135}" type="parTrans" cxnId="{ED8E2125-B504-42F2-8FBD-F931A5462D3B}">
      <dgm:prSet/>
      <dgm:spPr/>
      <dgm:t>
        <a:bodyPr/>
        <a:lstStyle/>
        <a:p>
          <a:endParaRPr lang="es-PE" sz="4000" b="0">
            <a:latin typeface="+mj-lt"/>
          </a:endParaRPr>
        </a:p>
      </dgm:t>
    </dgm:pt>
    <dgm:pt modelId="{4D5710D1-32BC-4A7C-A792-68E0A28D6599}" type="sibTrans" cxnId="{ED8E2125-B504-42F2-8FBD-F931A5462D3B}">
      <dgm:prSet/>
      <dgm:spPr/>
      <dgm:t>
        <a:bodyPr/>
        <a:lstStyle/>
        <a:p>
          <a:endParaRPr lang="es-PE" sz="4000" b="0">
            <a:latin typeface="+mj-lt"/>
          </a:endParaRPr>
        </a:p>
      </dgm:t>
    </dgm:pt>
    <dgm:pt modelId="{C1A0F2FD-0DD4-4AA0-AF7A-A1AF46801CA2}">
      <dgm:prSet custT="1"/>
      <dgm:spPr/>
      <dgm:t>
        <a:bodyPr/>
        <a:lstStyle/>
        <a:p>
          <a:r>
            <a:rPr lang="es-ES" sz="1800" b="1" dirty="0">
              <a:latin typeface="+mj-lt"/>
            </a:rPr>
            <a:t>Aplicar protocolos</a:t>
          </a:r>
          <a:endParaRPr lang="es-PE" sz="1800" b="1" dirty="0">
            <a:latin typeface="+mj-lt"/>
          </a:endParaRPr>
        </a:p>
      </dgm:t>
    </dgm:pt>
    <dgm:pt modelId="{DF219D9F-CCDA-4087-B06F-0BBC294E09D8}" type="parTrans" cxnId="{7B21C643-8EBC-4D8F-B31E-4C2201569DDD}">
      <dgm:prSet/>
      <dgm:spPr/>
      <dgm:t>
        <a:bodyPr/>
        <a:lstStyle/>
        <a:p>
          <a:endParaRPr lang="es-PE" sz="4000" b="0">
            <a:latin typeface="+mj-lt"/>
          </a:endParaRPr>
        </a:p>
      </dgm:t>
    </dgm:pt>
    <dgm:pt modelId="{0234CEEE-115A-4EA8-86C0-CA449FB82D25}" type="sibTrans" cxnId="{7B21C643-8EBC-4D8F-B31E-4C2201569DDD}">
      <dgm:prSet/>
      <dgm:spPr/>
      <dgm:t>
        <a:bodyPr/>
        <a:lstStyle/>
        <a:p>
          <a:endParaRPr lang="es-PE" sz="4000" b="0">
            <a:latin typeface="+mj-lt"/>
          </a:endParaRPr>
        </a:p>
      </dgm:t>
    </dgm:pt>
    <dgm:pt modelId="{D0C87CCC-07F6-47D4-A097-CA26A7374C8A}">
      <dgm:prSet custT="1"/>
      <dgm:spPr/>
      <dgm:t>
        <a:bodyPr/>
        <a:lstStyle/>
        <a:p>
          <a:r>
            <a:rPr lang="es-ES" sz="1800" b="1" dirty="0">
              <a:latin typeface="+mj-lt"/>
            </a:rPr>
            <a:t>Atención oportuna de casos</a:t>
          </a:r>
          <a:endParaRPr lang="es-PE" sz="1800" b="1" dirty="0">
            <a:latin typeface="+mj-lt"/>
          </a:endParaRPr>
        </a:p>
      </dgm:t>
    </dgm:pt>
    <dgm:pt modelId="{1D2FA9EB-A2FA-4B98-8A4A-7D1D6E654AC0}" type="parTrans" cxnId="{17A69565-B02F-48AE-97CC-6860B769F397}">
      <dgm:prSet/>
      <dgm:spPr/>
      <dgm:t>
        <a:bodyPr/>
        <a:lstStyle/>
        <a:p>
          <a:endParaRPr lang="es-PE" sz="4000" b="0">
            <a:latin typeface="+mj-lt"/>
          </a:endParaRPr>
        </a:p>
      </dgm:t>
    </dgm:pt>
    <dgm:pt modelId="{CEDA5526-86F1-4C05-BB88-97EED68B944B}" type="sibTrans" cxnId="{17A69565-B02F-48AE-97CC-6860B769F397}">
      <dgm:prSet/>
      <dgm:spPr/>
      <dgm:t>
        <a:bodyPr/>
        <a:lstStyle/>
        <a:p>
          <a:endParaRPr lang="es-PE" sz="4000" b="0">
            <a:latin typeface="+mj-lt"/>
          </a:endParaRPr>
        </a:p>
      </dgm:t>
    </dgm:pt>
    <dgm:pt modelId="{F7F7EFD4-E1E5-444E-BF49-2050F640F581}">
      <dgm:prSet custT="1"/>
      <dgm:spPr/>
      <dgm:t>
        <a:bodyPr/>
        <a:lstStyle/>
        <a:p>
          <a:r>
            <a:rPr lang="es-ES" sz="1800" b="1" dirty="0">
              <a:latin typeface="+mj-lt"/>
            </a:rPr>
            <a:t>Restauración de la convivencia </a:t>
          </a:r>
          <a:endParaRPr lang="es-PE" sz="1800" b="1" dirty="0">
            <a:latin typeface="+mj-lt"/>
          </a:endParaRPr>
        </a:p>
      </dgm:t>
    </dgm:pt>
    <dgm:pt modelId="{652567DA-9FE9-46DF-8FFF-13D43A4D3657}" type="parTrans" cxnId="{59F3BCA5-837C-40D0-9A25-1AA5820FC8D0}">
      <dgm:prSet/>
      <dgm:spPr/>
      <dgm:t>
        <a:bodyPr/>
        <a:lstStyle/>
        <a:p>
          <a:endParaRPr lang="es-PE" sz="4000" b="0">
            <a:latin typeface="+mj-lt"/>
          </a:endParaRPr>
        </a:p>
      </dgm:t>
    </dgm:pt>
    <dgm:pt modelId="{1EEAAEE2-FA09-43CC-8FF2-6D6CC23E4506}" type="sibTrans" cxnId="{59F3BCA5-837C-40D0-9A25-1AA5820FC8D0}">
      <dgm:prSet/>
      <dgm:spPr/>
      <dgm:t>
        <a:bodyPr/>
        <a:lstStyle/>
        <a:p>
          <a:endParaRPr lang="es-PE" sz="4000" b="0">
            <a:latin typeface="+mj-lt"/>
          </a:endParaRPr>
        </a:p>
      </dgm:t>
    </dgm:pt>
    <dgm:pt modelId="{AE9E63C8-EF63-4D38-9091-82771CA4048C}">
      <dgm:prSet custT="1"/>
      <dgm:spPr/>
      <dgm:t>
        <a:bodyPr/>
        <a:lstStyle/>
        <a:p>
          <a:r>
            <a:rPr lang="es-ES" sz="1800" b="1" dirty="0">
              <a:latin typeface="+mj-lt"/>
            </a:rPr>
            <a:t>Separación preventiva del agresor</a:t>
          </a:r>
          <a:r>
            <a:rPr lang="es-ES" sz="1400" b="1" dirty="0">
              <a:latin typeface="+mj-lt"/>
            </a:rPr>
            <a:t> </a:t>
          </a:r>
          <a:endParaRPr lang="es-PE" sz="1400" b="1" dirty="0">
            <a:latin typeface="+mj-lt"/>
          </a:endParaRPr>
        </a:p>
      </dgm:t>
    </dgm:pt>
    <dgm:pt modelId="{6F946FCB-FB75-42AD-81A9-1EB831ABFCAE}" type="parTrans" cxnId="{CE95EC15-907C-43E0-9D07-8914D604E870}">
      <dgm:prSet/>
      <dgm:spPr/>
      <dgm:t>
        <a:bodyPr/>
        <a:lstStyle/>
        <a:p>
          <a:endParaRPr lang="es-PE" sz="4000" b="0">
            <a:latin typeface="+mj-lt"/>
          </a:endParaRPr>
        </a:p>
      </dgm:t>
    </dgm:pt>
    <dgm:pt modelId="{806E85C2-4C28-4CAF-B11B-93E24D4C5AFA}" type="sibTrans" cxnId="{CE95EC15-907C-43E0-9D07-8914D604E870}">
      <dgm:prSet/>
      <dgm:spPr/>
      <dgm:t>
        <a:bodyPr/>
        <a:lstStyle/>
        <a:p>
          <a:endParaRPr lang="es-PE" sz="4000" b="0">
            <a:latin typeface="+mj-lt"/>
          </a:endParaRPr>
        </a:p>
      </dgm:t>
    </dgm:pt>
    <dgm:pt modelId="{1EF36E93-7D62-4ADD-A5F3-0EE9BB872537}" type="pres">
      <dgm:prSet presAssocID="{E6810B2E-4337-4BD0-A847-FAB1575C3FC3}" presName="Name0" presStyleCnt="0">
        <dgm:presLayoutVars>
          <dgm:dir/>
          <dgm:animLvl val="lvl"/>
          <dgm:resizeHandles val="exact"/>
        </dgm:presLayoutVars>
      </dgm:prSet>
      <dgm:spPr/>
    </dgm:pt>
    <dgm:pt modelId="{707AFCD2-FE67-40C7-8BBB-FA58B7E11821}" type="pres">
      <dgm:prSet presAssocID="{82E3F3E3-EE3C-4E82-B871-C6309A57E0CD}" presName="composite" presStyleCnt="0"/>
      <dgm:spPr/>
    </dgm:pt>
    <dgm:pt modelId="{7FA70139-73EA-4CA3-BE37-028743F79913}" type="pres">
      <dgm:prSet presAssocID="{82E3F3E3-EE3C-4E82-B871-C6309A57E0CD}" presName="parTx" presStyleLbl="alignNode1" presStyleIdx="0" presStyleCnt="3" custScaleX="112755">
        <dgm:presLayoutVars>
          <dgm:chMax val="0"/>
          <dgm:chPref val="0"/>
          <dgm:bulletEnabled val="1"/>
        </dgm:presLayoutVars>
      </dgm:prSet>
      <dgm:spPr/>
    </dgm:pt>
    <dgm:pt modelId="{3A4B7470-8221-4A45-8E99-9AE8F93973D5}" type="pres">
      <dgm:prSet presAssocID="{82E3F3E3-EE3C-4E82-B871-C6309A57E0CD}" presName="desTx" presStyleLbl="alignAccFollowNode1" presStyleIdx="0" presStyleCnt="3" custScaleX="112277" custLinFactNeighborX="-522" custLinFactNeighborY="1347">
        <dgm:presLayoutVars>
          <dgm:bulletEnabled val="1"/>
        </dgm:presLayoutVars>
      </dgm:prSet>
      <dgm:spPr/>
    </dgm:pt>
    <dgm:pt modelId="{F68F23E7-74A1-4406-BD6A-BB7680C5A08C}" type="pres">
      <dgm:prSet presAssocID="{1302CF01-0A51-484F-BFED-493B6F35234E}" presName="space" presStyleCnt="0"/>
      <dgm:spPr/>
    </dgm:pt>
    <dgm:pt modelId="{7582BA08-822C-482E-83AC-07C1755C4722}" type="pres">
      <dgm:prSet presAssocID="{F90CB1C2-F56E-4F0A-B686-D408F282F814}" presName="composite" presStyleCnt="0"/>
      <dgm:spPr/>
    </dgm:pt>
    <dgm:pt modelId="{0A8D34E0-A44A-4228-9EFB-467B64B65BCB}" type="pres">
      <dgm:prSet presAssocID="{F90CB1C2-F56E-4F0A-B686-D408F282F814}" presName="parTx" presStyleLbl="alignNode1" presStyleIdx="1" presStyleCnt="3">
        <dgm:presLayoutVars>
          <dgm:chMax val="0"/>
          <dgm:chPref val="0"/>
          <dgm:bulletEnabled val="1"/>
        </dgm:presLayoutVars>
      </dgm:prSet>
      <dgm:spPr/>
    </dgm:pt>
    <dgm:pt modelId="{AADFB4B7-1267-4B29-BC30-754CF2E45F30}" type="pres">
      <dgm:prSet presAssocID="{F90CB1C2-F56E-4F0A-B686-D408F282F814}" presName="desTx" presStyleLbl="alignAccFollowNode1" presStyleIdx="1" presStyleCnt="3">
        <dgm:presLayoutVars>
          <dgm:bulletEnabled val="1"/>
        </dgm:presLayoutVars>
      </dgm:prSet>
      <dgm:spPr/>
    </dgm:pt>
    <dgm:pt modelId="{24F3EC5A-48BD-49F6-AC2A-4CD1B210AF5B}" type="pres">
      <dgm:prSet presAssocID="{538420F9-88D7-424C-9F88-4B8AAB3E8360}" presName="space" presStyleCnt="0"/>
      <dgm:spPr/>
    </dgm:pt>
    <dgm:pt modelId="{2B3116E2-426A-44EC-9EA9-80313258AC1C}" type="pres">
      <dgm:prSet presAssocID="{2526D639-6F2F-4D7C-AF9B-CFE4BA2885AB}" presName="composite" presStyleCnt="0"/>
      <dgm:spPr/>
    </dgm:pt>
    <dgm:pt modelId="{49F27ACB-2800-4201-A1E1-45C9D73253FC}" type="pres">
      <dgm:prSet presAssocID="{2526D639-6F2F-4D7C-AF9B-CFE4BA2885AB}" presName="parTx" presStyleLbl="alignNode1" presStyleIdx="2" presStyleCnt="3">
        <dgm:presLayoutVars>
          <dgm:chMax val="0"/>
          <dgm:chPref val="0"/>
          <dgm:bulletEnabled val="1"/>
        </dgm:presLayoutVars>
      </dgm:prSet>
      <dgm:spPr/>
    </dgm:pt>
    <dgm:pt modelId="{530D02B0-D03F-400B-96DB-46C3B8AA49F1}" type="pres">
      <dgm:prSet presAssocID="{2526D639-6F2F-4D7C-AF9B-CFE4BA2885AB}" presName="desTx" presStyleLbl="alignAccFollowNode1" presStyleIdx="2" presStyleCnt="3" custLinFactY="-100000" custLinFactNeighborX="3210" custLinFactNeighborY="-109742">
        <dgm:presLayoutVars>
          <dgm:bulletEnabled val="1"/>
        </dgm:presLayoutVars>
      </dgm:prSet>
      <dgm:spPr/>
    </dgm:pt>
  </dgm:ptLst>
  <dgm:cxnLst>
    <dgm:cxn modelId="{BC7CAA02-1F68-43F1-B979-E85E422B0E58}" type="presOf" srcId="{E6810B2E-4337-4BD0-A847-FAB1575C3FC3}" destId="{1EF36E93-7D62-4ADD-A5F3-0EE9BB872537}" srcOrd="0" destOrd="0" presId="urn:microsoft.com/office/officeart/2005/8/layout/hList1"/>
    <dgm:cxn modelId="{CA632D06-90D6-4932-8B9F-BFE0607E32D7}" srcId="{82E3F3E3-EE3C-4E82-B871-C6309A57E0CD}" destId="{90591CBD-05D9-4587-841F-629638C9DD29}" srcOrd="2" destOrd="0" parTransId="{AC942762-3327-44F2-98AB-16610A35FF44}" sibTransId="{9D5A2FB6-13DD-49B1-89E0-078ED0C3F7AF}"/>
    <dgm:cxn modelId="{A5430715-8885-46EA-A5C2-4C104CA7CF8C}" type="presOf" srcId="{A0B8727E-53C8-42A4-94F0-F34C9C8B49D7}" destId="{AADFB4B7-1267-4B29-BC30-754CF2E45F30}" srcOrd="0" destOrd="0" presId="urn:microsoft.com/office/officeart/2005/8/layout/hList1"/>
    <dgm:cxn modelId="{CE95EC15-907C-43E0-9D07-8914D604E870}" srcId="{2526D639-6F2F-4D7C-AF9B-CFE4BA2885AB}" destId="{AE9E63C8-EF63-4D38-9091-82771CA4048C}" srcOrd="4" destOrd="0" parTransId="{6F946FCB-FB75-42AD-81A9-1EB831ABFCAE}" sibTransId="{806E85C2-4C28-4CAF-B11B-93E24D4C5AFA}"/>
    <dgm:cxn modelId="{E2DCEF17-7837-4548-9CA3-F6F3D0209648}" type="presOf" srcId="{AE9E63C8-EF63-4D38-9091-82771CA4048C}" destId="{530D02B0-D03F-400B-96DB-46C3B8AA49F1}" srcOrd="0" destOrd="4" presId="urn:microsoft.com/office/officeart/2005/8/layout/hList1"/>
    <dgm:cxn modelId="{D4676C1D-53C9-4350-833F-586CB92EEA87}" type="presOf" srcId="{F7F7EFD4-E1E5-444E-BF49-2050F640F581}" destId="{530D02B0-D03F-400B-96DB-46C3B8AA49F1}" srcOrd="0" destOrd="3" presId="urn:microsoft.com/office/officeart/2005/8/layout/hList1"/>
    <dgm:cxn modelId="{ED8E2125-B504-42F2-8FBD-F931A5462D3B}" srcId="{2526D639-6F2F-4D7C-AF9B-CFE4BA2885AB}" destId="{0D163D21-47E8-434E-911E-8A3E3AC9CA8C}" srcOrd="0" destOrd="0" parTransId="{3390DB4D-434B-49E3-83AE-E77C7D5FF135}" sibTransId="{4D5710D1-32BC-4A7C-A792-68E0A28D6599}"/>
    <dgm:cxn modelId="{AF677D2F-4DCB-409E-A6D0-E83D049ED63C}" srcId="{F90CB1C2-F56E-4F0A-B686-D408F282F814}" destId="{75B9044D-CA2B-4C28-9BFD-94FF2FE9CFAB}" srcOrd="1" destOrd="0" parTransId="{AD7DA28E-B1AF-4021-811F-B4404B5BA1C9}" sibTransId="{31C9E2A0-D56F-4427-B712-3D4F8AC47BFD}"/>
    <dgm:cxn modelId="{7A051A34-528C-4FD2-BF76-F0CEAD06F63E}" type="presOf" srcId="{2526D639-6F2F-4D7C-AF9B-CFE4BA2885AB}" destId="{49F27ACB-2800-4201-A1E1-45C9D73253FC}" srcOrd="0" destOrd="0" presId="urn:microsoft.com/office/officeart/2005/8/layout/hList1"/>
    <dgm:cxn modelId="{B728B037-263A-46DF-84B7-3E80299D2852}" srcId="{F90CB1C2-F56E-4F0A-B686-D408F282F814}" destId="{A0B8727E-53C8-42A4-94F0-F34C9C8B49D7}" srcOrd="0" destOrd="0" parTransId="{46C7CB6A-C0BA-46A5-8906-162B8A54B014}" sibTransId="{2862FFAC-E033-45BD-9FA1-868E40F12A96}"/>
    <dgm:cxn modelId="{7B21C643-8EBC-4D8F-B31E-4C2201569DDD}" srcId="{2526D639-6F2F-4D7C-AF9B-CFE4BA2885AB}" destId="{C1A0F2FD-0DD4-4AA0-AF7A-A1AF46801CA2}" srcOrd="1" destOrd="0" parTransId="{DF219D9F-CCDA-4087-B06F-0BBC294E09D8}" sibTransId="{0234CEEE-115A-4EA8-86C0-CA449FB82D25}"/>
    <dgm:cxn modelId="{17A69565-B02F-48AE-97CC-6860B769F397}" srcId="{2526D639-6F2F-4D7C-AF9B-CFE4BA2885AB}" destId="{D0C87CCC-07F6-47D4-A097-CA26A7374C8A}" srcOrd="2" destOrd="0" parTransId="{1D2FA9EB-A2FA-4B98-8A4A-7D1D6E654AC0}" sibTransId="{CEDA5526-86F1-4C05-BB88-97EED68B944B}"/>
    <dgm:cxn modelId="{A0D2F36B-A9A9-4C42-AF6F-D298E70B7A0F}" type="presOf" srcId="{288FAE44-ADA3-4461-9577-FFF8E1F88A9D}" destId="{AADFB4B7-1267-4B29-BC30-754CF2E45F30}" srcOrd="0" destOrd="3" presId="urn:microsoft.com/office/officeart/2005/8/layout/hList1"/>
    <dgm:cxn modelId="{879D6D52-4807-405F-AEE2-825E89B4D5E2}" type="presOf" srcId="{F90CB1C2-F56E-4F0A-B686-D408F282F814}" destId="{0A8D34E0-A44A-4228-9EFB-467B64B65BCB}" srcOrd="0" destOrd="0" presId="urn:microsoft.com/office/officeart/2005/8/layout/hList1"/>
    <dgm:cxn modelId="{34F6EC55-0A7A-40BF-AA61-EBD8825BDA49}" type="presOf" srcId="{0D163D21-47E8-434E-911E-8A3E3AC9CA8C}" destId="{530D02B0-D03F-400B-96DB-46C3B8AA49F1}" srcOrd="0" destOrd="0" presId="urn:microsoft.com/office/officeart/2005/8/layout/hList1"/>
    <dgm:cxn modelId="{C3882B79-288B-47A7-9B79-E52A189B1A1B}" type="presOf" srcId="{9CFE4708-8243-484F-9151-69589B3A8EA0}" destId="{3A4B7470-8221-4A45-8E99-9AE8F93973D5}" srcOrd="0" destOrd="4" presId="urn:microsoft.com/office/officeart/2005/8/layout/hList1"/>
    <dgm:cxn modelId="{A39A417B-B8E9-426F-AD35-C077EF634ABD}" type="presOf" srcId="{3256577C-B597-44FC-8CE9-36074B20F0B5}" destId="{3A4B7470-8221-4A45-8E99-9AE8F93973D5}" srcOrd="0" destOrd="3" presId="urn:microsoft.com/office/officeart/2005/8/layout/hList1"/>
    <dgm:cxn modelId="{B27F6A82-79F1-4EB6-9BD4-C722C17F88F0}" type="presOf" srcId="{2F20A8E9-60F5-4ED5-941B-8134D9E97E39}" destId="{AADFB4B7-1267-4B29-BC30-754CF2E45F30}" srcOrd="0" destOrd="5" presId="urn:microsoft.com/office/officeart/2005/8/layout/hList1"/>
    <dgm:cxn modelId="{7C328F88-6988-4583-B99F-C09B54754430}" srcId="{F90CB1C2-F56E-4F0A-B686-D408F282F814}" destId="{7DFF8EBE-B2B3-4263-B326-1FE26C111160}" srcOrd="4" destOrd="0" parTransId="{F85F5D15-3E4D-4A3B-A573-BA3624A4A29D}" sibTransId="{3CFE6689-5147-4314-8413-77E949E0F548}"/>
    <dgm:cxn modelId="{7189948C-0BC9-4DB8-ACD7-BCAE03112E7A}" srcId="{F90CB1C2-F56E-4F0A-B686-D408F282F814}" destId="{3B521016-7F99-43C8-9A88-D3057AFA1029}" srcOrd="2" destOrd="0" parTransId="{1843D794-03CE-4D1D-AA16-4C0DFEFAFE6D}" sibTransId="{40164557-B00F-48CC-A41C-F830CC5DA19C}"/>
    <dgm:cxn modelId="{83C5AA94-9BE0-441E-A994-339410319729}" type="presOf" srcId="{D0C87CCC-07F6-47D4-A097-CA26A7374C8A}" destId="{530D02B0-D03F-400B-96DB-46C3B8AA49F1}" srcOrd="0" destOrd="2" presId="urn:microsoft.com/office/officeart/2005/8/layout/hList1"/>
    <dgm:cxn modelId="{8C502C9C-CC99-4B7F-BC11-752F51A55C00}" srcId="{82E3F3E3-EE3C-4E82-B871-C6309A57E0CD}" destId="{C2B5BCAF-FE1B-44CE-9604-C30ABAAE1D30}" srcOrd="5" destOrd="0" parTransId="{AB22250B-F4CA-40F0-B950-9DB9144043A0}" sibTransId="{4E3CA4E4-A6D7-4099-B790-836C6647DED2}"/>
    <dgm:cxn modelId="{10D65D9C-7614-47E8-BC09-C2D9617210C7}" srcId="{F90CB1C2-F56E-4F0A-B686-D408F282F814}" destId="{288FAE44-ADA3-4461-9577-FFF8E1F88A9D}" srcOrd="3" destOrd="0" parTransId="{41C61667-A4E5-4D73-A53B-3205464E6BB4}" sibTransId="{EC9C8C6B-21C4-4966-B7B7-151EFDABD381}"/>
    <dgm:cxn modelId="{BDB966A5-000A-4729-8195-535A79367949}" srcId="{E6810B2E-4337-4BD0-A847-FAB1575C3FC3}" destId="{2526D639-6F2F-4D7C-AF9B-CFE4BA2885AB}" srcOrd="2" destOrd="0" parTransId="{FA58545E-D325-4736-95A0-5842D28CB61A}" sibTransId="{32198C2A-BAEB-42AD-A0EB-CAEA133ABD7A}"/>
    <dgm:cxn modelId="{59F3BCA5-837C-40D0-9A25-1AA5820FC8D0}" srcId="{2526D639-6F2F-4D7C-AF9B-CFE4BA2885AB}" destId="{F7F7EFD4-E1E5-444E-BF49-2050F640F581}" srcOrd="3" destOrd="0" parTransId="{652567DA-9FE9-46DF-8FFF-13D43A4D3657}" sibTransId="{1EEAAEE2-FA09-43CC-8FF2-6D6CC23E4506}"/>
    <dgm:cxn modelId="{6EDFC2AD-B995-4C63-87F5-3314884DAF39}" type="presOf" srcId="{75B9044D-CA2B-4C28-9BFD-94FF2FE9CFAB}" destId="{AADFB4B7-1267-4B29-BC30-754CF2E45F30}" srcOrd="0" destOrd="1" presId="urn:microsoft.com/office/officeart/2005/8/layout/hList1"/>
    <dgm:cxn modelId="{B5B21CB4-A94A-4DB6-A573-06E2F4EC900E}" srcId="{F90CB1C2-F56E-4F0A-B686-D408F282F814}" destId="{2F20A8E9-60F5-4ED5-941B-8134D9E97E39}" srcOrd="5" destOrd="0" parTransId="{845A2AE7-3E95-4CD6-A9D2-CC626F3505B1}" sibTransId="{5014ADD5-E0A4-42EC-8929-F95B3BA632B3}"/>
    <dgm:cxn modelId="{FE0847C5-55DC-48C4-91D6-9E059B73267A}" type="presOf" srcId="{C2B5BCAF-FE1B-44CE-9604-C30ABAAE1D30}" destId="{3A4B7470-8221-4A45-8E99-9AE8F93973D5}" srcOrd="0" destOrd="5" presId="urn:microsoft.com/office/officeart/2005/8/layout/hList1"/>
    <dgm:cxn modelId="{82FC6AD2-8F00-4B01-82A6-D42E1206FC95}" type="presOf" srcId="{90591CBD-05D9-4587-841F-629638C9DD29}" destId="{3A4B7470-8221-4A45-8E99-9AE8F93973D5}" srcOrd="0" destOrd="2" presId="urn:microsoft.com/office/officeart/2005/8/layout/hList1"/>
    <dgm:cxn modelId="{16FE06D7-7518-449A-BCB6-951C241EB0B7}" srcId="{E6810B2E-4337-4BD0-A847-FAB1575C3FC3}" destId="{82E3F3E3-EE3C-4E82-B871-C6309A57E0CD}" srcOrd="0" destOrd="0" parTransId="{264D1B8D-914B-4AE8-B93A-E3CFAF66D855}" sibTransId="{1302CF01-0A51-484F-BFED-493B6F35234E}"/>
    <dgm:cxn modelId="{FB358DD8-7449-4F84-905C-483AA6C290AC}" type="presOf" srcId="{82E3F3E3-EE3C-4E82-B871-C6309A57E0CD}" destId="{7FA70139-73EA-4CA3-BE37-028743F79913}" srcOrd="0" destOrd="0" presId="urn:microsoft.com/office/officeart/2005/8/layout/hList1"/>
    <dgm:cxn modelId="{507CACD9-06CE-4140-8DBB-650BC82C4304}" srcId="{82E3F3E3-EE3C-4E82-B871-C6309A57E0CD}" destId="{3256577C-B597-44FC-8CE9-36074B20F0B5}" srcOrd="3" destOrd="0" parTransId="{9455857C-75E6-42DC-9705-0E6FF5123E99}" sibTransId="{C3D14B8C-4961-4D16-8860-A7EF2DA0E30B}"/>
    <dgm:cxn modelId="{4DF7CEE3-62B9-4CB2-816A-CE057220587A}" type="presOf" srcId="{7DFF8EBE-B2B3-4263-B326-1FE26C111160}" destId="{AADFB4B7-1267-4B29-BC30-754CF2E45F30}" srcOrd="0" destOrd="4" presId="urn:microsoft.com/office/officeart/2005/8/layout/hList1"/>
    <dgm:cxn modelId="{A143D4E5-2F6D-4709-89D0-CDC60B7C3D23}" srcId="{E6810B2E-4337-4BD0-A847-FAB1575C3FC3}" destId="{F90CB1C2-F56E-4F0A-B686-D408F282F814}" srcOrd="1" destOrd="0" parTransId="{50A36CFF-0F0E-4997-805D-670902B1E08A}" sibTransId="{538420F9-88D7-424C-9F88-4B8AAB3E8360}"/>
    <dgm:cxn modelId="{2C7D88EA-54BA-4F21-8166-81E435BC8F05}" type="presOf" srcId="{3B521016-7F99-43C8-9A88-D3057AFA1029}" destId="{AADFB4B7-1267-4B29-BC30-754CF2E45F30}" srcOrd="0" destOrd="2" presId="urn:microsoft.com/office/officeart/2005/8/layout/hList1"/>
    <dgm:cxn modelId="{C6DCD0EB-2D0D-4A27-815F-216B69718693}" type="presOf" srcId="{C1A0F2FD-0DD4-4AA0-AF7A-A1AF46801CA2}" destId="{530D02B0-D03F-400B-96DB-46C3B8AA49F1}" srcOrd="0" destOrd="1" presId="urn:microsoft.com/office/officeart/2005/8/layout/hList1"/>
    <dgm:cxn modelId="{9D89D1ED-CE92-4EF0-AC78-C93530F01D4F}" type="presOf" srcId="{2DBFD3C6-D562-43DB-99F1-86877BAFCD19}" destId="{3A4B7470-8221-4A45-8E99-9AE8F93973D5}" srcOrd="0" destOrd="1" presId="urn:microsoft.com/office/officeart/2005/8/layout/hList1"/>
    <dgm:cxn modelId="{B32F89F1-D5D7-4A47-B4F3-D2853EB08B5A}" type="presOf" srcId="{DB3AE1B8-A4FB-436F-8AF3-1F94B5038504}" destId="{3A4B7470-8221-4A45-8E99-9AE8F93973D5}" srcOrd="0" destOrd="0" presId="urn:microsoft.com/office/officeart/2005/8/layout/hList1"/>
    <dgm:cxn modelId="{A9BC3DFB-18E2-4715-B89B-D3FA9C0B9332}" srcId="{82E3F3E3-EE3C-4E82-B871-C6309A57E0CD}" destId="{9CFE4708-8243-484F-9151-69589B3A8EA0}" srcOrd="4" destOrd="0" parTransId="{DD29129B-5349-4EE0-8991-0FACBAA4B9F7}" sibTransId="{DF160E62-F2ED-4334-B9FC-27A114821588}"/>
    <dgm:cxn modelId="{D451CFFD-2564-44D0-96E7-968957CBC097}" srcId="{82E3F3E3-EE3C-4E82-B871-C6309A57E0CD}" destId="{DB3AE1B8-A4FB-436F-8AF3-1F94B5038504}" srcOrd="0" destOrd="0" parTransId="{DF8E6BFD-7B91-46CF-861F-E0F603D11EC4}" sibTransId="{F2EC6238-0C76-4F75-B66E-F95B8C63203C}"/>
    <dgm:cxn modelId="{830503FF-41FA-4804-992F-F923C974B679}" srcId="{82E3F3E3-EE3C-4E82-B871-C6309A57E0CD}" destId="{2DBFD3C6-D562-43DB-99F1-86877BAFCD19}" srcOrd="1" destOrd="0" parTransId="{4B0B2C5D-5FAF-4E3F-9B63-50CA1F8D2830}" sibTransId="{F5750251-F549-492A-8D08-0292E7A82BE7}"/>
    <dgm:cxn modelId="{4A60AE1F-6801-4630-8C91-4D6BE85AE527}" type="presParOf" srcId="{1EF36E93-7D62-4ADD-A5F3-0EE9BB872537}" destId="{707AFCD2-FE67-40C7-8BBB-FA58B7E11821}" srcOrd="0" destOrd="0" presId="urn:microsoft.com/office/officeart/2005/8/layout/hList1"/>
    <dgm:cxn modelId="{6DEABD7B-D586-441F-BC1B-A02B6651360D}" type="presParOf" srcId="{707AFCD2-FE67-40C7-8BBB-FA58B7E11821}" destId="{7FA70139-73EA-4CA3-BE37-028743F79913}" srcOrd="0" destOrd="0" presId="urn:microsoft.com/office/officeart/2005/8/layout/hList1"/>
    <dgm:cxn modelId="{CF2369A7-626D-4137-AB43-4B56AF140733}" type="presParOf" srcId="{707AFCD2-FE67-40C7-8BBB-FA58B7E11821}" destId="{3A4B7470-8221-4A45-8E99-9AE8F93973D5}" srcOrd="1" destOrd="0" presId="urn:microsoft.com/office/officeart/2005/8/layout/hList1"/>
    <dgm:cxn modelId="{718BFEA2-707C-4F46-854A-F1CC6DF8A8D6}" type="presParOf" srcId="{1EF36E93-7D62-4ADD-A5F3-0EE9BB872537}" destId="{F68F23E7-74A1-4406-BD6A-BB7680C5A08C}" srcOrd="1" destOrd="0" presId="urn:microsoft.com/office/officeart/2005/8/layout/hList1"/>
    <dgm:cxn modelId="{B1109223-D123-403E-8C32-C23EA283A3B7}" type="presParOf" srcId="{1EF36E93-7D62-4ADD-A5F3-0EE9BB872537}" destId="{7582BA08-822C-482E-83AC-07C1755C4722}" srcOrd="2" destOrd="0" presId="urn:microsoft.com/office/officeart/2005/8/layout/hList1"/>
    <dgm:cxn modelId="{10E1118A-BDDB-4111-8438-6D5123F7BB88}" type="presParOf" srcId="{7582BA08-822C-482E-83AC-07C1755C4722}" destId="{0A8D34E0-A44A-4228-9EFB-467B64B65BCB}" srcOrd="0" destOrd="0" presId="urn:microsoft.com/office/officeart/2005/8/layout/hList1"/>
    <dgm:cxn modelId="{BA4C79F9-1D49-483E-9F81-14D237F37C04}" type="presParOf" srcId="{7582BA08-822C-482E-83AC-07C1755C4722}" destId="{AADFB4B7-1267-4B29-BC30-754CF2E45F30}" srcOrd="1" destOrd="0" presId="urn:microsoft.com/office/officeart/2005/8/layout/hList1"/>
    <dgm:cxn modelId="{40B80B89-868C-4142-8764-FD85206A7D48}" type="presParOf" srcId="{1EF36E93-7D62-4ADD-A5F3-0EE9BB872537}" destId="{24F3EC5A-48BD-49F6-AC2A-4CD1B210AF5B}" srcOrd="3" destOrd="0" presId="urn:microsoft.com/office/officeart/2005/8/layout/hList1"/>
    <dgm:cxn modelId="{71FB13C5-FD6F-44A4-8A33-CD7574C8BC1D}" type="presParOf" srcId="{1EF36E93-7D62-4ADD-A5F3-0EE9BB872537}" destId="{2B3116E2-426A-44EC-9EA9-80313258AC1C}" srcOrd="4" destOrd="0" presId="urn:microsoft.com/office/officeart/2005/8/layout/hList1"/>
    <dgm:cxn modelId="{4E51CEE6-0A94-4A4B-A186-8443176203FE}" type="presParOf" srcId="{2B3116E2-426A-44EC-9EA9-80313258AC1C}" destId="{49F27ACB-2800-4201-A1E1-45C9D73253FC}" srcOrd="0" destOrd="0" presId="urn:microsoft.com/office/officeart/2005/8/layout/hList1"/>
    <dgm:cxn modelId="{660E6665-E487-475B-BE0F-9F11A0A9FBE9}" type="presParOf" srcId="{2B3116E2-426A-44EC-9EA9-80313258AC1C}" destId="{530D02B0-D03F-400B-96DB-46C3B8AA49F1}"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F2D4B-A7CE-468D-B0AB-8091D4D46C71}" type="doc">
      <dgm:prSet loTypeId="urn:microsoft.com/office/officeart/2005/8/layout/vList5" loCatId="list" qsTypeId="urn:microsoft.com/office/officeart/2005/8/quickstyle/simple4" qsCatId="simple" csTypeId="urn:microsoft.com/office/officeart/2005/8/colors/colorful3" csCatId="colorful" phldr="1"/>
      <dgm:spPr/>
      <dgm:t>
        <a:bodyPr/>
        <a:lstStyle/>
        <a:p>
          <a:endParaRPr lang="es-PE"/>
        </a:p>
      </dgm:t>
    </dgm:pt>
    <dgm:pt modelId="{6A54A75A-A64D-4F4A-8ADB-F57543214907}">
      <dgm:prSet phldrT="[Texto]" custT="1"/>
      <dgm:spPr/>
      <dgm:t>
        <a:bodyPr/>
        <a:lstStyle/>
        <a:p>
          <a:r>
            <a:rPr lang="es-PE" sz="2400" dirty="0"/>
            <a:t>Acción</a:t>
          </a:r>
        </a:p>
      </dgm:t>
    </dgm:pt>
    <dgm:pt modelId="{EE00C582-6AE1-4B32-92B2-BDE6C3EA995F}" type="parTrans" cxnId="{B9CD6207-2AF0-4BA5-82F6-3CAC9993CBB2}">
      <dgm:prSet/>
      <dgm:spPr/>
      <dgm:t>
        <a:bodyPr/>
        <a:lstStyle/>
        <a:p>
          <a:endParaRPr lang="es-PE" sz="2400"/>
        </a:p>
      </dgm:t>
    </dgm:pt>
    <dgm:pt modelId="{03DBD33D-6D6C-4817-8E9E-8F0D97EDB698}" type="sibTrans" cxnId="{B9CD6207-2AF0-4BA5-82F6-3CAC9993CBB2}">
      <dgm:prSet/>
      <dgm:spPr/>
      <dgm:t>
        <a:bodyPr/>
        <a:lstStyle/>
        <a:p>
          <a:endParaRPr lang="es-PE" sz="2400"/>
        </a:p>
      </dgm:t>
    </dgm:pt>
    <dgm:pt modelId="{3AE351EE-4757-46C9-9A09-A37BD570706B}">
      <dgm:prSet phldrT="[Texto]" custT="1"/>
      <dgm:spPr/>
      <dgm:t>
        <a:bodyPr/>
        <a:lstStyle/>
        <a:p>
          <a:r>
            <a:rPr lang="es-PE" sz="2000" dirty="0">
              <a:effectLst/>
            </a:rPr>
            <a:t>Son las medidas adoptadas por la escuela para atender los casos de violencia escolar y proteger a los estudiantes involucrados.</a:t>
          </a:r>
          <a:endParaRPr lang="es-PE" sz="2000" dirty="0"/>
        </a:p>
      </dgm:t>
    </dgm:pt>
    <dgm:pt modelId="{968598FD-BDD5-4E52-A846-B992255EB44E}" type="parTrans" cxnId="{8440358B-3ADB-4FB7-A63F-0C53573D51EB}">
      <dgm:prSet/>
      <dgm:spPr/>
      <dgm:t>
        <a:bodyPr/>
        <a:lstStyle/>
        <a:p>
          <a:endParaRPr lang="es-PE" sz="2400"/>
        </a:p>
      </dgm:t>
    </dgm:pt>
    <dgm:pt modelId="{08D67CAC-5AE5-4B3D-91C3-411BFEC59890}" type="sibTrans" cxnId="{8440358B-3ADB-4FB7-A63F-0C53573D51EB}">
      <dgm:prSet/>
      <dgm:spPr/>
      <dgm:t>
        <a:bodyPr/>
        <a:lstStyle/>
        <a:p>
          <a:endParaRPr lang="es-PE" sz="2400"/>
        </a:p>
      </dgm:t>
    </dgm:pt>
    <dgm:pt modelId="{27E927F0-5D6B-48BC-A081-0FB48C3E22D4}">
      <dgm:prSet phldrT="[Texto]" custT="1"/>
      <dgm:spPr/>
      <dgm:t>
        <a:bodyPr/>
        <a:lstStyle/>
        <a:p>
          <a:r>
            <a:rPr lang="es-PE" sz="2400" dirty="0"/>
            <a:t>Derivación</a:t>
          </a:r>
        </a:p>
      </dgm:t>
    </dgm:pt>
    <dgm:pt modelId="{D656B71B-5E64-4C3E-9DEF-9DF8476FC884}" type="parTrans" cxnId="{8CEDB4DA-47C2-44F6-AA6A-DD0DFF2E6348}">
      <dgm:prSet/>
      <dgm:spPr/>
      <dgm:t>
        <a:bodyPr/>
        <a:lstStyle/>
        <a:p>
          <a:endParaRPr lang="es-PE" sz="2400"/>
        </a:p>
      </dgm:t>
    </dgm:pt>
    <dgm:pt modelId="{A6498F7D-3DAB-4D6B-811F-1B57A0010161}" type="sibTrans" cxnId="{8CEDB4DA-47C2-44F6-AA6A-DD0DFF2E6348}">
      <dgm:prSet/>
      <dgm:spPr/>
      <dgm:t>
        <a:bodyPr/>
        <a:lstStyle/>
        <a:p>
          <a:endParaRPr lang="es-PE" sz="2400"/>
        </a:p>
      </dgm:t>
    </dgm:pt>
    <dgm:pt modelId="{4F0C39EF-82A4-41A4-83EA-3B1F4B40E00B}">
      <dgm:prSet phldrT="[Texto]" custT="1"/>
      <dgm:spPr/>
      <dgm:t>
        <a:bodyPr/>
        <a:lstStyle/>
        <a:p>
          <a:r>
            <a:rPr lang="es-PE" sz="2000" dirty="0">
              <a:effectLst/>
            </a:rPr>
            <a:t>Es el traslado de la víctima y/o el agresor a servicios externos especializados de atención de la violencia, si fuera necesario.</a:t>
          </a:r>
          <a:endParaRPr lang="es-PE" sz="2000" dirty="0"/>
        </a:p>
      </dgm:t>
    </dgm:pt>
    <dgm:pt modelId="{6B3AA330-8889-4AAE-971B-67AF65D2A30E}" type="parTrans" cxnId="{0C77ED7D-874C-4F5D-9C66-A62E495D963E}">
      <dgm:prSet/>
      <dgm:spPr/>
      <dgm:t>
        <a:bodyPr/>
        <a:lstStyle/>
        <a:p>
          <a:endParaRPr lang="es-PE" sz="2400"/>
        </a:p>
      </dgm:t>
    </dgm:pt>
    <dgm:pt modelId="{8F874041-6172-4E83-A6BE-7421BEA95072}" type="sibTrans" cxnId="{0C77ED7D-874C-4F5D-9C66-A62E495D963E}">
      <dgm:prSet/>
      <dgm:spPr/>
      <dgm:t>
        <a:bodyPr/>
        <a:lstStyle/>
        <a:p>
          <a:endParaRPr lang="es-PE" sz="2400"/>
        </a:p>
      </dgm:t>
    </dgm:pt>
    <dgm:pt modelId="{F0F4F80A-449F-4F98-8CD4-60E86BE47C20}">
      <dgm:prSet phldrT="[Texto]" custT="1"/>
      <dgm:spPr/>
      <dgm:t>
        <a:bodyPr/>
        <a:lstStyle/>
        <a:p>
          <a:r>
            <a:rPr lang="es-PE" sz="2400" dirty="0"/>
            <a:t>Seguimiento</a:t>
          </a:r>
        </a:p>
      </dgm:t>
    </dgm:pt>
    <dgm:pt modelId="{0D534196-0A33-42C0-B6CD-32BB2833DA0D}" type="parTrans" cxnId="{ABED8E75-04F8-44C9-8944-C02F2CF9BDF0}">
      <dgm:prSet/>
      <dgm:spPr/>
      <dgm:t>
        <a:bodyPr/>
        <a:lstStyle/>
        <a:p>
          <a:endParaRPr lang="es-PE" sz="2400"/>
        </a:p>
      </dgm:t>
    </dgm:pt>
    <dgm:pt modelId="{CECA2002-1248-4AD3-8CDA-5381B2685BF8}" type="sibTrans" cxnId="{ABED8E75-04F8-44C9-8944-C02F2CF9BDF0}">
      <dgm:prSet/>
      <dgm:spPr/>
      <dgm:t>
        <a:bodyPr/>
        <a:lstStyle/>
        <a:p>
          <a:endParaRPr lang="es-PE" sz="2400"/>
        </a:p>
      </dgm:t>
    </dgm:pt>
    <dgm:pt modelId="{C6AA2B25-D4B4-4E2F-B800-E34B34C41B1A}">
      <dgm:prSet phldrT="[Texto]" custT="1"/>
      <dgm:spPr/>
      <dgm:t>
        <a:bodyPr/>
        <a:lstStyle/>
        <a:p>
          <a:r>
            <a:rPr lang="es-PE" sz="2000" dirty="0">
              <a:effectLst/>
            </a:rPr>
            <a:t>Es el acompañamiento y la supervisión del bienestar de los estudiantes, así como la restauración de la convivencia afectada y la verificación del cese de todo tipo de agresión.</a:t>
          </a:r>
          <a:endParaRPr lang="es-PE" sz="2000" dirty="0"/>
        </a:p>
      </dgm:t>
    </dgm:pt>
    <dgm:pt modelId="{50D90544-9AC1-4178-8D22-74A8DFA261EE}" type="parTrans" cxnId="{0DDFCAF2-DD73-428C-9572-29BE34B0E76E}">
      <dgm:prSet/>
      <dgm:spPr/>
      <dgm:t>
        <a:bodyPr/>
        <a:lstStyle/>
        <a:p>
          <a:endParaRPr lang="es-PE" sz="2400"/>
        </a:p>
      </dgm:t>
    </dgm:pt>
    <dgm:pt modelId="{40CDB55E-BBC7-4AD0-880B-804735937AE7}" type="sibTrans" cxnId="{0DDFCAF2-DD73-428C-9572-29BE34B0E76E}">
      <dgm:prSet/>
      <dgm:spPr/>
      <dgm:t>
        <a:bodyPr/>
        <a:lstStyle/>
        <a:p>
          <a:endParaRPr lang="es-PE" sz="2400"/>
        </a:p>
      </dgm:t>
    </dgm:pt>
    <dgm:pt modelId="{458273E4-8382-4984-AD40-22582C0B48BD}">
      <dgm:prSet phldrT="[Texto]" custT="1"/>
      <dgm:spPr/>
      <dgm:t>
        <a:bodyPr/>
        <a:lstStyle/>
        <a:p>
          <a:r>
            <a:rPr lang="es-PE" sz="2400" dirty="0"/>
            <a:t>Cierre</a:t>
          </a:r>
        </a:p>
      </dgm:t>
    </dgm:pt>
    <dgm:pt modelId="{22A6DA70-E9B4-4B64-8402-5C698725AA30}" type="parTrans" cxnId="{83BAAF92-9E07-4469-B7C0-3CF3E56EC7B4}">
      <dgm:prSet/>
      <dgm:spPr/>
      <dgm:t>
        <a:bodyPr/>
        <a:lstStyle/>
        <a:p>
          <a:endParaRPr lang="es-PE" sz="2400"/>
        </a:p>
      </dgm:t>
    </dgm:pt>
    <dgm:pt modelId="{D5B57D5A-9EDA-4082-A48A-373AABE15F09}" type="sibTrans" cxnId="{83BAAF92-9E07-4469-B7C0-3CF3E56EC7B4}">
      <dgm:prSet/>
      <dgm:spPr/>
      <dgm:t>
        <a:bodyPr/>
        <a:lstStyle/>
        <a:p>
          <a:endParaRPr lang="es-PE" sz="2400"/>
        </a:p>
      </dgm:t>
    </dgm:pt>
    <dgm:pt modelId="{F4DAED9B-A224-4D2B-87FD-6955292614A6}">
      <dgm:prSet phldrT="[Texto]" custT="1"/>
      <dgm:spPr/>
      <dgm:t>
        <a:bodyPr/>
        <a:lstStyle/>
        <a:p>
          <a:r>
            <a:rPr lang="es-PE" sz="2000" dirty="0">
              <a:effectLst/>
            </a:rPr>
            <a:t>Es la finalización de la atención del caso cuando se hayan cumplido todos los pasos previos. Debe garantizarse la continuidad educativa del estudiante involucrado en el hecho de violencia, así como su protección y acogida.</a:t>
          </a:r>
          <a:endParaRPr lang="es-PE" sz="2000" dirty="0"/>
        </a:p>
      </dgm:t>
    </dgm:pt>
    <dgm:pt modelId="{DDB12202-4165-4108-9B8F-CBD705637E40}" type="parTrans" cxnId="{FB70BAA9-3C2A-4345-B753-26C7708AF2F7}">
      <dgm:prSet/>
      <dgm:spPr/>
      <dgm:t>
        <a:bodyPr/>
        <a:lstStyle/>
        <a:p>
          <a:endParaRPr lang="es-PE" sz="2400"/>
        </a:p>
      </dgm:t>
    </dgm:pt>
    <dgm:pt modelId="{FEB34E20-BDE6-40D2-9D4C-4F0E4ABB35DE}" type="sibTrans" cxnId="{FB70BAA9-3C2A-4345-B753-26C7708AF2F7}">
      <dgm:prSet/>
      <dgm:spPr/>
      <dgm:t>
        <a:bodyPr/>
        <a:lstStyle/>
        <a:p>
          <a:endParaRPr lang="es-PE" sz="2400"/>
        </a:p>
      </dgm:t>
    </dgm:pt>
    <dgm:pt modelId="{6CF66E12-FEA1-411E-AC30-B718F02C97B9}" type="pres">
      <dgm:prSet presAssocID="{864F2D4B-A7CE-468D-B0AB-8091D4D46C71}" presName="Name0" presStyleCnt="0">
        <dgm:presLayoutVars>
          <dgm:dir/>
          <dgm:animLvl val="lvl"/>
          <dgm:resizeHandles val="exact"/>
        </dgm:presLayoutVars>
      </dgm:prSet>
      <dgm:spPr/>
    </dgm:pt>
    <dgm:pt modelId="{5FCED81E-6D81-43DA-8A27-823CCE650432}" type="pres">
      <dgm:prSet presAssocID="{6A54A75A-A64D-4F4A-8ADB-F57543214907}" presName="linNode" presStyleCnt="0"/>
      <dgm:spPr/>
    </dgm:pt>
    <dgm:pt modelId="{7D612E44-0E16-47E6-9435-A5BFFBB70001}" type="pres">
      <dgm:prSet presAssocID="{6A54A75A-A64D-4F4A-8ADB-F57543214907}" presName="parentText" presStyleLbl="node1" presStyleIdx="0" presStyleCnt="4" custScaleX="52176">
        <dgm:presLayoutVars>
          <dgm:chMax val="1"/>
          <dgm:bulletEnabled val="1"/>
        </dgm:presLayoutVars>
      </dgm:prSet>
      <dgm:spPr/>
    </dgm:pt>
    <dgm:pt modelId="{BBE14BC6-78D1-4CDA-8C5F-791DDEE9C80A}" type="pres">
      <dgm:prSet presAssocID="{6A54A75A-A64D-4F4A-8ADB-F57543214907}" presName="descendantText" presStyleLbl="alignAccFollowNode1" presStyleIdx="0" presStyleCnt="4" custScaleX="133059">
        <dgm:presLayoutVars>
          <dgm:bulletEnabled val="1"/>
        </dgm:presLayoutVars>
      </dgm:prSet>
      <dgm:spPr/>
    </dgm:pt>
    <dgm:pt modelId="{BE396C65-574C-488A-A4CB-77E9314291D2}" type="pres">
      <dgm:prSet presAssocID="{03DBD33D-6D6C-4817-8E9E-8F0D97EDB698}" presName="sp" presStyleCnt="0"/>
      <dgm:spPr/>
    </dgm:pt>
    <dgm:pt modelId="{581125AB-67BA-4846-92BF-C7DF63090C6A}" type="pres">
      <dgm:prSet presAssocID="{27E927F0-5D6B-48BC-A081-0FB48C3E22D4}" presName="linNode" presStyleCnt="0"/>
      <dgm:spPr/>
    </dgm:pt>
    <dgm:pt modelId="{11557474-2236-4559-A900-D74C07C65D62}" type="pres">
      <dgm:prSet presAssocID="{27E927F0-5D6B-48BC-A081-0FB48C3E22D4}" presName="parentText" presStyleLbl="node1" presStyleIdx="1" presStyleCnt="4" custScaleX="52176">
        <dgm:presLayoutVars>
          <dgm:chMax val="1"/>
          <dgm:bulletEnabled val="1"/>
        </dgm:presLayoutVars>
      </dgm:prSet>
      <dgm:spPr/>
    </dgm:pt>
    <dgm:pt modelId="{C37D012B-81ED-40EC-9CDD-2EBCC7754EAC}" type="pres">
      <dgm:prSet presAssocID="{27E927F0-5D6B-48BC-A081-0FB48C3E22D4}" presName="descendantText" presStyleLbl="alignAccFollowNode1" presStyleIdx="1" presStyleCnt="4" custScaleX="133059">
        <dgm:presLayoutVars>
          <dgm:bulletEnabled val="1"/>
        </dgm:presLayoutVars>
      </dgm:prSet>
      <dgm:spPr/>
    </dgm:pt>
    <dgm:pt modelId="{674F91F0-E864-4A3D-A17B-5643E28CFE07}" type="pres">
      <dgm:prSet presAssocID="{A6498F7D-3DAB-4D6B-811F-1B57A0010161}" presName="sp" presStyleCnt="0"/>
      <dgm:spPr/>
    </dgm:pt>
    <dgm:pt modelId="{4B31ADAC-0BEF-419F-ADC3-3D542CE19834}" type="pres">
      <dgm:prSet presAssocID="{F0F4F80A-449F-4F98-8CD4-60E86BE47C20}" presName="linNode" presStyleCnt="0"/>
      <dgm:spPr/>
    </dgm:pt>
    <dgm:pt modelId="{455B21B1-1338-475A-9C16-78186A4E9EF3}" type="pres">
      <dgm:prSet presAssocID="{F0F4F80A-449F-4F98-8CD4-60E86BE47C20}" presName="parentText" presStyleLbl="node1" presStyleIdx="2" presStyleCnt="4" custScaleX="52176">
        <dgm:presLayoutVars>
          <dgm:chMax val="1"/>
          <dgm:bulletEnabled val="1"/>
        </dgm:presLayoutVars>
      </dgm:prSet>
      <dgm:spPr/>
    </dgm:pt>
    <dgm:pt modelId="{C3E0BB4B-D499-4731-B5D3-F4D4C4B85C24}" type="pres">
      <dgm:prSet presAssocID="{F0F4F80A-449F-4F98-8CD4-60E86BE47C20}" presName="descendantText" presStyleLbl="alignAccFollowNode1" presStyleIdx="2" presStyleCnt="4" custScaleX="133059">
        <dgm:presLayoutVars>
          <dgm:bulletEnabled val="1"/>
        </dgm:presLayoutVars>
      </dgm:prSet>
      <dgm:spPr/>
    </dgm:pt>
    <dgm:pt modelId="{0C7EC5DC-D951-4423-992E-DFA860874133}" type="pres">
      <dgm:prSet presAssocID="{CECA2002-1248-4AD3-8CDA-5381B2685BF8}" presName="sp" presStyleCnt="0"/>
      <dgm:spPr/>
    </dgm:pt>
    <dgm:pt modelId="{6327C8E8-385E-438B-B322-5053009A8B51}" type="pres">
      <dgm:prSet presAssocID="{458273E4-8382-4984-AD40-22582C0B48BD}" presName="linNode" presStyleCnt="0"/>
      <dgm:spPr/>
    </dgm:pt>
    <dgm:pt modelId="{40EE0DC5-97CE-46CB-A28C-017B0B1F7AC5}" type="pres">
      <dgm:prSet presAssocID="{458273E4-8382-4984-AD40-22582C0B48BD}" presName="parentText" presStyleLbl="node1" presStyleIdx="3" presStyleCnt="4" custScaleX="52176">
        <dgm:presLayoutVars>
          <dgm:chMax val="1"/>
          <dgm:bulletEnabled val="1"/>
        </dgm:presLayoutVars>
      </dgm:prSet>
      <dgm:spPr/>
    </dgm:pt>
    <dgm:pt modelId="{3066E88A-2C09-430A-A985-4DEFA6148A8E}" type="pres">
      <dgm:prSet presAssocID="{458273E4-8382-4984-AD40-22582C0B48BD}" presName="descendantText" presStyleLbl="alignAccFollowNode1" presStyleIdx="3" presStyleCnt="4" custScaleX="133059">
        <dgm:presLayoutVars>
          <dgm:bulletEnabled val="1"/>
        </dgm:presLayoutVars>
      </dgm:prSet>
      <dgm:spPr/>
    </dgm:pt>
  </dgm:ptLst>
  <dgm:cxnLst>
    <dgm:cxn modelId="{B9CD6207-2AF0-4BA5-82F6-3CAC9993CBB2}" srcId="{864F2D4B-A7CE-468D-B0AB-8091D4D46C71}" destId="{6A54A75A-A64D-4F4A-8ADB-F57543214907}" srcOrd="0" destOrd="0" parTransId="{EE00C582-6AE1-4B32-92B2-BDE6C3EA995F}" sibTransId="{03DBD33D-6D6C-4817-8E9E-8F0D97EDB698}"/>
    <dgm:cxn modelId="{EE356315-472E-40E5-9BC5-5DA16D9FA933}" type="presOf" srcId="{4F0C39EF-82A4-41A4-83EA-3B1F4B40E00B}" destId="{C37D012B-81ED-40EC-9CDD-2EBCC7754EAC}" srcOrd="0" destOrd="0" presId="urn:microsoft.com/office/officeart/2005/8/layout/vList5"/>
    <dgm:cxn modelId="{C3474A18-95A3-47A2-AD8B-EC86C4CFBA6C}" type="presOf" srcId="{C6AA2B25-D4B4-4E2F-B800-E34B34C41B1A}" destId="{C3E0BB4B-D499-4731-B5D3-F4D4C4B85C24}" srcOrd="0" destOrd="0" presId="urn:microsoft.com/office/officeart/2005/8/layout/vList5"/>
    <dgm:cxn modelId="{4528AF3B-AAEA-4A55-9F9B-AD8C321B1806}" type="presOf" srcId="{864F2D4B-A7CE-468D-B0AB-8091D4D46C71}" destId="{6CF66E12-FEA1-411E-AC30-B718F02C97B9}" srcOrd="0" destOrd="0" presId="urn:microsoft.com/office/officeart/2005/8/layout/vList5"/>
    <dgm:cxn modelId="{ABED8E75-04F8-44C9-8944-C02F2CF9BDF0}" srcId="{864F2D4B-A7CE-468D-B0AB-8091D4D46C71}" destId="{F0F4F80A-449F-4F98-8CD4-60E86BE47C20}" srcOrd="2" destOrd="0" parTransId="{0D534196-0A33-42C0-B6CD-32BB2833DA0D}" sibTransId="{CECA2002-1248-4AD3-8CDA-5381B2685BF8}"/>
    <dgm:cxn modelId="{D85EA575-2E5C-43AC-B7D3-C5F1D481DA7A}" type="presOf" srcId="{F0F4F80A-449F-4F98-8CD4-60E86BE47C20}" destId="{455B21B1-1338-475A-9C16-78186A4E9EF3}" srcOrd="0" destOrd="0" presId="urn:microsoft.com/office/officeart/2005/8/layout/vList5"/>
    <dgm:cxn modelId="{0C77ED7D-874C-4F5D-9C66-A62E495D963E}" srcId="{27E927F0-5D6B-48BC-A081-0FB48C3E22D4}" destId="{4F0C39EF-82A4-41A4-83EA-3B1F4B40E00B}" srcOrd="0" destOrd="0" parTransId="{6B3AA330-8889-4AAE-971B-67AF65D2A30E}" sibTransId="{8F874041-6172-4E83-A6BE-7421BEA95072}"/>
    <dgm:cxn modelId="{8440358B-3ADB-4FB7-A63F-0C53573D51EB}" srcId="{6A54A75A-A64D-4F4A-8ADB-F57543214907}" destId="{3AE351EE-4757-46C9-9A09-A37BD570706B}" srcOrd="0" destOrd="0" parTransId="{968598FD-BDD5-4E52-A846-B992255EB44E}" sibTransId="{08D67CAC-5AE5-4B3D-91C3-411BFEC59890}"/>
    <dgm:cxn modelId="{83BAAF92-9E07-4469-B7C0-3CF3E56EC7B4}" srcId="{864F2D4B-A7CE-468D-B0AB-8091D4D46C71}" destId="{458273E4-8382-4984-AD40-22582C0B48BD}" srcOrd="3" destOrd="0" parTransId="{22A6DA70-E9B4-4B64-8402-5C698725AA30}" sibTransId="{D5B57D5A-9EDA-4082-A48A-373AABE15F09}"/>
    <dgm:cxn modelId="{3F1BF7A5-0D37-4203-BA4F-C5A92E738C2D}" type="presOf" srcId="{F4DAED9B-A224-4D2B-87FD-6955292614A6}" destId="{3066E88A-2C09-430A-A985-4DEFA6148A8E}" srcOrd="0" destOrd="0" presId="urn:microsoft.com/office/officeart/2005/8/layout/vList5"/>
    <dgm:cxn modelId="{FB70BAA9-3C2A-4345-B753-26C7708AF2F7}" srcId="{458273E4-8382-4984-AD40-22582C0B48BD}" destId="{F4DAED9B-A224-4D2B-87FD-6955292614A6}" srcOrd="0" destOrd="0" parTransId="{DDB12202-4165-4108-9B8F-CBD705637E40}" sibTransId="{FEB34E20-BDE6-40D2-9D4C-4F0E4ABB35DE}"/>
    <dgm:cxn modelId="{6E8A26BB-4ADE-46FB-8632-3E7D15A37343}" type="presOf" srcId="{6A54A75A-A64D-4F4A-8ADB-F57543214907}" destId="{7D612E44-0E16-47E6-9435-A5BFFBB70001}" srcOrd="0" destOrd="0" presId="urn:microsoft.com/office/officeart/2005/8/layout/vList5"/>
    <dgm:cxn modelId="{A62367D7-F643-42E0-810E-B5D72A5A9B14}" type="presOf" srcId="{27E927F0-5D6B-48BC-A081-0FB48C3E22D4}" destId="{11557474-2236-4559-A900-D74C07C65D62}" srcOrd="0" destOrd="0" presId="urn:microsoft.com/office/officeart/2005/8/layout/vList5"/>
    <dgm:cxn modelId="{8CEDB4DA-47C2-44F6-AA6A-DD0DFF2E6348}" srcId="{864F2D4B-A7CE-468D-B0AB-8091D4D46C71}" destId="{27E927F0-5D6B-48BC-A081-0FB48C3E22D4}" srcOrd="1" destOrd="0" parTransId="{D656B71B-5E64-4C3E-9DEF-9DF8476FC884}" sibTransId="{A6498F7D-3DAB-4D6B-811F-1B57A0010161}"/>
    <dgm:cxn modelId="{0DDFCAF2-DD73-428C-9572-29BE34B0E76E}" srcId="{F0F4F80A-449F-4F98-8CD4-60E86BE47C20}" destId="{C6AA2B25-D4B4-4E2F-B800-E34B34C41B1A}" srcOrd="0" destOrd="0" parTransId="{50D90544-9AC1-4178-8D22-74A8DFA261EE}" sibTransId="{40CDB55E-BBC7-4AD0-880B-804735937AE7}"/>
    <dgm:cxn modelId="{FE8B05F4-3067-443D-8ECB-B765B571ADDA}" type="presOf" srcId="{458273E4-8382-4984-AD40-22582C0B48BD}" destId="{40EE0DC5-97CE-46CB-A28C-017B0B1F7AC5}" srcOrd="0" destOrd="0" presId="urn:microsoft.com/office/officeart/2005/8/layout/vList5"/>
    <dgm:cxn modelId="{E1FEA6F7-82D5-46F8-A0C5-09EB1B1066E5}" type="presOf" srcId="{3AE351EE-4757-46C9-9A09-A37BD570706B}" destId="{BBE14BC6-78D1-4CDA-8C5F-791DDEE9C80A}" srcOrd="0" destOrd="0" presId="urn:microsoft.com/office/officeart/2005/8/layout/vList5"/>
    <dgm:cxn modelId="{B68C10EC-F72E-44A8-B15D-3A53A0F3214A}" type="presParOf" srcId="{6CF66E12-FEA1-411E-AC30-B718F02C97B9}" destId="{5FCED81E-6D81-43DA-8A27-823CCE650432}" srcOrd="0" destOrd="0" presId="urn:microsoft.com/office/officeart/2005/8/layout/vList5"/>
    <dgm:cxn modelId="{42E3EF37-4458-4594-B015-695E01FDB082}" type="presParOf" srcId="{5FCED81E-6D81-43DA-8A27-823CCE650432}" destId="{7D612E44-0E16-47E6-9435-A5BFFBB70001}" srcOrd="0" destOrd="0" presId="urn:microsoft.com/office/officeart/2005/8/layout/vList5"/>
    <dgm:cxn modelId="{1B64EF9D-23A3-4F26-99D6-1BACBA33420D}" type="presParOf" srcId="{5FCED81E-6D81-43DA-8A27-823CCE650432}" destId="{BBE14BC6-78D1-4CDA-8C5F-791DDEE9C80A}" srcOrd="1" destOrd="0" presId="urn:microsoft.com/office/officeart/2005/8/layout/vList5"/>
    <dgm:cxn modelId="{A8D2852D-332A-494C-8248-1841CFEB14F9}" type="presParOf" srcId="{6CF66E12-FEA1-411E-AC30-B718F02C97B9}" destId="{BE396C65-574C-488A-A4CB-77E9314291D2}" srcOrd="1" destOrd="0" presId="urn:microsoft.com/office/officeart/2005/8/layout/vList5"/>
    <dgm:cxn modelId="{924AE211-7851-46CA-8EF5-46DE20F98435}" type="presParOf" srcId="{6CF66E12-FEA1-411E-AC30-B718F02C97B9}" destId="{581125AB-67BA-4846-92BF-C7DF63090C6A}" srcOrd="2" destOrd="0" presId="urn:microsoft.com/office/officeart/2005/8/layout/vList5"/>
    <dgm:cxn modelId="{C76C294A-663B-4AB5-A111-9F4C0ABDB635}" type="presParOf" srcId="{581125AB-67BA-4846-92BF-C7DF63090C6A}" destId="{11557474-2236-4559-A900-D74C07C65D62}" srcOrd="0" destOrd="0" presId="urn:microsoft.com/office/officeart/2005/8/layout/vList5"/>
    <dgm:cxn modelId="{CEB877B5-4978-4E1D-8347-243EABE7B187}" type="presParOf" srcId="{581125AB-67BA-4846-92BF-C7DF63090C6A}" destId="{C37D012B-81ED-40EC-9CDD-2EBCC7754EAC}" srcOrd="1" destOrd="0" presId="urn:microsoft.com/office/officeart/2005/8/layout/vList5"/>
    <dgm:cxn modelId="{08547740-51F5-485D-9791-ED83606AE92E}" type="presParOf" srcId="{6CF66E12-FEA1-411E-AC30-B718F02C97B9}" destId="{674F91F0-E864-4A3D-A17B-5643E28CFE07}" srcOrd="3" destOrd="0" presId="urn:microsoft.com/office/officeart/2005/8/layout/vList5"/>
    <dgm:cxn modelId="{F4D3C3CB-1309-47C7-A35F-5318FDFB6366}" type="presParOf" srcId="{6CF66E12-FEA1-411E-AC30-B718F02C97B9}" destId="{4B31ADAC-0BEF-419F-ADC3-3D542CE19834}" srcOrd="4" destOrd="0" presId="urn:microsoft.com/office/officeart/2005/8/layout/vList5"/>
    <dgm:cxn modelId="{0B817802-B8C0-4C65-8BEE-FABDDBD197C8}" type="presParOf" srcId="{4B31ADAC-0BEF-419F-ADC3-3D542CE19834}" destId="{455B21B1-1338-475A-9C16-78186A4E9EF3}" srcOrd="0" destOrd="0" presId="urn:microsoft.com/office/officeart/2005/8/layout/vList5"/>
    <dgm:cxn modelId="{2C0E438F-5FBB-458F-A7BD-061CBCD85D04}" type="presParOf" srcId="{4B31ADAC-0BEF-419F-ADC3-3D542CE19834}" destId="{C3E0BB4B-D499-4731-B5D3-F4D4C4B85C24}" srcOrd="1" destOrd="0" presId="urn:microsoft.com/office/officeart/2005/8/layout/vList5"/>
    <dgm:cxn modelId="{055CD98A-75EB-4891-80B5-8E225B0680FD}" type="presParOf" srcId="{6CF66E12-FEA1-411E-AC30-B718F02C97B9}" destId="{0C7EC5DC-D951-4423-992E-DFA860874133}" srcOrd="5" destOrd="0" presId="urn:microsoft.com/office/officeart/2005/8/layout/vList5"/>
    <dgm:cxn modelId="{83280D4B-875A-47CE-8DC0-B452668EAF07}" type="presParOf" srcId="{6CF66E12-FEA1-411E-AC30-B718F02C97B9}" destId="{6327C8E8-385E-438B-B322-5053009A8B51}" srcOrd="6" destOrd="0" presId="urn:microsoft.com/office/officeart/2005/8/layout/vList5"/>
    <dgm:cxn modelId="{746210B7-9279-4BED-86F8-1E85D65446D4}" type="presParOf" srcId="{6327C8E8-385E-438B-B322-5053009A8B51}" destId="{40EE0DC5-97CE-46CB-A28C-017B0B1F7AC5}" srcOrd="0" destOrd="0" presId="urn:microsoft.com/office/officeart/2005/8/layout/vList5"/>
    <dgm:cxn modelId="{58F73C93-F6B9-41FA-B580-8FC7CDF1F8AE}" type="presParOf" srcId="{6327C8E8-385E-438B-B322-5053009A8B51}" destId="{3066E88A-2C09-430A-A985-4DEFA6148A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C67083-8131-4A0C-BB43-1B876FA30EE5}" type="doc">
      <dgm:prSet loTypeId="urn:microsoft.com/office/officeart/2008/layout/PictureStrips" loCatId="list" qsTypeId="urn:microsoft.com/office/officeart/2005/8/quickstyle/simple5" qsCatId="simple" csTypeId="urn:microsoft.com/office/officeart/2005/8/colors/colorful3" csCatId="colorful" phldr="1"/>
      <dgm:spPr/>
      <dgm:t>
        <a:bodyPr/>
        <a:lstStyle/>
        <a:p>
          <a:endParaRPr lang="es-PE"/>
        </a:p>
      </dgm:t>
    </dgm:pt>
    <dgm:pt modelId="{0E29CF32-438D-4C31-8555-EC4B65999BEC}">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PE" sz="2000" b="1" dirty="0"/>
            <a:t>Entre estudiantes</a:t>
          </a:r>
        </a:p>
        <a:p>
          <a:r>
            <a:rPr lang="es-PE" sz="1800" dirty="0"/>
            <a:t>1. Violencia psicológica y/o física (sin lesiones) </a:t>
          </a:r>
        </a:p>
        <a:p>
          <a:r>
            <a:rPr lang="es-PE" sz="1800" dirty="0"/>
            <a:t>2. Violencia sexual y/o física (con lesiones y/o armas)</a:t>
          </a:r>
        </a:p>
      </dgm:t>
    </dgm:pt>
    <dgm:pt modelId="{21E93E57-19E1-4CA9-B9F3-0CDEB29C111A}" type="parTrans" cxnId="{65CAF3BC-5409-418F-9D17-2A23A0802D26}">
      <dgm:prSet/>
      <dgm:spPr/>
      <dgm:t>
        <a:bodyPr/>
        <a:lstStyle/>
        <a:p>
          <a:endParaRPr lang="es-PE"/>
        </a:p>
      </dgm:t>
    </dgm:pt>
    <dgm:pt modelId="{123CF610-774C-4518-B917-801D09CA6287}" type="sibTrans" cxnId="{65CAF3BC-5409-418F-9D17-2A23A0802D26}">
      <dgm:prSet/>
      <dgm:spPr/>
      <dgm:t>
        <a:bodyPr/>
        <a:lstStyle/>
        <a:p>
          <a:endParaRPr lang="es-PE"/>
        </a:p>
      </dgm:t>
    </dgm:pt>
    <dgm:pt modelId="{E344A7CC-BB3A-4EBC-B9D4-54ADF9F0E80C}">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PE" sz="2000" b="1" dirty="0"/>
            <a:t>Del Personal de la IE a estudiantes</a:t>
          </a:r>
        </a:p>
        <a:p>
          <a:r>
            <a:rPr lang="es-PE" sz="1800" dirty="0"/>
            <a:t>3. Violencia psicológica</a:t>
          </a:r>
        </a:p>
        <a:p>
          <a:r>
            <a:rPr lang="es-PE" sz="1800" dirty="0"/>
            <a:t>4. Violencia física</a:t>
          </a:r>
        </a:p>
        <a:p>
          <a:r>
            <a:rPr lang="es-PE" sz="1800" dirty="0"/>
            <a:t>5. Violencia sexual</a:t>
          </a:r>
        </a:p>
      </dgm:t>
    </dgm:pt>
    <dgm:pt modelId="{DA896B5C-871C-4664-8CAF-2998736E8537}" type="parTrans" cxnId="{2CD0F480-C729-4216-8F52-8557127CD3CD}">
      <dgm:prSet/>
      <dgm:spPr/>
      <dgm:t>
        <a:bodyPr/>
        <a:lstStyle/>
        <a:p>
          <a:endParaRPr lang="es-PE"/>
        </a:p>
      </dgm:t>
    </dgm:pt>
    <dgm:pt modelId="{F69244C1-B215-432B-B99C-8953ACCBAA5E}" type="sibTrans" cxnId="{2CD0F480-C729-4216-8F52-8557127CD3CD}">
      <dgm:prSet/>
      <dgm:spPr/>
      <dgm:t>
        <a:bodyPr/>
        <a:lstStyle/>
        <a:p>
          <a:endParaRPr lang="es-PE"/>
        </a:p>
      </dgm:t>
    </dgm:pt>
    <dgm:pt modelId="{5B384C5C-8471-429B-8041-F0B8D41043BB}">
      <dgm:prSet phldrT="[Texto]" custT="1"/>
      <dgm:spPr>
        <a:ln w="19050">
          <a:solidFill>
            <a:schemeClr val="accent6"/>
          </a:solidFill>
        </a:ln>
      </dgm:spPr>
      <dgm:t>
        <a:bodyPr/>
        <a:lstStyle/>
        <a:p>
          <a:r>
            <a:rPr lang="es-PE" sz="2000" b="1" dirty="0"/>
            <a:t>Por un Familiar u otra persona</a:t>
          </a:r>
        </a:p>
        <a:p>
          <a:r>
            <a:rPr lang="es-PE" sz="1800" dirty="0"/>
            <a:t>6. Violencia psicológica, física y/o sexual</a:t>
          </a:r>
        </a:p>
      </dgm:t>
    </dgm:pt>
    <dgm:pt modelId="{C43AF716-9C59-4AD0-A54C-55094EAC4CCD}" type="parTrans" cxnId="{08B6CE2D-2646-47B1-A5ED-8D94A9958125}">
      <dgm:prSet/>
      <dgm:spPr/>
      <dgm:t>
        <a:bodyPr/>
        <a:lstStyle/>
        <a:p>
          <a:endParaRPr lang="es-PE"/>
        </a:p>
      </dgm:t>
    </dgm:pt>
    <dgm:pt modelId="{DA259301-3428-4627-AE56-894AC8A1AAAC}" type="sibTrans" cxnId="{08B6CE2D-2646-47B1-A5ED-8D94A9958125}">
      <dgm:prSet/>
      <dgm:spPr/>
      <dgm:t>
        <a:bodyPr/>
        <a:lstStyle/>
        <a:p>
          <a:endParaRPr lang="es-PE"/>
        </a:p>
      </dgm:t>
    </dgm:pt>
    <dgm:pt modelId="{7D994E00-2DDC-49BB-B1EC-9EF04FE7CD95}" type="pres">
      <dgm:prSet presAssocID="{2CC67083-8131-4A0C-BB43-1B876FA30EE5}" presName="Name0" presStyleCnt="0">
        <dgm:presLayoutVars>
          <dgm:dir/>
          <dgm:resizeHandles val="exact"/>
        </dgm:presLayoutVars>
      </dgm:prSet>
      <dgm:spPr/>
    </dgm:pt>
    <dgm:pt modelId="{B1F6FE52-79A4-46DE-BFDD-92C88F83F82F}" type="pres">
      <dgm:prSet presAssocID="{0E29CF32-438D-4C31-8555-EC4B65999BEC}" presName="composite" presStyleCnt="0"/>
      <dgm:spPr/>
    </dgm:pt>
    <dgm:pt modelId="{6D3C6668-BF46-4C5C-B2B7-8525B42C27A0}" type="pres">
      <dgm:prSet presAssocID="{0E29CF32-438D-4C31-8555-EC4B65999BEC}" presName="rect1" presStyleLbl="trAlignAcc1" presStyleIdx="0" presStyleCnt="3">
        <dgm:presLayoutVars>
          <dgm:bulletEnabled val="1"/>
        </dgm:presLayoutVars>
      </dgm:prSet>
      <dgm:spPr/>
    </dgm:pt>
    <dgm:pt modelId="{DE558275-056A-4CD7-A979-AFA283752352}" type="pres">
      <dgm:prSet presAssocID="{0E29CF32-438D-4C31-8555-EC4B65999BEC}" presName="rect2" presStyleLbl="fgImgPlace1" presStyleIdx="0" presStyleCnt="3">
        <dgm:style>
          <a:lnRef idx="1">
            <a:schemeClr val="accent5"/>
          </a:lnRef>
          <a:fillRef idx="3">
            <a:schemeClr val="accent5"/>
          </a:fillRef>
          <a:effectRef idx="2">
            <a:schemeClr val="accent5"/>
          </a:effectRef>
          <a:fontRef idx="minor">
            <a:schemeClr val="lt1"/>
          </a:fontRef>
        </dgm:style>
      </dgm:prSet>
      <dgm:spPr/>
    </dgm:pt>
    <dgm:pt modelId="{D708FF84-74C3-4EAF-BBEA-646627EE5C16}" type="pres">
      <dgm:prSet presAssocID="{123CF610-774C-4518-B917-801D09CA6287}" presName="sibTrans" presStyleCnt="0"/>
      <dgm:spPr/>
    </dgm:pt>
    <dgm:pt modelId="{32792A18-59ED-4A18-AACF-F7025C677A72}" type="pres">
      <dgm:prSet presAssocID="{E344A7CC-BB3A-4EBC-B9D4-54ADF9F0E80C}" presName="composite" presStyleCnt="0"/>
      <dgm:spPr/>
    </dgm:pt>
    <dgm:pt modelId="{FF61832A-06CC-4F60-BE9A-3313D5BC26E8}" type="pres">
      <dgm:prSet presAssocID="{E344A7CC-BB3A-4EBC-B9D4-54ADF9F0E80C}" presName="rect1" presStyleLbl="trAlignAcc1" presStyleIdx="1" presStyleCnt="3">
        <dgm:presLayoutVars>
          <dgm:bulletEnabled val="1"/>
        </dgm:presLayoutVars>
      </dgm:prSet>
      <dgm:spPr/>
    </dgm:pt>
    <dgm:pt modelId="{EFC3AEC4-96AE-4E36-985D-ACC7025CFB24}" type="pres">
      <dgm:prSet presAssocID="{E344A7CC-BB3A-4EBC-B9D4-54ADF9F0E80C}" presName="rect2" presStyleLbl="fgImgPlace1" presStyleIdx="1" presStyleCnt="3">
        <dgm:style>
          <a:lnRef idx="1">
            <a:schemeClr val="accent2"/>
          </a:lnRef>
          <a:fillRef idx="3">
            <a:schemeClr val="accent2"/>
          </a:fillRef>
          <a:effectRef idx="2">
            <a:schemeClr val="accent2"/>
          </a:effectRef>
          <a:fontRef idx="minor">
            <a:schemeClr val="lt1"/>
          </a:fontRef>
        </dgm:style>
      </dgm:prSet>
      <dgm:spPr/>
    </dgm:pt>
    <dgm:pt modelId="{A27BD707-E816-49FC-829B-E7227561DF37}" type="pres">
      <dgm:prSet presAssocID="{F69244C1-B215-432B-B99C-8953ACCBAA5E}" presName="sibTrans" presStyleCnt="0"/>
      <dgm:spPr/>
    </dgm:pt>
    <dgm:pt modelId="{0664AB5B-24CF-4B1E-9B0B-00A46FE1C93C}" type="pres">
      <dgm:prSet presAssocID="{5B384C5C-8471-429B-8041-F0B8D41043BB}" presName="composite" presStyleCnt="0"/>
      <dgm:spPr/>
    </dgm:pt>
    <dgm:pt modelId="{DF23D6D1-4D8A-4793-834E-3A679E91573C}" type="pres">
      <dgm:prSet presAssocID="{5B384C5C-8471-429B-8041-F0B8D41043BB}" presName="rect1" presStyleLbl="trAlignAcc1" presStyleIdx="2" presStyleCnt="3">
        <dgm:presLayoutVars>
          <dgm:bulletEnabled val="1"/>
        </dgm:presLayoutVars>
      </dgm:prSet>
      <dgm:spPr/>
    </dgm:pt>
    <dgm:pt modelId="{A87CD220-6BC7-4164-9350-026949E304E6}" type="pres">
      <dgm:prSet presAssocID="{5B384C5C-8471-429B-8041-F0B8D41043BB}" presName="rect2" presStyleLbl="fgImgPlace1" presStyleIdx="2" presStyleCnt="3">
        <dgm:style>
          <a:lnRef idx="1">
            <a:schemeClr val="accent6"/>
          </a:lnRef>
          <a:fillRef idx="3">
            <a:schemeClr val="accent6"/>
          </a:fillRef>
          <a:effectRef idx="2">
            <a:schemeClr val="accent6"/>
          </a:effectRef>
          <a:fontRef idx="minor">
            <a:schemeClr val="lt1"/>
          </a:fontRef>
        </dgm:style>
      </dgm:prSet>
      <dgm:spPr/>
    </dgm:pt>
  </dgm:ptLst>
  <dgm:cxnLst>
    <dgm:cxn modelId="{AFDBB12A-4FDE-4D8A-9468-939FB72F4C4C}" type="presOf" srcId="{5B384C5C-8471-429B-8041-F0B8D41043BB}" destId="{DF23D6D1-4D8A-4793-834E-3A679E91573C}" srcOrd="0" destOrd="0" presId="urn:microsoft.com/office/officeart/2008/layout/PictureStrips"/>
    <dgm:cxn modelId="{08B6CE2D-2646-47B1-A5ED-8D94A9958125}" srcId="{2CC67083-8131-4A0C-BB43-1B876FA30EE5}" destId="{5B384C5C-8471-429B-8041-F0B8D41043BB}" srcOrd="2" destOrd="0" parTransId="{C43AF716-9C59-4AD0-A54C-55094EAC4CCD}" sibTransId="{DA259301-3428-4627-AE56-894AC8A1AAAC}"/>
    <dgm:cxn modelId="{2CD0F480-C729-4216-8F52-8557127CD3CD}" srcId="{2CC67083-8131-4A0C-BB43-1B876FA30EE5}" destId="{E344A7CC-BB3A-4EBC-B9D4-54ADF9F0E80C}" srcOrd="1" destOrd="0" parTransId="{DA896B5C-871C-4664-8CAF-2998736E8537}" sibTransId="{F69244C1-B215-432B-B99C-8953ACCBAA5E}"/>
    <dgm:cxn modelId="{51AF369F-F5BD-44E6-8C27-9A16254FAB92}" type="presOf" srcId="{E344A7CC-BB3A-4EBC-B9D4-54ADF9F0E80C}" destId="{FF61832A-06CC-4F60-BE9A-3313D5BC26E8}" srcOrd="0" destOrd="0" presId="urn:microsoft.com/office/officeart/2008/layout/PictureStrips"/>
    <dgm:cxn modelId="{65CAF3BC-5409-418F-9D17-2A23A0802D26}" srcId="{2CC67083-8131-4A0C-BB43-1B876FA30EE5}" destId="{0E29CF32-438D-4C31-8555-EC4B65999BEC}" srcOrd="0" destOrd="0" parTransId="{21E93E57-19E1-4CA9-B9F3-0CDEB29C111A}" sibTransId="{123CF610-774C-4518-B917-801D09CA6287}"/>
    <dgm:cxn modelId="{8B1AD5BD-5693-4EC6-AEA0-E090E4EE1602}" type="presOf" srcId="{2CC67083-8131-4A0C-BB43-1B876FA30EE5}" destId="{7D994E00-2DDC-49BB-B1EC-9EF04FE7CD95}" srcOrd="0" destOrd="0" presId="urn:microsoft.com/office/officeart/2008/layout/PictureStrips"/>
    <dgm:cxn modelId="{F7EC09D9-A8F9-4429-BA6B-A5AAD04CFE7E}" type="presOf" srcId="{0E29CF32-438D-4C31-8555-EC4B65999BEC}" destId="{6D3C6668-BF46-4C5C-B2B7-8525B42C27A0}" srcOrd="0" destOrd="0" presId="urn:microsoft.com/office/officeart/2008/layout/PictureStrips"/>
    <dgm:cxn modelId="{145DB727-0025-4EB6-B0AC-18B69D039834}" type="presParOf" srcId="{7D994E00-2DDC-49BB-B1EC-9EF04FE7CD95}" destId="{B1F6FE52-79A4-46DE-BFDD-92C88F83F82F}" srcOrd="0" destOrd="0" presId="urn:microsoft.com/office/officeart/2008/layout/PictureStrips"/>
    <dgm:cxn modelId="{2E555CD9-2091-40EA-A62B-658A6003A7C2}" type="presParOf" srcId="{B1F6FE52-79A4-46DE-BFDD-92C88F83F82F}" destId="{6D3C6668-BF46-4C5C-B2B7-8525B42C27A0}" srcOrd="0" destOrd="0" presId="urn:microsoft.com/office/officeart/2008/layout/PictureStrips"/>
    <dgm:cxn modelId="{21CFC447-252A-4D9A-942E-24BD339B8809}" type="presParOf" srcId="{B1F6FE52-79A4-46DE-BFDD-92C88F83F82F}" destId="{DE558275-056A-4CD7-A979-AFA283752352}" srcOrd="1" destOrd="0" presId="urn:microsoft.com/office/officeart/2008/layout/PictureStrips"/>
    <dgm:cxn modelId="{C5006714-4A5A-4802-AD85-3425D1322FA5}" type="presParOf" srcId="{7D994E00-2DDC-49BB-B1EC-9EF04FE7CD95}" destId="{D708FF84-74C3-4EAF-BBEA-646627EE5C16}" srcOrd="1" destOrd="0" presId="urn:microsoft.com/office/officeart/2008/layout/PictureStrips"/>
    <dgm:cxn modelId="{D081F0D0-DB4B-4970-8C43-0BEBBF71AB57}" type="presParOf" srcId="{7D994E00-2DDC-49BB-B1EC-9EF04FE7CD95}" destId="{32792A18-59ED-4A18-AACF-F7025C677A72}" srcOrd="2" destOrd="0" presId="urn:microsoft.com/office/officeart/2008/layout/PictureStrips"/>
    <dgm:cxn modelId="{30D010DF-9456-4055-9C1B-5FD833F39B3D}" type="presParOf" srcId="{32792A18-59ED-4A18-AACF-F7025C677A72}" destId="{FF61832A-06CC-4F60-BE9A-3313D5BC26E8}" srcOrd="0" destOrd="0" presId="urn:microsoft.com/office/officeart/2008/layout/PictureStrips"/>
    <dgm:cxn modelId="{C5B0E34D-D4BD-4EB7-BBF2-C87199CF2224}" type="presParOf" srcId="{32792A18-59ED-4A18-AACF-F7025C677A72}" destId="{EFC3AEC4-96AE-4E36-985D-ACC7025CFB24}" srcOrd="1" destOrd="0" presId="urn:microsoft.com/office/officeart/2008/layout/PictureStrips"/>
    <dgm:cxn modelId="{50ED8140-7640-4C8C-A56E-7D7964A29956}" type="presParOf" srcId="{7D994E00-2DDC-49BB-B1EC-9EF04FE7CD95}" destId="{A27BD707-E816-49FC-829B-E7227561DF37}" srcOrd="3" destOrd="0" presId="urn:microsoft.com/office/officeart/2008/layout/PictureStrips"/>
    <dgm:cxn modelId="{86CA59DF-0C16-4ABF-AB1A-356B470DBF5A}" type="presParOf" srcId="{7D994E00-2DDC-49BB-B1EC-9EF04FE7CD95}" destId="{0664AB5B-24CF-4B1E-9B0B-00A46FE1C93C}" srcOrd="4" destOrd="0" presId="urn:microsoft.com/office/officeart/2008/layout/PictureStrips"/>
    <dgm:cxn modelId="{748DF4FE-BADB-49E3-9B40-F5119794261D}" type="presParOf" srcId="{0664AB5B-24CF-4B1E-9B0B-00A46FE1C93C}" destId="{DF23D6D1-4D8A-4793-834E-3A679E91573C}" srcOrd="0" destOrd="0" presId="urn:microsoft.com/office/officeart/2008/layout/PictureStrips"/>
    <dgm:cxn modelId="{0045549A-D15B-454C-AC33-6DFB0CC578FB}" type="presParOf" srcId="{0664AB5B-24CF-4B1E-9B0B-00A46FE1C93C}" destId="{A87CD220-6BC7-4164-9350-026949E304E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70139-73EA-4CA3-BE37-028743F79913}">
      <dsp:nvSpPr>
        <dsp:cNvPr id="0" name=""/>
        <dsp:cNvSpPr/>
      </dsp:nvSpPr>
      <dsp:spPr>
        <a:xfrm>
          <a:off x="8659" y="-94079"/>
          <a:ext cx="3449164" cy="41419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mj-lt"/>
            </a:rPr>
            <a:t>Promoción de la convivencia </a:t>
          </a:r>
          <a:endParaRPr lang="es-PE" sz="1800" b="1" kern="1200" dirty="0">
            <a:latin typeface="+mj-lt"/>
          </a:endParaRPr>
        </a:p>
      </dsp:txBody>
      <dsp:txXfrm>
        <a:off x="8659" y="-94079"/>
        <a:ext cx="3449164" cy="414198"/>
      </dsp:txXfrm>
    </dsp:sp>
    <dsp:sp modelId="{3A4B7470-8221-4A45-8E99-9AE8F93973D5}">
      <dsp:nvSpPr>
        <dsp:cNvPr id="0" name=""/>
        <dsp:cNvSpPr/>
      </dsp:nvSpPr>
      <dsp:spPr>
        <a:xfrm>
          <a:off x="2" y="320118"/>
          <a:ext cx="3434542" cy="3235668"/>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b="1" kern="1200" dirty="0">
              <a:latin typeface="+mj-lt"/>
            </a:rPr>
            <a:t>Buen trato </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Espacios saludables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Infraestructura segura </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Trabajo con los PPFF</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Participación estudiantil </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Normas de convivencia participativas</a:t>
          </a:r>
          <a:endParaRPr lang="es-PE" sz="1800" b="1" kern="1200" dirty="0">
            <a:latin typeface="+mj-lt"/>
          </a:endParaRPr>
        </a:p>
      </dsp:txBody>
      <dsp:txXfrm>
        <a:off x="2" y="320118"/>
        <a:ext cx="3434542" cy="3235668"/>
      </dsp:txXfrm>
    </dsp:sp>
    <dsp:sp modelId="{0A8D34E0-A44A-4228-9EFB-467B64B65BCB}">
      <dsp:nvSpPr>
        <dsp:cNvPr id="0" name=""/>
        <dsp:cNvSpPr/>
      </dsp:nvSpPr>
      <dsp:spPr>
        <a:xfrm>
          <a:off x="3885663" y="0"/>
          <a:ext cx="3056002" cy="414198"/>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mj-lt"/>
            </a:rPr>
            <a:t>Prevención de la violencia</a:t>
          </a:r>
          <a:endParaRPr lang="es-PE" sz="1800" b="1" kern="1200" dirty="0">
            <a:latin typeface="+mj-lt"/>
          </a:endParaRPr>
        </a:p>
      </dsp:txBody>
      <dsp:txXfrm>
        <a:off x="3885663" y="0"/>
        <a:ext cx="3056002" cy="414198"/>
      </dsp:txXfrm>
    </dsp:sp>
    <dsp:sp modelId="{AADFB4B7-1267-4B29-BC30-754CF2E45F30}">
      <dsp:nvSpPr>
        <dsp:cNvPr id="0" name=""/>
        <dsp:cNvSpPr/>
      </dsp:nvSpPr>
      <dsp:spPr>
        <a:xfrm>
          <a:off x="3885663" y="414198"/>
          <a:ext cx="3056002" cy="3047509"/>
        </a:xfrm>
        <a:prstGeom prst="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b="1" kern="1200" dirty="0">
              <a:latin typeface="+mj-lt"/>
            </a:rPr>
            <a:t>Identificación situaciones de riesgo</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Desarrollo de habilidades socioemocionales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Mecanismos para resolución de conflictos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Conocer los protocolos de atención</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Difusión del </a:t>
          </a:r>
          <a:r>
            <a:rPr lang="es-ES" sz="1800" b="1" kern="1200" dirty="0" err="1">
              <a:latin typeface="+mj-lt"/>
            </a:rPr>
            <a:t>Síseve</a:t>
          </a:r>
          <a:r>
            <a:rPr lang="es-ES" sz="1800" b="1" kern="1200" dirty="0">
              <a:latin typeface="+mj-lt"/>
            </a:rPr>
            <a:t> (PPFF, Estudiantes, docentes)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Disciplina libre de violencia</a:t>
          </a:r>
          <a:endParaRPr lang="es-PE" sz="1800" b="1" kern="1200" dirty="0">
            <a:latin typeface="+mj-lt"/>
          </a:endParaRPr>
        </a:p>
      </dsp:txBody>
      <dsp:txXfrm>
        <a:off x="3885663" y="414198"/>
        <a:ext cx="3056002" cy="3047509"/>
      </dsp:txXfrm>
    </dsp:sp>
    <dsp:sp modelId="{49F27ACB-2800-4201-A1E1-45C9D73253FC}">
      <dsp:nvSpPr>
        <dsp:cNvPr id="0" name=""/>
        <dsp:cNvSpPr/>
      </dsp:nvSpPr>
      <dsp:spPr>
        <a:xfrm>
          <a:off x="7369506" y="0"/>
          <a:ext cx="3056002" cy="414198"/>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mj-lt"/>
            </a:rPr>
            <a:t>Atención de la violencia</a:t>
          </a:r>
          <a:endParaRPr lang="es-PE" sz="1800" b="1" kern="1200" dirty="0">
            <a:latin typeface="+mj-lt"/>
          </a:endParaRPr>
        </a:p>
      </dsp:txBody>
      <dsp:txXfrm>
        <a:off x="7369506" y="0"/>
        <a:ext cx="3056002" cy="414198"/>
      </dsp:txXfrm>
    </dsp:sp>
    <dsp:sp modelId="{530D02B0-D03F-400B-96DB-46C3B8AA49F1}">
      <dsp:nvSpPr>
        <dsp:cNvPr id="0" name=""/>
        <dsp:cNvSpPr/>
      </dsp:nvSpPr>
      <dsp:spPr>
        <a:xfrm>
          <a:off x="7378166" y="338690"/>
          <a:ext cx="3056002" cy="3047509"/>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b="1" kern="1200" dirty="0">
              <a:latin typeface="+mj-lt"/>
            </a:rPr>
            <a:t>No revictimizar</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Aplicar protocolos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Atención oportuna de casos</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Restauración de la convivencia </a:t>
          </a:r>
          <a:endParaRPr lang="es-PE" sz="1800" b="1" kern="1200" dirty="0">
            <a:latin typeface="+mj-lt"/>
          </a:endParaRPr>
        </a:p>
        <a:p>
          <a:pPr marL="171450" lvl="1" indent="-171450" algn="l" defTabSz="800100">
            <a:lnSpc>
              <a:spcPct val="90000"/>
            </a:lnSpc>
            <a:spcBef>
              <a:spcPct val="0"/>
            </a:spcBef>
            <a:spcAft>
              <a:spcPct val="15000"/>
            </a:spcAft>
            <a:buChar char="•"/>
          </a:pPr>
          <a:r>
            <a:rPr lang="es-ES" sz="1800" b="1" kern="1200" dirty="0">
              <a:latin typeface="+mj-lt"/>
            </a:rPr>
            <a:t>Separación preventiva del agresor</a:t>
          </a:r>
          <a:r>
            <a:rPr lang="es-ES" sz="1400" b="1" kern="1200" dirty="0">
              <a:latin typeface="+mj-lt"/>
            </a:rPr>
            <a:t> </a:t>
          </a:r>
          <a:endParaRPr lang="es-PE" sz="1400" b="1" kern="1200" dirty="0">
            <a:latin typeface="+mj-lt"/>
          </a:endParaRPr>
        </a:p>
      </dsp:txBody>
      <dsp:txXfrm>
        <a:off x="7378166" y="338690"/>
        <a:ext cx="3056002" cy="3047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14BC6-78D1-4CDA-8C5F-791DDEE9C80A}">
      <dsp:nvSpPr>
        <dsp:cNvPr id="0" name=""/>
        <dsp:cNvSpPr/>
      </dsp:nvSpPr>
      <dsp:spPr>
        <a:xfrm rot="5400000">
          <a:off x="6177548" y="-4046783"/>
          <a:ext cx="851933" cy="9162912"/>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PE" sz="2000" kern="1200" dirty="0">
              <a:effectLst/>
            </a:rPr>
            <a:t>Son las medidas adoptadas por la escuela para atender los casos de violencia escolar y proteger a los estudiantes involucrados.</a:t>
          </a:r>
          <a:endParaRPr lang="es-PE" sz="2000" kern="1200" dirty="0"/>
        </a:p>
      </dsp:txBody>
      <dsp:txXfrm rot="-5400000">
        <a:off x="2022059" y="150294"/>
        <a:ext cx="9121324" cy="768757"/>
      </dsp:txXfrm>
    </dsp:sp>
    <dsp:sp modelId="{7D612E44-0E16-47E6-9435-A5BFFBB70001}">
      <dsp:nvSpPr>
        <dsp:cNvPr id="0" name=""/>
        <dsp:cNvSpPr/>
      </dsp:nvSpPr>
      <dsp:spPr>
        <a:xfrm>
          <a:off x="982" y="2214"/>
          <a:ext cx="2021075" cy="106491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PE" sz="2400" kern="1200" dirty="0"/>
            <a:t>Acción</a:t>
          </a:r>
        </a:p>
      </dsp:txBody>
      <dsp:txXfrm>
        <a:off x="52967" y="54199"/>
        <a:ext cx="1917105" cy="960946"/>
      </dsp:txXfrm>
    </dsp:sp>
    <dsp:sp modelId="{C37D012B-81ED-40EC-9CDD-2EBCC7754EAC}">
      <dsp:nvSpPr>
        <dsp:cNvPr id="0" name=""/>
        <dsp:cNvSpPr/>
      </dsp:nvSpPr>
      <dsp:spPr>
        <a:xfrm rot="5400000">
          <a:off x="6177548" y="-2928621"/>
          <a:ext cx="851933" cy="9162912"/>
        </a:xfrm>
        <a:prstGeom prst="round2SameRect">
          <a:avLst/>
        </a:prstGeom>
        <a:solidFill>
          <a:schemeClr val="accent3">
            <a:tint val="40000"/>
            <a:alpha val="90000"/>
            <a:hueOff val="3572285"/>
            <a:satOff val="-4598"/>
            <a:lumOff val="-358"/>
            <a:alphaOff val="0"/>
          </a:schemeClr>
        </a:solidFill>
        <a:ln w="9525" cap="flat" cmpd="sng" algn="ctr">
          <a:solidFill>
            <a:schemeClr val="accent3">
              <a:tint val="40000"/>
              <a:alpha val="90000"/>
              <a:hueOff val="3572285"/>
              <a:satOff val="-4598"/>
              <a:lumOff val="-3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PE" sz="2000" kern="1200" dirty="0">
              <a:effectLst/>
            </a:rPr>
            <a:t>Es el traslado de la víctima y/o el agresor a servicios externos especializados de atención de la violencia, si fuera necesario.</a:t>
          </a:r>
          <a:endParaRPr lang="es-PE" sz="2000" kern="1200" dirty="0"/>
        </a:p>
      </dsp:txBody>
      <dsp:txXfrm rot="-5400000">
        <a:off x="2022059" y="1268456"/>
        <a:ext cx="9121324" cy="768757"/>
      </dsp:txXfrm>
    </dsp:sp>
    <dsp:sp modelId="{11557474-2236-4559-A900-D74C07C65D62}">
      <dsp:nvSpPr>
        <dsp:cNvPr id="0" name=""/>
        <dsp:cNvSpPr/>
      </dsp:nvSpPr>
      <dsp:spPr>
        <a:xfrm>
          <a:off x="982" y="1120376"/>
          <a:ext cx="2021075" cy="1064916"/>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PE" sz="2400" kern="1200" dirty="0"/>
            <a:t>Derivación</a:t>
          </a:r>
        </a:p>
      </dsp:txBody>
      <dsp:txXfrm>
        <a:off x="52967" y="1172361"/>
        <a:ext cx="1917105" cy="960946"/>
      </dsp:txXfrm>
    </dsp:sp>
    <dsp:sp modelId="{C3E0BB4B-D499-4731-B5D3-F4D4C4B85C24}">
      <dsp:nvSpPr>
        <dsp:cNvPr id="0" name=""/>
        <dsp:cNvSpPr/>
      </dsp:nvSpPr>
      <dsp:spPr>
        <a:xfrm rot="5400000">
          <a:off x="6177548" y="-1810458"/>
          <a:ext cx="851933" cy="9162912"/>
        </a:xfrm>
        <a:prstGeom prst="round2SameRect">
          <a:avLst/>
        </a:prstGeom>
        <a:solidFill>
          <a:schemeClr val="accent3">
            <a:tint val="40000"/>
            <a:alpha val="90000"/>
            <a:hueOff val="7144569"/>
            <a:satOff val="-9195"/>
            <a:lumOff val="-717"/>
            <a:alphaOff val="0"/>
          </a:schemeClr>
        </a:solidFill>
        <a:ln w="9525" cap="flat" cmpd="sng" algn="ctr">
          <a:solidFill>
            <a:schemeClr val="accent3">
              <a:tint val="40000"/>
              <a:alpha val="90000"/>
              <a:hueOff val="7144569"/>
              <a:satOff val="-9195"/>
              <a:lumOff val="-7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PE" sz="2000" kern="1200" dirty="0">
              <a:effectLst/>
            </a:rPr>
            <a:t>Es el acompañamiento y la supervisión del bienestar de los estudiantes, así como la restauración de la convivencia afectada y la verificación del cese de todo tipo de agresión.</a:t>
          </a:r>
          <a:endParaRPr lang="es-PE" sz="2000" kern="1200" dirty="0"/>
        </a:p>
      </dsp:txBody>
      <dsp:txXfrm rot="-5400000">
        <a:off x="2022059" y="2386619"/>
        <a:ext cx="9121324" cy="768757"/>
      </dsp:txXfrm>
    </dsp:sp>
    <dsp:sp modelId="{455B21B1-1338-475A-9C16-78186A4E9EF3}">
      <dsp:nvSpPr>
        <dsp:cNvPr id="0" name=""/>
        <dsp:cNvSpPr/>
      </dsp:nvSpPr>
      <dsp:spPr>
        <a:xfrm>
          <a:off x="982" y="2238539"/>
          <a:ext cx="2021075" cy="1064916"/>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PE" sz="2400" kern="1200" dirty="0"/>
            <a:t>Seguimiento</a:t>
          </a:r>
        </a:p>
      </dsp:txBody>
      <dsp:txXfrm>
        <a:off x="52967" y="2290524"/>
        <a:ext cx="1917105" cy="960946"/>
      </dsp:txXfrm>
    </dsp:sp>
    <dsp:sp modelId="{3066E88A-2C09-430A-A985-4DEFA6148A8E}">
      <dsp:nvSpPr>
        <dsp:cNvPr id="0" name=""/>
        <dsp:cNvSpPr/>
      </dsp:nvSpPr>
      <dsp:spPr>
        <a:xfrm rot="5400000">
          <a:off x="6177548" y="-692295"/>
          <a:ext cx="851933" cy="9162912"/>
        </a:xfrm>
        <a:prstGeom prst="round2SameRect">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PE" sz="2000" kern="1200" dirty="0">
              <a:effectLst/>
            </a:rPr>
            <a:t>Es la finalización de la atención del caso cuando se hayan cumplido todos los pasos previos. Debe garantizarse la continuidad educativa del estudiante involucrado en el hecho de violencia, así como su protección y acogida.</a:t>
          </a:r>
          <a:endParaRPr lang="es-PE" sz="2000" kern="1200" dirty="0"/>
        </a:p>
      </dsp:txBody>
      <dsp:txXfrm rot="-5400000">
        <a:off x="2022059" y="3504782"/>
        <a:ext cx="9121324" cy="768757"/>
      </dsp:txXfrm>
    </dsp:sp>
    <dsp:sp modelId="{40EE0DC5-97CE-46CB-A28C-017B0B1F7AC5}">
      <dsp:nvSpPr>
        <dsp:cNvPr id="0" name=""/>
        <dsp:cNvSpPr/>
      </dsp:nvSpPr>
      <dsp:spPr>
        <a:xfrm>
          <a:off x="982" y="3356702"/>
          <a:ext cx="2021075" cy="1064916"/>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PE" sz="2400" kern="1200" dirty="0"/>
            <a:t>Cierre</a:t>
          </a:r>
        </a:p>
      </dsp:txBody>
      <dsp:txXfrm>
        <a:off x="52967" y="3408687"/>
        <a:ext cx="1917105" cy="9609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C6668-BF46-4C5C-B2B7-8525B42C27A0}">
      <dsp:nvSpPr>
        <dsp:cNvPr id="0" name=""/>
        <dsp:cNvSpPr/>
      </dsp:nvSpPr>
      <dsp:spPr>
        <a:xfrm>
          <a:off x="207272" y="542268"/>
          <a:ext cx="4943975" cy="1544992"/>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46475" tIns="76200" rIns="76200" bIns="76200" numCol="1" spcCol="1270" anchor="ctr" anchorCtr="0">
          <a:noAutofit/>
        </a:bodyPr>
        <a:lstStyle/>
        <a:p>
          <a:pPr marL="0" lvl="0" indent="0" algn="l" defTabSz="889000">
            <a:lnSpc>
              <a:spcPct val="90000"/>
            </a:lnSpc>
            <a:spcBef>
              <a:spcPct val="0"/>
            </a:spcBef>
            <a:spcAft>
              <a:spcPct val="35000"/>
            </a:spcAft>
            <a:buNone/>
          </a:pPr>
          <a:r>
            <a:rPr lang="es-PE" sz="2000" b="1" kern="1200" dirty="0"/>
            <a:t>Entre estudiantes</a:t>
          </a:r>
        </a:p>
        <a:p>
          <a:pPr marL="0" lvl="0" indent="0" algn="l" defTabSz="889000">
            <a:lnSpc>
              <a:spcPct val="90000"/>
            </a:lnSpc>
            <a:spcBef>
              <a:spcPct val="0"/>
            </a:spcBef>
            <a:spcAft>
              <a:spcPct val="35000"/>
            </a:spcAft>
            <a:buNone/>
          </a:pPr>
          <a:r>
            <a:rPr lang="es-PE" sz="1800" kern="1200" dirty="0"/>
            <a:t>1. Violencia psicológica y/o física (sin lesiones) </a:t>
          </a:r>
        </a:p>
        <a:p>
          <a:pPr marL="0" lvl="0" indent="0" algn="l" defTabSz="889000">
            <a:lnSpc>
              <a:spcPct val="90000"/>
            </a:lnSpc>
            <a:spcBef>
              <a:spcPct val="0"/>
            </a:spcBef>
            <a:spcAft>
              <a:spcPct val="35000"/>
            </a:spcAft>
            <a:buNone/>
          </a:pPr>
          <a:r>
            <a:rPr lang="es-PE" sz="1800" kern="1200" dirty="0"/>
            <a:t>2. Violencia sexual y/o física (con lesiones y/o armas)</a:t>
          </a:r>
        </a:p>
      </dsp:txBody>
      <dsp:txXfrm>
        <a:off x="207272" y="542268"/>
        <a:ext cx="4943975" cy="1544992"/>
      </dsp:txXfrm>
    </dsp:sp>
    <dsp:sp modelId="{DE558275-056A-4CD7-A979-AFA283752352}">
      <dsp:nvSpPr>
        <dsp:cNvPr id="0" name=""/>
        <dsp:cNvSpPr/>
      </dsp:nvSpPr>
      <dsp:spPr>
        <a:xfrm>
          <a:off x="1273" y="319103"/>
          <a:ext cx="1081494" cy="1622241"/>
        </a:xfrm>
        <a:prstGeom prst="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sp>
    <dsp:sp modelId="{FF61832A-06CC-4F60-BE9A-3313D5BC26E8}">
      <dsp:nvSpPr>
        <dsp:cNvPr id="0" name=""/>
        <dsp:cNvSpPr/>
      </dsp:nvSpPr>
      <dsp:spPr>
        <a:xfrm>
          <a:off x="5570351" y="542268"/>
          <a:ext cx="4943975" cy="154499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46475" tIns="76200" rIns="76200" bIns="76200" numCol="1" spcCol="1270" anchor="ctr" anchorCtr="0">
          <a:noAutofit/>
        </a:bodyPr>
        <a:lstStyle/>
        <a:p>
          <a:pPr marL="0" lvl="0" indent="0" algn="l" defTabSz="889000">
            <a:lnSpc>
              <a:spcPct val="90000"/>
            </a:lnSpc>
            <a:spcBef>
              <a:spcPct val="0"/>
            </a:spcBef>
            <a:spcAft>
              <a:spcPct val="35000"/>
            </a:spcAft>
            <a:buNone/>
          </a:pPr>
          <a:r>
            <a:rPr lang="es-PE" sz="2000" b="1" kern="1200" dirty="0"/>
            <a:t>Del Personal de la IE a estudiantes</a:t>
          </a:r>
        </a:p>
        <a:p>
          <a:pPr marL="0" lvl="0" indent="0" algn="l" defTabSz="889000">
            <a:lnSpc>
              <a:spcPct val="90000"/>
            </a:lnSpc>
            <a:spcBef>
              <a:spcPct val="0"/>
            </a:spcBef>
            <a:spcAft>
              <a:spcPct val="35000"/>
            </a:spcAft>
            <a:buNone/>
          </a:pPr>
          <a:r>
            <a:rPr lang="es-PE" sz="1800" kern="1200" dirty="0"/>
            <a:t>3. Violencia psicológica</a:t>
          </a:r>
        </a:p>
        <a:p>
          <a:pPr marL="0" lvl="0" indent="0" algn="l" defTabSz="889000">
            <a:lnSpc>
              <a:spcPct val="90000"/>
            </a:lnSpc>
            <a:spcBef>
              <a:spcPct val="0"/>
            </a:spcBef>
            <a:spcAft>
              <a:spcPct val="35000"/>
            </a:spcAft>
            <a:buNone/>
          </a:pPr>
          <a:r>
            <a:rPr lang="es-PE" sz="1800" kern="1200" dirty="0"/>
            <a:t>4. Violencia física</a:t>
          </a:r>
        </a:p>
        <a:p>
          <a:pPr marL="0" lvl="0" indent="0" algn="l" defTabSz="889000">
            <a:lnSpc>
              <a:spcPct val="90000"/>
            </a:lnSpc>
            <a:spcBef>
              <a:spcPct val="0"/>
            </a:spcBef>
            <a:spcAft>
              <a:spcPct val="35000"/>
            </a:spcAft>
            <a:buNone/>
          </a:pPr>
          <a:r>
            <a:rPr lang="es-PE" sz="1800" kern="1200" dirty="0"/>
            <a:t>5. Violencia sexual</a:t>
          </a:r>
        </a:p>
      </dsp:txBody>
      <dsp:txXfrm>
        <a:off x="5570351" y="542268"/>
        <a:ext cx="4943975" cy="1544992"/>
      </dsp:txXfrm>
    </dsp:sp>
    <dsp:sp modelId="{EFC3AEC4-96AE-4E36-985D-ACC7025CFB24}">
      <dsp:nvSpPr>
        <dsp:cNvPr id="0" name=""/>
        <dsp:cNvSpPr/>
      </dsp:nvSpPr>
      <dsp:spPr>
        <a:xfrm>
          <a:off x="5364352" y="319103"/>
          <a:ext cx="1081494" cy="1622241"/>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sp>
    <dsp:sp modelId="{DF23D6D1-4D8A-4793-834E-3A679E91573C}">
      <dsp:nvSpPr>
        <dsp:cNvPr id="0" name=""/>
        <dsp:cNvSpPr/>
      </dsp:nvSpPr>
      <dsp:spPr>
        <a:xfrm>
          <a:off x="2888811" y="2487242"/>
          <a:ext cx="4943975" cy="1544992"/>
        </a:xfrm>
        <a:prstGeom prst="rect">
          <a:avLst/>
        </a:prstGeom>
        <a:solidFill>
          <a:schemeClr val="lt1">
            <a:alpha val="40000"/>
            <a:hueOff val="0"/>
            <a:satOff val="0"/>
            <a:lumOff val="0"/>
            <a:alphaOff val="0"/>
          </a:schemeClr>
        </a:solidFill>
        <a:ln w="19050" cap="flat" cmpd="sng" algn="ctr">
          <a:solidFill>
            <a:schemeClr val="accent6"/>
          </a:solidFill>
          <a:prstDash val="solid"/>
        </a:ln>
        <a:effectLst/>
      </dsp:spPr>
      <dsp:style>
        <a:lnRef idx="1">
          <a:scrgbClr r="0" g="0" b="0"/>
        </a:lnRef>
        <a:fillRef idx="1">
          <a:scrgbClr r="0" g="0" b="0"/>
        </a:fillRef>
        <a:effectRef idx="0">
          <a:scrgbClr r="0" g="0" b="0"/>
        </a:effectRef>
        <a:fontRef idx="minor"/>
      </dsp:style>
      <dsp:txBody>
        <a:bodyPr spcFirstLastPara="0" vert="horz" wrap="square" lIns="1046475" tIns="76200" rIns="76200" bIns="76200" numCol="1" spcCol="1270" anchor="ctr" anchorCtr="0">
          <a:noAutofit/>
        </a:bodyPr>
        <a:lstStyle/>
        <a:p>
          <a:pPr marL="0" lvl="0" indent="0" algn="l" defTabSz="889000">
            <a:lnSpc>
              <a:spcPct val="90000"/>
            </a:lnSpc>
            <a:spcBef>
              <a:spcPct val="0"/>
            </a:spcBef>
            <a:spcAft>
              <a:spcPct val="35000"/>
            </a:spcAft>
            <a:buNone/>
          </a:pPr>
          <a:r>
            <a:rPr lang="es-PE" sz="2000" b="1" kern="1200" dirty="0"/>
            <a:t>Por un Familiar u otra persona</a:t>
          </a:r>
        </a:p>
        <a:p>
          <a:pPr marL="0" lvl="0" indent="0" algn="l" defTabSz="889000">
            <a:lnSpc>
              <a:spcPct val="90000"/>
            </a:lnSpc>
            <a:spcBef>
              <a:spcPct val="0"/>
            </a:spcBef>
            <a:spcAft>
              <a:spcPct val="35000"/>
            </a:spcAft>
            <a:buNone/>
          </a:pPr>
          <a:r>
            <a:rPr lang="es-PE" sz="1800" kern="1200" dirty="0"/>
            <a:t>6. Violencia psicológica, física y/o sexual</a:t>
          </a:r>
        </a:p>
      </dsp:txBody>
      <dsp:txXfrm>
        <a:off x="2888811" y="2487242"/>
        <a:ext cx="4943975" cy="1544992"/>
      </dsp:txXfrm>
    </dsp:sp>
    <dsp:sp modelId="{A87CD220-6BC7-4164-9350-026949E304E6}">
      <dsp:nvSpPr>
        <dsp:cNvPr id="0" name=""/>
        <dsp:cNvSpPr/>
      </dsp:nvSpPr>
      <dsp:spPr>
        <a:xfrm>
          <a:off x="2682812" y="2264076"/>
          <a:ext cx="1081494" cy="1622241"/>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37D1DED-ACA0-4AC8-B57C-DBB5D933114A}" type="datetimeFigureOut">
              <a:rPr lang="es-PE" smtClean="0"/>
              <a:t>25/10/2018</a:t>
            </a:fld>
            <a:endParaRPr lang="es-PE"/>
          </a:p>
        </p:txBody>
      </p:sp>
      <p:sp>
        <p:nvSpPr>
          <p:cNvPr id="4" name="Marcador de imagen d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0A7F23D-10FF-455F-B70A-FE6AB1043261}" type="slidenum">
              <a:rPr lang="es-PE" smtClean="0"/>
              <a:t>‹Nº›</a:t>
            </a:fld>
            <a:endParaRPr lang="es-PE"/>
          </a:p>
        </p:txBody>
      </p:sp>
    </p:spTree>
    <p:extLst>
      <p:ext uri="{BB962C8B-B14F-4D97-AF65-F5344CB8AC3E}">
        <p14:creationId xmlns:p14="http://schemas.microsoft.com/office/powerpoint/2010/main" val="3078490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E06B34A-A152-480E-837C-377E36D20F85}" type="slidenum">
              <a:rPr lang="es-PE" smtClean="0"/>
              <a:t>4</a:t>
            </a:fld>
            <a:endParaRPr lang="es-PE"/>
          </a:p>
        </p:txBody>
      </p:sp>
    </p:spTree>
    <p:extLst>
      <p:ext uri="{BB962C8B-B14F-4D97-AF65-F5344CB8AC3E}">
        <p14:creationId xmlns:p14="http://schemas.microsoft.com/office/powerpoint/2010/main" val="368125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a:t>
            </a:r>
            <a:r>
              <a:rPr lang="es-PE" baseline="0" dirty="0"/>
              <a:t> revisan una por una las acciones a realizar en cada paso. Asimismo, se debe señalar quienes son los responsables, los instrumentos a utilizar y el plazo establecido.</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29</a:t>
            </a:fld>
            <a:endParaRPr lang="es-PE"/>
          </a:p>
        </p:txBody>
      </p:sp>
    </p:spTree>
    <p:extLst>
      <p:ext uri="{BB962C8B-B14F-4D97-AF65-F5344CB8AC3E}">
        <p14:creationId xmlns:p14="http://schemas.microsoft.com/office/powerpoint/2010/main" val="124684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a:t>
            </a:r>
            <a:r>
              <a:rPr lang="es-PE" baseline="0" dirty="0"/>
              <a:t> revisan una por una las acciones a realizar en cada paso. Asimismo, se debe señalar quienes son los responsables, los instrumentos a utilizar y el plazo establecido.</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30</a:t>
            </a:fld>
            <a:endParaRPr lang="es-PE"/>
          </a:p>
        </p:txBody>
      </p:sp>
    </p:spTree>
    <p:extLst>
      <p:ext uri="{BB962C8B-B14F-4D97-AF65-F5344CB8AC3E}">
        <p14:creationId xmlns:p14="http://schemas.microsoft.com/office/powerpoint/2010/main" val="814358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a:t>
            </a:r>
            <a:r>
              <a:rPr lang="es-PE" baseline="0" dirty="0"/>
              <a:t> revisan una por una las acciones a realizar en cada paso. Asimismo, se debe señalar quienes son los responsables, los instrumentos a utilizar y el plazo establecido.</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31</a:t>
            </a:fld>
            <a:endParaRPr lang="es-PE"/>
          </a:p>
        </p:txBody>
      </p:sp>
    </p:spTree>
    <p:extLst>
      <p:ext uri="{BB962C8B-B14F-4D97-AF65-F5344CB8AC3E}">
        <p14:creationId xmlns:p14="http://schemas.microsoft.com/office/powerpoint/2010/main" val="1054517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35</a:t>
            </a:fld>
            <a:endParaRPr lang="es-PE"/>
          </a:p>
        </p:txBody>
      </p:sp>
    </p:spTree>
    <p:extLst>
      <p:ext uri="{BB962C8B-B14F-4D97-AF65-F5344CB8AC3E}">
        <p14:creationId xmlns:p14="http://schemas.microsoft.com/office/powerpoint/2010/main" val="74502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36</a:t>
            </a:fld>
            <a:endParaRPr lang="es-PE"/>
          </a:p>
        </p:txBody>
      </p:sp>
    </p:spTree>
    <p:extLst>
      <p:ext uri="{BB962C8B-B14F-4D97-AF65-F5344CB8AC3E}">
        <p14:creationId xmlns:p14="http://schemas.microsoft.com/office/powerpoint/2010/main" val="4269011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37</a:t>
            </a:fld>
            <a:endParaRPr lang="es-PE"/>
          </a:p>
        </p:txBody>
      </p:sp>
    </p:spTree>
    <p:extLst>
      <p:ext uri="{BB962C8B-B14F-4D97-AF65-F5344CB8AC3E}">
        <p14:creationId xmlns:p14="http://schemas.microsoft.com/office/powerpoint/2010/main" val="3490106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a:t>
            </a:r>
            <a:r>
              <a:rPr lang="es-PE" baseline="0" dirty="0"/>
              <a:t> revisan una por una las acciones a realizar en cada paso. Asimismo, se debe señalar quienes son los responsables, los instrumentos a utilizar y el plazo establecido.</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38</a:t>
            </a:fld>
            <a:endParaRPr lang="es-PE"/>
          </a:p>
        </p:txBody>
      </p:sp>
    </p:spTree>
    <p:extLst>
      <p:ext uri="{BB962C8B-B14F-4D97-AF65-F5344CB8AC3E}">
        <p14:creationId xmlns:p14="http://schemas.microsoft.com/office/powerpoint/2010/main" val="53303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43</a:t>
            </a:fld>
            <a:endParaRPr lang="es-PE"/>
          </a:p>
        </p:txBody>
      </p:sp>
    </p:spTree>
    <p:extLst>
      <p:ext uri="{BB962C8B-B14F-4D97-AF65-F5344CB8AC3E}">
        <p14:creationId xmlns:p14="http://schemas.microsoft.com/office/powerpoint/2010/main" val="3939025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44</a:t>
            </a:fld>
            <a:endParaRPr lang="es-PE"/>
          </a:p>
        </p:txBody>
      </p:sp>
    </p:spTree>
    <p:extLst>
      <p:ext uri="{BB962C8B-B14F-4D97-AF65-F5344CB8AC3E}">
        <p14:creationId xmlns:p14="http://schemas.microsoft.com/office/powerpoint/2010/main" val="3354489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45</a:t>
            </a:fld>
            <a:endParaRPr lang="es-PE"/>
          </a:p>
        </p:txBody>
      </p:sp>
    </p:spTree>
    <p:extLst>
      <p:ext uri="{BB962C8B-B14F-4D97-AF65-F5344CB8AC3E}">
        <p14:creationId xmlns:p14="http://schemas.microsoft.com/office/powerpoint/2010/main" val="178208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E06B34A-A152-480E-837C-377E36D20F85}" type="slidenum">
              <a:rPr lang="es-PE" smtClean="0"/>
              <a:t>5</a:t>
            </a:fld>
            <a:endParaRPr lang="es-PE"/>
          </a:p>
        </p:txBody>
      </p:sp>
    </p:spTree>
    <p:extLst>
      <p:ext uri="{BB962C8B-B14F-4D97-AF65-F5344CB8AC3E}">
        <p14:creationId xmlns:p14="http://schemas.microsoft.com/office/powerpoint/2010/main" val="345118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46</a:t>
            </a:fld>
            <a:endParaRPr lang="es-PE"/>
          </a:p>
        </p:txBody>
      </p:sp>
    </p:spTree>
    <p:extLst>
      <p:ext uri="{BB962C8B-B14F-4D97-AF65-F5344CB8AC3E}">
        <p14:creationId xmlns:p14="http://schemas.microsoft.com/office/powerpoint/2010/main" val="1674194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51</a:t>
            </a:fld>
            <a:endParaRPr lang="es-PE"/>
          </a:p>
        </p:txBody>
      </p:sp>
    </p:spTree>
    <p:extLst>
      <p:ext uri="{BB962C8B-B14F-4D97-AF65-F5344CB8AC3E}">
        <p14:creationId xmlns:p14="http://schemas.microsoft.com/office/powerpoint/2010/main" val="3290398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52</a:t>
            </a:fld>
            <a:endParaRPr lang="es-PE"/>
          </a:p>
        </p:txBody>
      </p:sp>
    </p:spTree>
    <p:extLst>
      <p:ext uri="{BB962C8B-B14F-4D97-AF65-F5344CB8AC3E}">
        <p14:creationId xmlns:p14="http://schemas.microsoft.com/office/powerpoint/2010/main" val="4148829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53</a:t>
            </a:fld>
            <a:endParaRPr lang="es-PE"/>
          </a:p>
        </p:txBody>
      </p:sp>
    </p:spTree>
    <p:extLst>
      <p:ext uri="{BB962C8B-B14F-4D97-AF65-F5344CB8AC3E}">
        <p14:creationId xmlns:p14="http://schemas.microsoft.com/office/powerpoint/2010/main" val="3320289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54</a:t>
            </a:fld>
            <a:endParaRPr lang="es-PE"/>
          </a:p>
        </p:txBody>
      </p:sp>
    </p:spTree>
    <p:extLst>
      <p:ext uri="{BB962C8B-B14F-4D97-AF65-F5344CB8AC3E}">
        <p14:creationId xmlns:p14="http://schemas.microsoft.com/office/powerpoint/2010/main" val="183251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61</a:t>
            </a:fld>
            <a:endParaRPr lang="es-PE"/>
          </a:p>
        </p:txBody>
      </p:sp>
    </p:spTree>
    <p:extLst>
      <p:ext uri="{BB962C8B-B14F-4D97-AF65-F5344CB8AC3E}">
        <p14:creationId xmlns:p14="http://schemas.microsoft.com/office/powerpoint/2010/main" val="1801760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62</a:t>
            </a:fld>
            <a:endParaRPr lang="es-PE"/>
          </a:p>
        </p:txBody>
      </p:sp>
    </p:spTree>
    <p:extLst>
      <p:ext uri="{BB962C8B-B14F-4D97-AF65-F5344CB8AC3E}">
        <p14:creationId xmlns:p14="http://schemas.microsoft.com/office/powerpoint/2010/main" val="302606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63</a:t>
            </a:fld>
            <a:endParaRPr lang="es-PE"/>
          </a:p>
        </p:txBody>
      </p:sp>
    </p:spTree>
    <p:extLst>
      <p:ext uri="{BB962C8B-B14F-4D97-AF65-F5344CB8AC3E}">
        <p14:creationId xmlns:p14="http://schemas.microsoft.com/office/powerpoint/2010/main" val="384228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64</a:t>
            </a:fld>
            <a:endParaRPr lang="es-PE"/>
          </a:p>
        </p:txBody>
      </p:sp>
    </p:spTree>
    <p:extLst>
      <p:ext uri="{BB962C8B-B14F-4D97-AF65-F5344CB8AC3E}">
        <p14:creationId xmlns:p14="http://schemas.microsoft.com/office/powerpoint/2010/main" val="136484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69</a:t>
            </a:fld>
            <a:endParaRPr lang="es-PE"/>
          </a:p>
        </p:txBody>
      </p:sp>
    </p:spTree>
    <p:extLst>
      <p:ext uri="{BB962C8B-B14F-4D97-AF65-F5344CB8AC3E}">
        <p14:creationId xmlns:p14="http://schemas.microsoft.com/office/powerpoint/2010/main" val="3992205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30A7F23D-10FF-455F-B70A-FE6AB1043261}" type="slidenum">
              <a:rPr lang="es-PE" smtClean="0"/>
              <a:t>12</a:t>
            </a:fld>
            <a:endParaRPr lang="es-PE"/>
          </a:p>
        </p:txBody>
      </p:sp>
    </p:spTree>
    <p:extLst>
      <p:ext uri="{BB962C8B-B14F-4D97-AF65-F5344CB8AC3E}">
        <p14:creationId xmlns:p14="http://schemas.microsoft.com/office/powerpoint/2010/main" val="563554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70</a:t>
            </a:fld>
            <a:endParaRPr lang="es-PE"/>
          </a:p>
        </p:txBody>
      </p:sp>
    </p:spTree>
    <p:extLst>
      <p:ext uri="{BB962C8B-B14F-4D97-AF65-F5344CB8AC3E}">
        <p14:creationId xmlns:p14="http://schemas.microsoft.com/office/powerpoint/2010/main" val="775726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71</a:t>
            </a:fld>
            <a:endParaRPr lang="es-PE"/>
          </a:p>
        </p:txBody>
      </p:sp>
    </p:spTree>
    <p:extLst>
      <p:ext uri="{BB962C8B-B14F-4D97-AF65-F5344CB8AC3E}">
        <p14:creationId xmlns:p14="http://schemas.microsoft.com/office/powerpoint/2010/main" val="192912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72</a:t>
            </a:fld>
            <a:endParaRPr lang="es-PE"/>
          </a:p>
        </p:txBody>
      </p:sp>
    </p:spTree>
    <p:extLst>
      <p:ext uri="{BB962C8B-B14F-4D97-AF65-F5344CB8AC3E}">
        <p14:creationId xmlns:p14="http://schemas.microsoft.com/office/powerpoint/2010/main" val="3781670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a:t>Se</a:t>
            </a:r>
            <a:r>
              <a:rPr lang="es-PE" baseline="0" dirty="0"/>
              <a:t> revisan una por una las acciones a realizar en cada paso. Asimismo, se debe señalar quienes son los responsables, los instrumentos a utilizar y el plazo establecido.</a:t>
            </a:r>
            <a:endParaRPr lang="es-PE" dirty="0"/>
          </a:p>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73</a:t>
            </a:fld>
            <a:endParaRPr lang="es-PE"/>
          </a:p>
        </p:txBody>
      </p:sp>
    </p:spTree>
    <p:extLst>
      <p:ext uri="{BB962C8B-B14F-4D97-AF65-F5344CB8AC3E}">
        <p14:creationId xmlns:p14="http://schemas.microsoft.com/office/powerpoint/2010/main" val="196959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Resaltar</a:t>
            </a:r>
            <a:r>
              <a:rPr lang="es-PE" baseline="0" dirty="0"/>
              <a:t> que son </a:t>
            </a:r>
            <a:r>
              <a:rPr lang="es-PE" b="1" baseline="0" dirty="0"/>
              <a:t>6</a:t>
            </a:r>
            <a:r>
              <a:rPr lang="es-PE" baseline="0" dirty="0"/>
              <a:t> Protocolos:</a:t>
            </a:r>
          </a:p>
          <a:p>
            <a:pPr marL="171450" indent="-171450">
              <a:buFontTx/>
              <a:buChar char="-"/>
            </a:pPr>
            <a:r>
              <a:rPr lang="es-PE" baseline="0" dirty="0"/>
              <a:t>2 sobre violencia entre estudiantes (diferencia entre violencia física con o sin lesiones)</a:t>
            </a:r>
          </a:p>
          <a:p>
            <a:pPr marL="171450" indent="-171450">
              <a:buFontTx/>
              <a:buChar char="-"/>
            </a:pPr>
            <a:r>
              <a:rPr lang="es-PE" baseline="0" dirty="0"/>
              <a:t>3 sobre violencia ejercida por un personal de la IE (docentes, directivos, personal administrativo o de apoyo)</a:t>
            </a:r>
          </a:p>
          <a:p>
            <a:pPr marL="171450" indent="-171450">
              <a:buFontTx/>
              <a:buChar char="-"/>
            </a:pPr>
            <a:r>
              <a:rPr lang="es-PE" baseline="0" dirty="0"/>
              <a:t>1 sobre violencia ejercida por un familiar u otra persona ajena a la IE.</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17</a:t>
            </a:fld>
            <a:endParaRPr lang="es-PE"/>
          </a:p>
        </p:txBody>
      </p:sp>
    </p:spTree>
    <p:extLst>
      <p:ext uri="{BB962C8B-B14F-4D97-AF65-F5344CB8AC3E}">
        <p14:creationId xmlns:p14="http://schemas.microsoft.com/office/powerpoint/2010/main" val="319186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18</a:t>
            </a:fld>
            <a:endParaRPr lang="es-PE"/>
          </a:p>
        </p:txBody>
      </p:sp>
    </p:spTree>
    <p:extLst>
      <p:ext uri="{BB962C8B-B14F-4D97-AF65-F5344CB8AC3E}">
        <p14:creationId xmlns:p14="http://schemas.microsoft.com/office/powerpoint/2010/main" val="216695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 utiliza esta ficha si el caso no está reportado en el Portal SíseVe. Debe reportarse en este portal posteriormente.</a:t>
            </a:r>
          </a:p>
        </p:txBody>
      </p:sp>
      <p:sp>
        <p:nvSpPr>
          <p:cNvPr id="4" name="Marcador de número de diapositiva 3"/>
          <p:cNvSpPr>
            <a:spLocks noGrp="1"/>
          </p:cNvSpPr>
          <p:nvPr>
            <p:ph type="sldNum" sz="quarter" idx="10"/>
          </p:nvPr>
        </p:nvSpPr>
        <p:spPr/>
        <p:txBody>
          <a:bodyPr/>
          <a:lstStyle/>
          <a:p>
            <a:fld id="{C4923310-0E62-4678-88CE-80FF69842A5E}" type="slidenum">
              <a:rPr lang="es-PE" smtClean="0"/>
              <a:t>20</a:t>
            </a:fld>
            <a:endParaRPr lang="es-PE"/>
          </a:p>
        </p:txBody>
      </p:sp>
    </p:spTree>
    <p:extLst>
      <p:ext uri="{BB962C8B-B14F-4D97-AF65-F5344CB8AC3E}">
        <p14:creationId xmlns:p14="http://schemas.microsoft.com/office/powerpoint/2010/main" val="27301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 utiliza esta ficha cuando el caso ya fue reportado en el portal SíseVe.</a:t>
            </a:r>
          </a:p>
        </p:txBody>
      </p:sp>
      <p:sp>
        <p:nvSpPr>
          <p:cNvPr id="4" name="Marcador de número de diapositiva 3"/>
          <p:cNvSpPr>
            <a:spLocks noGrp="1"/>
          </p:cNvSpPr>
          <p:nvPr>
            <p:ph type="sldNum" sz="quarter" idx="10"/>
          </p:nvPr>
        </p:nvSpPr>
        <p:spPr/>
        <p:txBody>
          <a:bodyPr/>
          <a:lstStyle/>
          <a:p>
            <a:fld id="{C4923310-0E62-4678-88CE-80FF69842A5E}" type="slidenum">
              <a:rPr lang="es-PE" smtClean="0"/>
              <a:t>21</a:t>
            </a:fld>
            <a:endParaRPr lang="es-PE"/>
          </a:p>
        </p:txBody>
      </p:sp>
    </p:spTree>
    <p:extLst>
      <p:ext uri="{BB962C8B-B14F-4D97-AF65-F5344CB8AC3E}">
        <p14:creationId xmlns:p14="http://schemas.microsoft.com/office/powerpoint/2010/main" val="198589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Formato</a:t>
            </a:r>
            <a:r>
              <a:rPr lang="es-PE" baseline="0" dirty="0"/>
              <a:t> utilizado para el Protocolo 6</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22</a:t>
            </a:fld>
            <a:endParaRPr lang="es-PE"/>
          </a:p>
        </p:txBody>
      </p:sp>
    </p:spTree>
    <p:extLst>
      <p:ext uri="{BB962C8B-B14F-4D97-AF65-F5344CB8AC3E}">
        <p14:creationId xmlns:p14="http://schemas.microsoft.com/office/powerpoint/2010/main" val="310459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Se</a:t>
            </a:r>
            <a:r>
              <a:rPr lang="es-PE" baseline="0" dirty="0"/>
              <a:t> revisan una por una las acciones a realizar en cada paso. Asimismo, se debe señalar quienes son los responsables, los instrumentos a utilizar y el plazo establecido.</a:t>
            </a:r>
            <a:endParaRPr lang="es-PE" dirty="0"/>
          </a:p>
        </p:txBody>
      </p:sp>
      <p:sp>
        <p:nvSpPr>
          <p:cNvPr id="4" name="Marcador de número de diapositiva 3"/>
          <p:cNvSpPr>
            <a:spLocks noGrp="1"/>
          </p:cNvSpPr>
          <p:nvPr>
            <p:ph type="sldNum" sz="quarter" idx="10"/>
          </p:nvPr>
        </p:nvSpPr>
        <p:spPr/>
        <p:txBody>
          <a:bodyPr/>
          <a:lstStyle/>
          <a:p>
            <a:fld id="{C4923310-0E62-4678-88CE-80FF69842A5E}" type="slidenum">
              <a:rPr lang="es-PE" smtClean="0"/>
              <a:t>28</a:t>
            </a:fld>
            <a:endParaRPr lang="es-PE"/>
          </a:p>
        </p:txBody>
      </p:sp>
    </p:spTree>
    <p:extLst>
      <p:ext uri="{BB962C8B-B14F-4D97-AF65-F5344CB8AC3E}">
        <p14:creationId xmlns:p14="http://schemas.microsoft.com/office/powerpoint/2010/main" val="2800810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90089" y="2017522"/>
            <a:ext cx="8211820" cy="1183639"/>
          </a:xfrm>
          <a:prstGeom prst="rect">
            <a:avLst/>
          </a:prstGeom>
        </p:spPr>
        <p:txBody>
          <a:bodyPr wrap="square" lIns="0" tIns="0" rIns="0" bIns="0">
            <a:spAutoFit/>
          </a:bodyPr>
          <a:lstStyle>
            <a:lvl1pPr>
              <a:defRPr sz="4000" b="1" i="0">
                <a:solidFill>
                  <a:srgbClr val="2D75B6"/>
                </a:solidFill>
                <a:latin typeface="Goudy Old Style"/>
                <a:cs typeface="Goudy Old Style"/>
              </a:defRPr>
            </a:lvl1pPr>
          </a:lstStyle>
          <a:p>
            <a:endParaRPr/>
          </a:p>
        </p:txBody>
      </p:sp>
      <p:sp>
        <p:nvSpPr>
          <p:cNvPr id="3" name="Holder 3"/>
          <p:cNvSpPr>
            <a:spLocks noGrp="1"/>
          </p:cNvSpPr>
          <p:nvPr>
            <p:ph type="subTitle" idx="4"/>
          </p:nvPr>
        </p:nvSpPr>
        <p:spPr>
          <a:xfrm>
            <a:off x="1769110" y="3916502"/>
            <a:ext cx="8653779" cy="1183639"/>
          </a:xfrm>
          <a:prstGeom prst="rect">
            <a:avLst/>
          </a:prstGeom>
        </p:spPr>
        <p:txBody>
          <a:bodyPr wrap="square" lIns="0" tIns="0" rIns="0" bIns="0">
            <a:spAutoFit/>
          </a:bodyPr>
          <a:lstStyle>
            <a:lvl1pPr>
              <a:defRPr sz="4000" b="1" i="0">
                <a:solidFill>
                  <a:srgbClr val="2D75B6"/>
                </a:solidFill>
                <a:latin typeface="Goudy Old Style"/>
                <a:cs typeface="Goudy Old Styl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1">
                <a:solidFill>
                  <a:srgbClr val="2D75B6"/>
                </a:solidFill>
                <a:latin typeface="Goudy Old Style"/>
                <a:cs typeface="Goudy Old Style"/>
              </a:defRPr>
            </a:lvl1pPr>
          </a:lstStyle>
          <a:p>
            <a:endParaRPr/>
          </a:p>
        </p:txBody>
      </p:sp>
      <p:sp>
        <p:nvSpPr>
          <p:cNvPr id="3" name="Holder 3"/>
          <p:cNvSpPr>
            <a:spLocks noGrp="1"/>
          </p:cNvSpPr>
          <p:nvPr>
            <p:ph type="body" idx="1"/>
          </p:nvPr>
        </p:nvSpPr>
        <p:spPr/>
        <p:txBody>
          <a:bodyPr lIns="0" tIns="0" rIns="0" bIns="0"/>
          <a:lstStyle>
            <a:lvl1pPr>
              <a:defRPr sz="2400" b="0" i="1">
                <a:solidFill>
                  <a:srgbClr val="2D75B6"/>
                </a:solidFill>
                <a:latin typeface="Goudy Old Style"/>
                <a:cs typeface="Goudy Old Styl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1">
                <a:solidFill>
                  <a:srgbClr val="2D75B6"/>
                </a:solidFill>
                <a:latin typeface="Goudy Old Style"/>
                <a:cs typeface="Goudy Old Style"/>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1">
                <a:solidFill>
                  <a:srgbClr val="2D75B6"/>
                </a:solidFill>
                <a:latin typeface="Goudy Old Style"/>
                <a:cs typeface="Goudy Old Styl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F4289BE3-0CC6-4611-9A46-FB5C13F4D34B}" type="datetimeFigureOut">
              <a:rPr lang="es-PE" smtClean="0"/>
              <a:t>25/10/2018</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A4FEE56A-6898-4B43-935F-4747823445D2}" type="slidenum">
              <a:rPr lang="es-PE" smtClean="0"/>
              <a:t>‹Nº›</a:t>
            </a:fld>
            <a:endParaRPr lang="es-PE"/>
          </a:p>
        </p:txBody>
      </p:sp>
    </p:spTree>
    <p:extLst>
      <p:ext uri="{BB962C8B-B14F-4D97-AF65-F5344CB8AC3E}">
        <p14:creationId xmlns:p14="http://schemas.microsoft.com/office/powerpoint/2010/main" val="20567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6155B147-253E-4741-BDCF-D83C9958ACBB}" type="datetimeFigureOut">
              <a:rPr lang="es-PE" smtClean="0"/>
              <a:t>25/10/2018</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AC2E8729-57C2-4977-8EB3-004FDB56D865}" type="slidenum">
              <a:rPr lang="es-PE" smtClean="0"/>
              <a:t>‹Nº›</a:t>
            </a:fld>
            <a:endParaRPr lang="es-PE"/>
          </a:p>
        </p:txBody>
      </p:sp>
    </p:spTree>
    <p:extLst>
      <p:ext uri="{BB962C8B-B14F-4D97-AF65-F5344CB8AC3E}">
        <p14:creationId xmlns:p14="http://schemas.microsoft.com/office/powerpoint/2010/main" val="19013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8"/>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916939" y="1414653"/>
            <a:ext cx="10358120" cy="1708785"/>
          </a:xfrm>
          <a:prstGeom prst="rect">
            <a:avLst/>
          </a:prstGeom>
        </p:spPr>
        <p:txBody>
          <a:bodyPr wrap="square" lIns="0" tIns="0" rIns="0" bIns="0">
            <a:spAutoFit/>
          </a:bodyPr>
          <a:lstStyle>
            <a:lvl1pPr>
              <a:defRPr sz="2400" b="0" i="1">
                <a:solidFill>
                  <a:srgbClr val="2D75B6"/>
                </a:solidFill>
                <a:latin typeface="Goudy Old Style"/>
                <a:cs typeface="Goudy Old Style"/>
              </a:defRPr>
            </a:lvl1pPr>
          </a:lstStyle>
          <a:p>
            <a:endParaRPr/>
          </a:p>
        </p:txBody>
      </p:sp>
      <p:sp>
        <p:nvSpPr>
          <p:cNvPr id="3" name="Holder 3"/>
          <p:cNvSpPr>
            <a:spLocks noGrp="1"/>
          </p:cNvSpPr>
          <p:nvPr>
            <p:ph type="body" idx="1"/>
          </p:nvPr>
        </p:nvSpPr>
        <p:spPr>
          <a:xfrm>
            <a:off x="802906" y="1388491"/>
            <a:ext cx="10586186" cy="4624070"/>
          </a:xfrm>
          <a:prstGeom prst="rect">
            <a:avLst/>
          </a:prstGeom>
        </p:spPr>
        <p:txBody>
          <a:bodyPr wrap="square" lIns="0" tIns="0" rIns="0" bIns="0">
            <a:spAutoFit/>
          </a:bodyPr>
          <a:lstStyle>
            <a:lvl1pPr>
              <a:defRPr sz="2400" b="0" i="1">
                <a:solidFill>
                  <a:srgbClr val="2D75B6"/>
                </a:solidFill>
                <a:latin typeface="Goudy Old Style"/>
                <a:cs typeface="Goudy Old Style"/>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10/25/2018</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17.png"/><Relationship Id="rId5" Type="http://schemas.openxmlformats.org/officeDocument/2006/relationships/diagramQuickStyle" Target="../diagrams/quickStyle3.xml"/><Relationship Id="rId10" Type="http://schemas.microsoft.com/office/2007/relationships/hdphoto" Target="../media/hdphoto3.wdp"/><Relationship Id="rId4" Type="http://schemas.openxmlformats.org/officeDocument/2006/relationships/diagramLayout" Target="../diagrams/layout3.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www.siseve.pe/" TargetMode="External"/><Relationship Id="rId5" Type="http://schemas.openxmlformats.org/officeDocument/2006/relationships/chart" Target="../charts/char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7.png"/><Relationship Id="rId7" Type="http://schemas.microsoft.com/office/2007/relationships/hdphoto" Target="../media/hdphoto2.wdp"/><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diagramColors" Target="../diagrams/colors1.xml"/><Relationship Id="rId5" Type="http://schemas.openxmlformats.org/officeDocument/2006/relationships/image" Target="../media/image6.png"/><Relationship Id="rId10" Type="http://schemas.openxmlformats.org/officeDocument/2006/relationships/diagramQuickStyle" Target="../diagrams/quickStyle1.xml"/><Relationship Id="rId4" Type="http://schemas.microsoft.com/office/2007/relationships/hdphoto" Target="../media/hdphoto1.wdp"/><Relationship Id="rId9"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uadroTexto 8"/>
          <p:cNvSpPr txBox="1"/>
          <p:nvPr/>
        </p:nvSpPr>
        <p:spPr>
          <a:xfrm>
            <a:off x="1295400" y="2209800"/>
            <a:ext cx="9067800" cy="1938992"/>
          </a:xfrm>
          <a:prstGeom prst="rect">
            <a:avLst/>
          </a:prstGeom>
          <a:noFill/>
        </p:spPr>
        <p:txBody>
          <a:bodyPr wrap="square" rtlCol="0">
            <a:spAutoFit/>
          </a:bodyPr>
          <a:lstStyle/>
          <a:p>
            <a:pPr algn="ctr"/>
            <a:r>
              <a:rPr lang="es-ES" sz="4000" b="1" dirty="0">
                <a:solidFill>
                  <a:srgbClr val="006FC0"/>
                </a:solidFill>
                <a:latin typeface="Calibri Light" panose="020F0302020204030204" pitchFamily="34" charset="0"/>
              </a:rPr>
              <a:t>TALLER DE PROTOCOLOS DE ATENCIÓN DE CASOS DE VIOLENCIA ESCOLAR PARA DIRECTORES DE IIEE</a:t>
            </a:r>
            <a:endParaRPr lang="es-PE" sz="4000" dirty="0">
              <a:solidFill>
                <a:srgbClr val="006FC0"/>
              </a:solidFill>
              <a:latin typeface="Calibri Light" panose="020F0302020204030204" pitchFamily="34" charset="0"/>
            </a:endParaRPr>
          </a:p>
        </p:txBody>
      </p:sp>
      <p:sp>
        <p:nvSpPr>
          <p:cNvPr id="2" name="Rectángulo 1"/>
          <p:cNvSpPr/>
          <p:nvPr/>
        </p:nvSpPr>
        <p:spPr>
          <a:xfrm>
            <a:off x="4131295" y="4495800"/>
            <a:ext cx="3929409" cy="369332"/>
          </a:xfrm>
          <a:prstGeom prst="rect">
            <a:avLst/>
          </a:prstGeom>
        </p:spPr>
        <p:txBody>
          <a:bodyPr wrap="none">
            <a:spAutoFit/>
          </a:bodyPr>
          <a:lstStyle/>
          <a:p>
            <a:pPr algn="ctr"/>
            <a:r>
              <a:rPr lang="es-PE" dirty="0"/>
              <a:t>Decreto Supremo N° 004-2018-MINEDU</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685800"/>
            <a:ext cx="4724399" cy="6096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648200" y="1066800"/>
            <a:ext cx="7270750" cy="696595"/>
          </a:xfrm>
          <a:prstGeom prst="rect">
            <a:avLst/>
          </a:prstGeom>
        </p:spPr>
        <p:txBody>
          <a:bodyPr vert="horz" wrap="square" lIns="0" tIns="13335" rIns="0" bIns="0" rtlCol="0">
            <a:spAutoFit/>
          </a:bodyPr>
          <a:lstStyle/>
          <a:p>
            <a:pPr marL="12700" algn="ctr">
              <a:lnSpc>
                <a:spcPct val="100000"/>
              </a:lnSpc>
              <a:spcBef>
                <a:spcPts val="105"/>
              </a:spcBef>
            </a:pPr>
            <a:r>
              <a:rPr sz="4400" b="1" i="0" spc="-10" dirty="0">
                <a:solidFill>
                  <a:schemeClr val="accent6"/>
                </a:solidFill>
                <a:latin typeface="Calibri Light" panose="020F0302020204030204" pitchFamily="34" charset="0"/>
              </a:rPr>
              <a:t>Tipos </a:t>
            </a:r>
            <a:r>
              <a:rPr sz="4400" b="1" i="0" spc="-5" dirty="0">
                <a:solidFill>
                  <a:schemeClr val="accent6"/>
                </a:solidFill>
                <a:latin typeface="Calibri Light" panose="020F0302020204030204" pitchFamily="34" charset="0"/>
              </a:rPr>
              <a:t>de </a:t>
            </a:r>
            <a:r>
              <a:rPr sz="4400" b="1" i="0" dirty="0" err="1">
                <a:solidFill>
                  <a:schemeClr val="accent6"/>
                </a:solidFill>
                <a:latin typeface="Calibri Light" panose="020F0302020204030204" pitchFamily="34" charset="0"/>
              </a:rPr>
              <a:t>violencia</a:t>
            </a:r>
            <a:endParaRPr sz="4400" dirty="0">
              <a:solidFill>
                <a:schemeClr val="accent6"/>
              </a:solidFill>
              <a:latin typeface="Calibri Light" panose="020F0302020204030204" pitchFamily="34" charset="0"/>
            </a:endParaRPr>
          </a:p>
        </p:txBody>
      </p:sp>
      <p:sp>
        <p:nvSpPr>
          <p:cNvPr id="4" name="object 4"/>
          <p:cNvSpPr txBox="1"/>
          <p:nvPr/>
        </p:nvSpPr>
        <p:spPr>
          <a:xfrm>
            <a:off x="5562600" y="1981200"/>
            <a:ext cx="5984240" cy="4090222"/>
          </a:xfrm>
          <a:prstGeom prst="rect">
            <a:avLst/>
          </a:prstGeom>
        </p:spPr>
        <p:txBody>
          <a:bodyPr vert="horz" wrap="square" lIns="0" tIns="12065" rIns="0" bIns="0" rtlCol="0">
            <a:spAutoFit/>
          </a:bodyPr>
          <a:lstStyle/>
          <a:p>
            <a:pPr marL="241300" indent="-228600">
              <a:lnSpc>
                <a:spcPts val="3470"/>
              </a:lnSpc>
              <a:spcBef>
                <a:spcPts val="95"/>
              </a:spcBef>
              <a:buFont typeface="Arial"/>
              <a:buChar char="•"/>
              <a:tabLst>
                <a:tab pos="241300" algn="l"/>
              </a:tabLst>
            </a:pPr>
            <a:r>
              <a:rPr sz="3400" b="1" spc="-10" dirty="0" err="1">
                <a:solidFill>
                  <a:srgbClr val="006FC0"/>
                </a:solidFill>
                <a:latin typeface="Arial Narrow" panose="020B0606020202030204" pitchFamily="34" charset="0"/>
                <a:cs typeface="Goudy Old Style"/>
              </a:rPr>
              <a:t>Violencia</a:t>
            </a:r>
            <a:r>
              <a:rPr sz="3400" b="1" spc="-10" dirty="0">
                <a:solidFill>
                  <a:srgbClr val="006FC0"/>
                </a:solidFill>
                <a:latin typeface="Arial Narrow" panose="020B0606020202030204" pitchFamily="34" charset="0"/>
                <a:cs typeface="Goudy Old Style"/>
              </a:rPr>
              <a:t> </a:t>
            </a:r>
            <a:r>
              <a:rPr sz="3400" b="1" spc="-10" dirty="0" err="1">
                <a:solidFill>
                  <a:srgbClr val="006FC0"/>
                </a:solidFill>
                <a:latin typeface="Arial Narrow" panose="020B0606020202030204" pitchFamily="34" charset="0"/>
                <a:cs typeface="Goudy Old Style"/>
              </a:rPr>
              <a:t>Psicológica</a:t>
            </a:r>
            <a:endParaRPr lang="es-PE" sz="3400" b="1" spc="-10" dirty="0">
              <a:solidFill>
                <a:srgbClr val="006FC0"/>
              </a:solidFill>
              <a:latin typeface="Arial Narrow" panose="020B0606020202030204" pitchFamily="34" charset="0"/>
              <a:cs typeface="Goudy Old Style"/>
            </a:endParaRPr>
          </a:p>
          <a:p>
            <a:pPr marL="241300" indent="-228600">
              <a:lnSpc>
                <a:spcPts val="3470"/>
              </a:lnSpc>
              <a:spcBef>
                <a:spcPts val="95"/>
              </a:spcBef>
              <a:buFont typeface="Arial"/>
              <a:buChar char="•"/>
              <a:tabLst>
                <a:tab pos="241300" algn="l"/>
              </a:tabLst>
            </a:pPr>
            <a:endParaRPr lang="es-PE" sz="3400" b="1" spc="-10" dirty="0">
              <a:solidFill>
                <a:srgbClr val="006FC0"/>
              </a:solidFill>
              <a:latin typeface="Arial Narrow" panose="020B0606020202030204" pitchFamily="34" charset="0"/>
              <a:cs typeface="Goudy Old Style"/>
            </a:endParaRPr>
          </a:p>
          <a:p>
            <a:pPr marL="12700" algn="just">
              <a:lnSpc>
                <a:spcPts val="3470"/>
              </a:lnSpc>
              <a:spcBef>
                <a:spcPts val="95"/>
              </a:spcBef>
              <a:tabLst>
                <a:tab pos="241300" algn="l"/>
              </a:tabLst>
            </a:pPr>
            <a:r>
              <a:rPr sz="3400" spc="-75" dirty="0">
                <a:solidFill>
                  <a:srgbClr val="006FC0"/>
                </a:solidFill>
                <a:latin typeface="Arial Narrow" panose="020B0606020202030204" pitchFamily="34" charset="0"/>
                <a:cs typeface="Goudy Old Style"/>
              </a:rPr>
              <a:t>Toda</a:t>
            </a:r>
            <a:r>
              <a:rPr sz="3400" spc="100" dirty="0">
                <a:solidFill>
                  <a:srgbClr val="006FC0"/>
                </a:solidFill>
                <a:latin typeface="Arial Narrow" panose="020B0606020202030204" pitchFamily="34" charset="0"/>
                <a:cs typeface="Goudy Old Style"/>
              </a:rPr>
              <a:t> </a:t>
            </a:r>
            <a:r>
              <a:rPr sz="3400" spc="-10" dirty="0" err="1">
                <a:solidFill>
                  <a:srgbClr val="006FC0"/>
                </a:solidFill>
                <a:latin typeface="Arial Narrow" panose="020B0606020202030204" pitchFamily="34" charset="0"/>
                <a:cs typeface="Goudy Old Style"/>
              </a:rPr>
              <a:t>acción</a:t>
            </a:r>
            <a:r>
              <a:rPr lang="es-PE" sz="3400" spc="-10" dirty="0">
                <a:solidFill>
                  <a:srgbClr val="006FC0"/>
                </a:solidFill>
                <a:latin typeface="Arial Narrow" panose="020B0606020202030204" pitchFamily="34" charset="0"/>
                <a:cs typeface="Goudy Old Style"/>
              </a:rPr>
              <a:t> </a:t>
            </a:r>
            <a:r>
              <a:rPr sz="3400" spc="-5" dirty="0">
                <a:solidFill>
                  <a:srgbClr val="006FC0"/>
                </a:solidFill>
                <a:latin typeface="Arial Narrow" panose="020B0606020202030204" pitchFamily="34" charset="0"/>
                <a:cs typeface="Goudy Old Style"/>
              </a:rPr>
              <a:t>u omisión </a:t>
            </a:r>
            <a:r>
              <a:rPr sz="3400" spc="-20" dirty="0">
                <a:solidFill>
                  <a:srgbClr val="006FC0"/>
                </a:solidFill>
                <a:latin typeface="Arial Narrow" panose="020B0606020202030204" pitchFamily="34" charset="0"/>
                <a:cs typeface="Goudy Old Style"/>
              </a:rPr>
              <a:t>que </a:t>
            </a:r>
            <a:r>
              <a:rPr sz="3400" dirty="0">
                <a:solidFill>
                  <a:srgbClr val="006FC0"/>
                </a:solidFill>
                <a:latin typeface="Arial Narrow" panose="020B0606020202030204" pitchFamily="34" charset="0"/>
                <a:cs typeface="Goudy Old Style"/>
              </a:rPr>
              <a:t>cause </a:t>
            </a:r>
            <a:r>
              <a:rPr sz="3400" spc="-5" dirty="0">
                <a:solidFill>
                  <a:srgbClr val="006FC0"/>
                </a:solidFill>
                <a:latin typeface="Arial Narrow" panose="020B0606020202030204" pitchFamily="34" charset="0"/>
                <a:cs typeface="Goudy Old Style"/>
              </a:rPr>
              <a:t>o </a:t>
            </a:r>
            <a:r>
              <a:rPr sz="3400" spc="-5" dirty="0" err="1">
                <a:solidFill>
                  <a:srgbClr val="006FC0"/>
                </a:solidFill>
                <a:latin typeface="Arial Narrow" panose="020B0606020202030204" pitchFamily="34" charset="0"/>
                <a:cs typeface="Goudy Old Style"/>
              </a:rPr>
              <a:t>pueda</a:t>
            </a:r>
            <a:r>
              <a:rPr sz="3400" spc="-5" dirty="0">
                <a:solidFill>
                  <a:srgbClr val="006FC0"/>
                </a:solidFill>
                <a:latin typeface="Arial Narrow" panose="020B0606020202030204" pitchFamily="34" charset="0"/>
                <a:cs typeface="Goudy Old Style"/>
              </a:rPr>
              <a:t> </a:t>
            </a:r>
            <a:r>
              <a:rPr sz="3400" spc="-5" dirty="0" err="1">
                <a:solidFill>
                  <a:srgbClr val="006FC0"/>
                </a:solidFill>
                <a:latin typeface="Arial Narrow" panose="020B0606020202030204" pitchFamily="34" charset="0"/>
                <a:cs typeface="Goudy Old Style"/>
              </a:rPr>
              <a:t>causar</a:t>
            </a:r>
            <a:r>
              <a:rPr lang="es-PE" sz="3400" spc="-5" dirty="0">
                <a:solidFill>
                  <a:srgbClr val="006FC0"/>
                </a:solidFill>
                <a:latin typeface="Arial Narrow" panose="020B0606020202030204" pitchFamily="34" charset="0"/>
                <a:cs typeface="Goudy Old Style"/>
              </a:rPr>
              <a:t> </a:t>
            </a:r>
            <a:r>
              <a:rPr sz="3400" b="1" spc="-5" dirty="0" err="1">
                <a:solidFill>
                  <a:srgbClr val="006FC0"/>
                </a:solidFill>
                <a:latin typeface="Arial Narrow" panose="020B0606020202030204" pitchFamily="34" charset="0"/>
                <a:cs typeface="Goudy Old Style"/>
              </a:rPr>
              <a:t>daño</a:t>
            </a:r>
            <a:r>
              <a:rPr sz="3400" b="1" spc="-5" dirty="0">
                <a:solidFill>
                  <a:srgbClr val="006FC0"/>
                </a:solidFill>
                <a:latin typeface="Arial Narrow" panose="020B0606020202030204" pitchFamily="34" charset="0"/>
                <a:cs typeface="Goudy Old Style"/>
              </a:rPr>
              <a:t> </a:t>
            </a:r>
            <a:r>
              <a:rPr sz="3400" b="1" spc="-5" dirty="0" err="1">
                <a:solidFill>
                  <a:srgbClr val="006FC0"/>
                </a:solidFill>
                <a:latin typeface="Arial Narrow" panose="020B0606020202030204" pitchFamily="34" charset="0"/>
                <a:cs typeface="Goudy Old Style"/>
              </a:rPr>
              <a:t>psicológico</a:t>
            </a:r>
            <a:r>
              <a:rPr sz="3400" b="1" spc="-5" dirty="0">
                <a:solidFill>
                  <a:srgbClr val="006FC0"/>
                </a:solidFill>
                <a:latin typeface="Arial Narrow" panose="020B0606020202030204" pitchFamily="34" charset="0"/>
                <a:cs typeface="Goudy Old Style"/>
              </a:rPr>
              <a:t>,</a:t>
            </a:r>
            <a:r>
              <a:rPr lang="es-PE" sz="3400" b="1" spc="-5" dirty="0">
                <a:solidFill>
                  <a:srgbClr val="006FC0"/>
                </a:solidFill>
                <a:latin typeface="Arial Narrow" panose="020B0606020202030204" pitchFamily="34" charset="0"/>
                <a:cs typeface="Goudy Old Style"/>
              </a:rPr>
              <a:t> </a:t>
            </a:r>
            <a:r>
              <a:rPr sz="3400" b="1" spc="-10" dirty="0" err="1">
                <a:solidFill>
                  <a:srgbClr val="006FC0"/>
                </a:solidFill>
                <a:latin typeface="Arial Narrow" panose="020B0606020202030204" pitchFamily="34" charset="0"/>
                <a:cs typeface="Goudy Old Style"/>
              </a:rPr>
              <a:t>trastornos</a:t>
            </a:r>
            <a:r>
              <a:rPr sz="3400" b="1" dirty="0">
                <a:solidFill>
                  <a:srgbClr val="006FC0"/>
                </a:solidFill>
                <a:latin typeface="Arial Narrow" panose="020B0606020202030204" pitchFamily="34" charset="0"/>
                <a:cs typeface="Goudy Old Style"/>
              </a:rPr>
              <a:t> </a:t>
            </a:r>
            <a:r>
              <a:rPr sz="3400" b="1" spc="-10" dirty="0">
                <a:solidFill>
                  <a:srgbClr val="006FC0"/>
                </a:solidFill>
                <a:latin typeface="Arial Narrow" panose="020B0606020202030204" pitchFamily="34" charset="0"/>
                <a:cs typeface="Goudy Old Style"/>
              </a:rPr>
              <a:t>del</a:t>
            </a:r>
            <a:r>
              <a:rPr lang="es-PE" sz="3400" b="1" spc="-10" dirty="0">
                <a:solidFill>
                  <a:srgbClr val="006FC0"/>
                </a:solidFill>
                <a:latin typeface="Arial Narrow" panose="020B0606020202030204" pitchFamily="34" charset="0"/>
                <a:cs typeface="Goudy Old Style"/>
              </a:rPr>
              <a:t> </a:t>
            </a:r>
            <a:r>
              <a:rPr sz="3400" b="1" spc="-10" dirty="0" err="1">
                <a:solidFill>
                  <a:srgbClr val="006FC0"/>
                </a:solidFill>
                <a:latin typeface="Arial Narrow" panose="020B0606020202030204" pitchFamily="34" charset="0"/>
                <a:cs typeface="Goudy Old Style"/>
              </a:rPr>
              <a:t>desarrollo</a:t>
            </a:r>
            <a:r>
              <a:rPr sz="3400" b="1" spc="-10" dirty="0">
                <a:solidFill>
                  <a:srgbClr val="006FC0"/>
                </a:solidFill>
                <a:latin typeface="Arial Narrow" panose="020B0606020202030204" pitchFamily="34" charset="0"/>
                <a:cs typeface="Goudy Old Style"/>
              </a:rPr>
              <a:t> </a:t>
            </a:r>
            <a:r>
              <a:rPr sz="3400" b="1" spc="-5" dirty="0">
                <a:solidFill>
                  <a:srgbClr val="006FC0"/>
                </a:solidFill>
                <a:latin typeface="Arial Narrow" panose="020B0606020202030204" pitchFamily="34" charset="0"/>
                <a:cs typeface="Goudy Old Style"/>
              </a:rPr>
              <a:t>o </a:t>
            </a:r>
            <a:r>
              <a:rPr lang="es-PE" sz="3400" b="1" spc="-5" dirty="0">
                <a:solidFill>
                  <a:srgbClr val="006FC0"/>
                </a:solidFill>
                <a:latin typeface="Arial Narrow" panose="020B0606020202030204" pitchFamily="34" charset="0"/>
                <a:cs typeface="Goudy Old Style"/>
              </a:rPr>
              <a:t>p</a:t>
            </a:r>
            <a:r>
              <a:rPr sz="3400" b="1" spc="-5" dirty="0" err="1">
                <a:solidFill>
                  <a:srgbClr val="006FC0"/>
                </a:solidFill>
                <a:latin typeface="Arial Narrow" panose="020B0606020202030204" pitchFamily="34" charset="0"/>
                <a:cs typeface="Goudy Old Style"/>
              </a:rPr>
              <a:t>rivaciones</a:t>
            </a:r>
            <a:r>
              <a:rPr sz="3400" b="1" spc="-5" dirty="0">
                <a:solidFill>
                  <a:srgbClr val="006FC0"/>
                </a:solidFill>
                <a:latin typeface="Arial Narrow" panose="020B0606020202030204" pitchFamily="34" charset="0"/>
                <a:cs typeface="Goudy Old Style"/>
              </a:rPr>
              <a:t>.</a:t>
            </a:r>
            <a:r>
              <a:rPr sz="3400" b="1" spc="-10" dirty="0">
                <a:solidFill>
                  <a:srgbClr val="006FC0"/>
                </a:solidFill>
                <a:latin typeface="Arial Narrow" panose="020B0606020202030204" pitchFamily="34" charset="0"/>
                <a:cs typeface="Goudy Old Style"/>
              </a:rPr>
              <a:t> </a:t>
            </a:r>
            <a:endParaRPr lang="es-PE" sz="3400" b="1" spc="-10" dirty="0">
              <a:solidFill>
                <a:srgbClr val="006FC0"/>
              </a:solidFill>
              <a:latin typeface="Arial Narrow" panose="020B0606020202030204" pitchFamily="34" charset="0"/>
              <a:cs typeface="Goudy Old Style"/>
            </a:endParaRPr>
          </a:p>
          <a:p>
            <a:pPr marL="12700" algn="just">
              <a:lnSpc>
                <a:spcPts val="3470"/>
              </a:lnSpc>
              <a:spcBef>
                <a:spcPts val="95"/>
              </a:spcBef>
              <a:tabLst>
                <a:tab pos="241300" algn="l"/>
              </a:tabLst>
            </a:pPr>
            <a:r>
              <a:rPr sz="3400" spc="-70" dirty="0" err="1">
                <a:solidFill>
                  <a:srgbClr val="006FC0"/>
                </a:solidFill>
                <a:latin typeface="Arial Narrow" panose="020B0606020202030204" pitchFamily="34" charset="0"/>
                <a:cs typeface="Goudy Old Style"/>
              </a:rPr>
              <a:t>Por</a:t>
            </a:r>
            <a:r>
              <a:rPr lang="es-PE" sz="3400" spc="-70" dirty="0">
                <a:solidFill>
                  <a:srgbClr val="006FC0"/>
                </a:solidFill>
                <a:latin typeface="Arial Narrow" panose="020B0606020202030204" pitchFamily="34" charset="0"/>
                <a:cs typeface="Goudy Old Style"/>
              </a:rPr>
              <a:t> </a:t>
            </a:r>
            <a:r>
              <a:rPr sz="3400" spc="-15" dirty="0" err="1">
                <a:solidFill>
                  <a:srgbClr val="006FC0"/>
                </a:solidFill>
                <a:latin typeface="Arial Narrow" panose="020B0606020202030204" pitchFamily="34" charset="0"/>
                <a:cs typeface="Goudy Old Style"/>
              </a:rPr>
              <a:t>ejemplo</a:t>
            </a:r>
            <a:r>
              <a:rPr sz="3400" spc="-15" dirty="0">
                <a:solidFill>
                  <a:srgbClr val="006FC0"/>
                </a:solidFill>
                <a:latin typeface="Arial Narrow" panose="020B0606020202030204" pitchFamily="34" charset="0"/>
                <a:cs typeface="Goudy Old Style"/>
              </a:rPr>
              <a:t>: ridiculizar, </a:t>
            </a:r>
            <a:r>
              <a:rPr sz="3400" spc="-25" dirty="0">
                <a:solidFill>
                  <a:srgbClr val="006FC0"/>
                </a:solidFill>
                <a:latin typeface="Arial Narrow" panose="020B0606020202030204" pitchFamily="34" charset="0"/>
                <a:cs typeface="Goudy Old Style"/>
              </a:rPr>
              <a:t>aislar,</a:t>
            </a:r>
            <a:r>
              <a:rPr sz="3400" spc="30" dirty="0">
                <a:solidFill>
                  <a:srgbClr val="006FC0"/>
                </a:solidFill>
                <a:latin typeface="Arial Narrow" panose="020B0606020202030204" pitchFamily="34" charset="0"/>
                <a:cs typeface="Goudy Old Style"/>
              </a:rPr>
              <a:t> </a:t>
            </a:r>
            <a:r>
              <a:rPr sz="3400" spc="-10" dirty="0" err="1">
                <a:solidFill>
                  <a:srgbClr val="006FC0"/>
                </a:solidFill>
                <a:latin typeface="Arial Narrow" panose="020B0606020202030204" pitchFamily="34" charset="0"/>
                <a:cs typeface="Goudy Old Style"/>
              </a:rPr>
              <a:t>insultar</a:t>
            </a:r>
            <a:r>
              <a:rPr sz="3400" spc="-10" dirty="0">
                <a:solidFill>
                  <a:srgbClr val="006FC0"/>
                </a:solidFill>
                <a:latin typeface="Arial Narrow" panose="020B0606020202030204" pitchFamily="34" charset="0"/>
                <a:cs typeface="Goudy Old Style"/>
              </a:rPr>
              <a:t>,</a:t>
            </a:r>
            <a:r>
              <a:rPr lang="es-PE" sz="3400" spc="-10" dirty="0">
                <a:solidFill>
                  <a:srgbClr val="006FC0"/>
                </a:solidFill>
                <a:latin typeface="Arial Narrow" panose="020B0606020202030204" pitchFamily="34" charset="0"/>
                <a:cs typeface="Goudy Old Style"/>
              </a:rPr>
              <a:t> </a:t>
            </a:r>
            <a:r>
              <a:rPr sz="3400" spc="-15" dirty="0" err="1">
                <a:solidFill>
                  <a:srgbClr val="006FC0"/>
                </a:solidFill>
                <a:latin typeface="Arial Narrow" panose="020B0606020202030204" pitchFamily="34" charset="0"/>
                <a:cs typeface="Goudy Old Style"/>
              </a:rPr>
              <a:t>menospreciar</a:t>
            </a:r>
            <a:r>
              <a:rPr sz="3400" spc="-15" dirty="0">
                <a:solidFill>
                  <a:srgbClr val="006FC0"/>
                </a:solidFill>
                <a:latin typeface="Arial Narrow" panose="020B0606020202030204" pitchFamily="34" charset="0"/>
                <a:cs typeface="Goudy Old Style"/>
              </a:rPr>
              <a:t>, </a:t>
            </a:r>
            <a:r>
              <a:rPr sz="3400" spc="-20" dirty="0">
                <a:solidFill>
                  <a:srgbClr val="006FC0"/>
                </a:solidFill>
                <a:latin typeface="Arial Narrow" panose="020B0606020202030204" pitchFamily="34" charset="0"/>
                <a:cs typeface="Goudy Old Style"/>
              </a:rPr>
              <a:t>denigrar, amenazar,  </a:t>
            </a:r>
            <a:r>
              <a:rPr sz="3400" spc="-15" dirty="0">
                <a:solidFill>
                  <a:srgbClr val="006FC0"/>
                </a:solidFill>
                <a:latin typeface="Arial Narrow" panose="020B0606020202030204" pitchFamily="34" charset="0"/>
                <a:cs typeface="Goudy Old Style"/>
              </a:rPr>
              <a:t>asustar, entre </a:t>
            </a:r>
            <a:r>
              <a:rPr sz="3400" spc="-20" dirty="0">
                <a:solidFill>
                  <a:srgbClr val="006FC0"/>
                </a:solidFill>
                <a:latin typeface="Arial Narrow" panose="020B0606020202030204" pitchFamily="34" charset="0"/>
                <a:cs typeface="Goudy Old Style"/>
              </a:rPr>
              <a:t>otros</a:t>
            </a:r>
            <a:r>
              <a:rPr sz="3400" spc="-15" dirty="0">
                <a:solidFill>
                  <a:srgbClr val="006FC0"/>
                </a:solidFill>
                <a:latin typeface="Arial Narrow" panose="020B0606020202030204" pitchFamily="34" charset="0"/>
                <a:cs typeface="Goudy Old Style"/>
              </a:rPr>
              <a:t> </a:t>
            </a:r>
            <a:r>
              <a:rPr sz="3400" spc="-10" dirty="0">
                <a:solidFill>
                  <a:srgbClr val="006FC0"/>
                </a:solidFill>
                <a:latin typeface="Arial Narrow" panose="020B0606020202030204" pitchFamily="34" charset="0"/>
                <a:cs typeface="Goudy Old Style"/>
              </a:rPr>
              <a:t>similares.</a:t>
            </a:r>
            <a:endParaRPr sz="3400" dirty="0">
              <a:solidFill>
                <a:srgbClr val="006FC0"/>
              </a:solidFill>
              <a:latin typeface="Arial Narrow" panose="020B0606020202030204" pitchFamily="34" charset="0"/>
              <a:cs typeface="Goudy Old Style"/>
            </a:endParaRPr>
          </a:p>
        </p:txBody>
      </p:sp>
      <p:sp>
        <p:nvSpPr>
          <p:cNvPr id="5" name="Cheurón 4"/>
          <p:cNvSpPr/>
          <p:nvPr/>
        </p:nvSpPr>
        <p:spPr>
          <a:xfrm>
            <a:off x="10686263" y="667693"/>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Cheurón 5"/>
          <p:cNvSpPr/>
          <p:nvPr/>
        </p:nvSpPr>
        <p:spPr>
          <a:xfrm>
            <a:off x="11124413" y="667693"/>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7" name="Pentágono 6"/>
          <p:cNvSpPr/>
          <p:nvPr/>
        </p:nvSpPr>
        <p:spPr>
          <a:xfrm>
            <a:off x="4952999" y="667693"/>
            <a:ext cx="6000792"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ángulo 7"/>
          <p:cNvSpPr/>
          <p:nvPr/>
        </p:nvSpPr>
        <p:spPr>
          <a:xfrm>
            <a:off x="5130562" y="746661"/>
            <a:ext cx="4187365" cy="769441"/>
          </a:xfrm>
          <a:prstGeom prst="rect">
            <a:avLst/>
          </a:prstGeom>
        </p:spPr>
        <p:txBody>
          <a:bodyPr wrap="none">
            <a:spAutoFit/>
          </a:bodyPr>
          <a:lstStyle/>
          <a:p>
            <a:r>
              <a:rPr lang="en-US" sz="4400" b="1" dirty="0" err="1">
                <a:solidFill>
                  <a:schemeClr val="bg1"/>
                </a:solidFill>
                <a:latin typeface="Arial Narrow" panose="020B0606020202030204" pitchFamily="34" charset="0"/>
              </a:rPr>
              <a:t>Tipos</a:t>
            </a:r>
            <a:r>
              <a:rPr lang="en-US" sz="4400" b="1" dirty="0">
                <a:solidFill>
                  <a:schemeClr val="bg1"/>
                </a:solidFill>
                <a:latin typeface="Arial Narrow" panose="020B0606020202030204" pitchFamily="34" charset="0"/>
              </a:rPr>
              <a:t> de </a:t>
            </a:r>
            <a:r>
              <a:rPr lang="en-US" sz="4400" b="1" dirty="0" err="1">
                <a:solidFill>
                  <a:schemeClr val="bg1"/>
                </a:solidFill>
                <a:latin typeface="Arial Narrow" panose="020B0606020202030204" pitchFamily="34" charset="0"/>
              </a:rPr>
              <a:t>violencia</a:t>
            </a:r>
            <a:endParaRPr lang="en-US" sz="4400" b="1" dirty="0">
              <a:solidFill>
                <a:schemeClr val="bg1"/>
              </a:solidFill>
              <a:latin typeface="Arial Narrow" panose="020B0606020202030204" pitchFamily="34" charset="0"/>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981200"/>
            <a:ext cx="6705600" cy="4249752"/>
          </a:xfrm>
          <a:prstGeom prst="rect">
            <a:avLst/>
          </a:prstGeom>
        </p:spPr>
        <p:txBody>
          <a:bodyPr vert="horz" wrap="square" lIns="0" tIns="55244" rIns="0" bIns="0" rtlCol="0">
            <a:spAutoFit/>
          </a:bodyPr>
          <a:lstStyle/>
          <a:p>
            <a:pPr marL="241300" marR="5080" indent="-228600">
              <a:lnSpc>
                <a:spcPct val="90000"/>
              </a:lnSpc>
              <a:spcBef>
                <a:spcPts val="434"/>
              </a:spcBef>
              <a:buFont typeface="Arial"/>
              <a:buChar char="•"/>
              <a:tabLst>
                <a:tab pos="241300" algn="l"/>
              </a:tabLst>
            </a:pPr>
            <a:r>
              <a:rPr sz="2400" b="1" spc="-10" dirty="0">
                <a:solidFill>
                  <a:srgbClr val="006FC0"/>
                </a:solidFill>
                <a:latin typeface="Arial Narrow" panose="020B0606020202030204" pitchFamily="34" charset="0"/>
                <a:cs typeface="Goudy Old Style"/>
              </a:rPr>
              <a:t>Violencia </a:t>
            </a:r>
            <a:r>
              <a:rPr sz="2400" b="1" spc="-5" dirty="0">
                <a:solidFill>
                  <a:srgbClr val="006FC0"/>
                </a:solidFill>
                <a:latin typeface="Arial Narrow" panose="020B0606020202030204" pitchFamily="34" charset="0"/>
                <a:cs typeface="Goudy Old Style"/>
              </a:rPr>
              <a:t>Física: </a:t>
            </a:r>
            <a:endParaRPr lang="es-PE" sz="2400" b="1" spc="-5" dirty="0">
              <a:solidFill>
                <a:srgbClr val="006FC0"/>
              </a:solidFill>
              <a:latin typeface="Arial Narrow" panose="020B0606020202030204" pitchFamily="34" charset="0"/>
              <a:cs typeface="Goudy Old Style"/>
            </a:endParaRPr>
          </a:p>
          <a:p>
            <a:pPr marL="241300" marR="5080" indent="-228600">
              <a:lnSpc>
                <a:spcPct val="90000"/>
              </a:lnSpc>
              <a:spcBef>
                <a:spcPts val="434"/>
              </a:spcBef>
              <a:buFont typeface="Arial"/>
              <a:buChar char="•"/>
              <a:tabLst>
                <a:tab pos="241300" algn="l"/>
              </a:tabLst>
            </a:pPr>
            <a:endParaRPr lang="es-PE" sz="2400" b="1" spc="-5" dirty="0">
              <a:solidFill>
                <a:srgbClr val="006FC0"/>
              </a:solidFill>
              <a:latin typeface="Arial Narrow" panose="020B0606020202030204" pitchFamily="34" charset="0"/>
              <a:cs typeface="Goudy Old Style"/>
            </a:endParaRPr>
          </a:p>
          <a:p>
            <a:pPr marL="12700" marR="5080" algn="just">
              <a:lnSpc>
                <a:spcPct val="90000"/>
              </a:lnSpc>
              <a:spcBef>
                <a:spcPts val="434"/>
              </a:spcBef>
              <a:tabLst>
                <a:tab pos="241300" algn="l"/>
              </a:tabLst>
            </a:pPr>
            <a:r>
              <a:rPr sz="2400" spc="-60" dirty="0" err="1">
                <a:solidFill>
                  <a:srgbClr val="006FC0"/>
                </a:solidFill>
                <a:latin typeface="Arial Narrow" panose="020B0606020202030204" pitchFamily="34" charset="0"/>
                <a:cs typeface="Goudy Old Style"/>
              </a:rPr>
              <a:t>Todo</a:t>
            </a:r>
            <a:r>
              <a:rPr sz="2400" spc="-60" dirty="0">
                <a:solidFill>
                  <a:srgbClr val="006FC0"/>
                </a:solidFill>
                <a:latin typeface="Arial Narrow" panose="020B0606020202030204" pitchFamily="34" charset="0"/>
                <a:cs typeface="Goudy Old Style"/>
              </a:rPr>
              <a:t> </a:t>
            </a:r>
            <a:r>
              <a:rPr sz="2400" spc="-10" dirty="0">
                <a:solidFill>
                  <a:srgbClr val="006FC0"/>
                </a:solidFill>
                <a:latin typeface="Arial Narrow" panose="020B0606020202030204" pitchFamily="34" charset="0"/>
                <a:cs typeface="Goudy Old Style"/>
              </a:rPr>
              <a:t>acto </a:t>
            </a:r>
            <a:r>
              <a:rPr sz="2400" spc="-5" dirty="0">
                <a:solidFill>
                  <a:srgbClr val="006FC0"/>
                </a:solidFill>
                <a:latin typeface="Arial Narrow" panose="020B0606020202030204" pitchFamily="34" charset="0"/>
                <a:cs typeface="Goudy Old Style"/>
              </a:rPr>
              <a:t>o </a:t>
            </a:r>
            <a:r>
              <a:rPr sz="2400" dirty="0">
                <a:solidFill>
                  <a:srgbClr val="006FC0"/>
                </a:solidFill>
                <a:latin typeface="Arial Narrow" panose="020B0606020202030204" pitchFamily="34" charset="0"/>
                <a:cs typeface="Goudy Old Style"/>
              </a:rPr>
              <a:t>conducta </a:t>
            </a:r>
            <a:r>
              <a:rPr sz="2400" spc="-20" dirty="0">
                <a:solidFill>
                  <a:srgbClr val="006FC0"/>
                </a:solidFill>
                <a:latin typeface="Arial Narrow" panose="020B0606020202030204" pitchFamily="34" charset="0"/>
                <a:cs typeface="Goudy Old Style"/>
              </a:rPr>
              <a:t>que  </a:t>
            </a:r>
            <a:r>
              <a:rPr sz="2400" dirty="0">
                <a:solidFill>
                  <a:srgbClr val="006FC0"/>
                </a:solidFill>
                <a:latin typeface="Arial Narrow" panose="020B0606020202030204" pitchFamily="34" charset="0"/>
                <a:cs typeface="Goudy Old Style"/>
              </a:rPr>
              <a:t>causa </a:t>
            </a:r>
            <a:r>
              <a:rPr sz="2400" spc="-5" dirty="0">
                <a:solidFill>
                  <a:srgbClr val="006FC0"/>
                </a:solidFill>
                <a:latin typeface="Arial Narrow" panose="020B0606020202030204" pitchFamily="34" charset="0"/>
                <a:cs typeface="Goudy Old Style"/>
              </a:rPr>
              <a:t>o </a:t>
            </a:r>
            <a:r>
              <a:rPr sz="2400" dirty="0">
                <a:solidFill>
                  <a:srgbClr val="006FC0"/>
                </a:solidFill>
                <a:latin typeface="Arial Narrow" panose="020B0606020202030204" pitchFamily="34" charset="0"/>
                <a:cs typeface="Goudy Old Style"/>
              </a:rPr>
              <a:t>pueda </a:t>
            </a:r>
            <a:r>
              <a:rPr sz="2400" spc="-5" dirty="0">
                <a:solidFill>
                  <a:srgbClr val="006FC0"/>
                </a:solidFill>
                <a:latin typeface="Arial Narrow" panose="020B0606020202030204" pitchFamily="34" charset="0"/>
                <a:cs typeface="Goudy Old Style"/>
              </a:rPr>
              <a:t>causar </a:t>
            </a:r>
            <a:r>
              <a:rPr sz="2400" b="1" spc="-5" dirty="0">
                <a:solidFill>
                  <a:srgbClr val="006FC0"/>
                </a:solidFill>
                <a:latin typeface="Arial Narrow" panose="020B0606020202030204" pitchFamily="34" charset="0"/>
                <a:cs typeface="Goudy Old Style"/>
              </a:rPr>
              <a:t>daño a la </a:t>
            </a:r>
            <a:r>
              <a:rPr sz="2400" b="1" spc="-10" dirty="0">
                <a:solidFill>
                  <a:srgbClr val="006FC0"/>
                </a:solidFill>
                <a:latin typeface="Arial Narrow" panose="020B0606020202030204" pitchFamily="34" charset="0"/>
                <a:cs typeface="Goudy Old Style"/>
              </a:rPr>
              <a:t>integridad  </a:t>
            </a:r>
            <a:r>
              <a:rPr sz="2400" b="1" spc="5" dirty="0">
                <a:solidFill>
                  <a:srgbClr val="006FC0"/>
                </a:solidFill>
                <a:latin typeface="Arial Narrow" panose="020B0606020202030204" pitchFamily="34" charset="0"/>
                <a:cs typeface="Goudy Old Style"/>
              </a:rPr>
              <a:t>corporal </a:t>
            </a:r>
            <a:r>
              <a:rPr sz="2400" b="1" spc="-5" dirty="0">
                <a:solidFill>
                  <a:srgbClr val="006FC0"/>
                </a:solidFill>
                <a:latin typeface="Arial Narrow" panose="020B0606020202030204" pitchFamily="34" charset="0"/>
                <a:cs typeface="Goudy Old Style"/>
              </a:rPr>
              <a:t>a la salud. </a:t>
            </a:r>
            <a:endParaRPr lang="es-PE" sz="2400" b="1" spc="-5" dirty="0">
              <a:solidFill>
                <a:srgbClr val="006FC0"/>
              </a:solidFill>
              <a:latin typeface="Arial Narrow" panose="020B0606020202030204" pitchFamily="34" charset="0"/>
              <a:cs typeface="Goudy Old Style"/>
            </a:endParaRPr>
          </a:p>
          <a:p>
            <a:pPr marL="12700" marR="5080" algn="just">
              <a:lnSpc>
                <a:spcPct val="90000"/>
              </a:lnSpc>
              <a:spcBef>
                <a:spcPts val="434"/>
              </a:spcBef>
              <a:tabLst>
                <a:tab pos="241300" algn="l"/>
              </a:tabLst>
            </a:pPr>
            <a:r>
              <a:rPr sz="2400" spc="-60" dirty="0" err="1">
                <a:solidFill>
                  <a:srgbClr val="006FC0"/>
                </a:solidFill>
                <a:latin typeface="Arial Narrow" panose="020B0606020202030204" pitchFamily="34" charset="0"/>
                <a:cs typeface="Goudy Old Style"/>
              </a:rPr>
              <a:t>Por</a:t>
            </a:r>
            <a:r>
              <a:rPr sz="2400" spc="-60" dirty="0">
                <a:solidFill>
                  <a:srgbClr val="006FC0"/>
                </a:solidFill>
                <a:latin typeface="Arial Narrow" panose="020B0606020202030204" pitchFamily="34" charset="0"/>
                <a:cs typeface="Goudy Old Style"/>
              </a:rPr>
              <a:t> </a:t>
            </a:r>
            <a:r>
              <a:rPr sz="2400" spc="-10" dirty="0">
                <a:solidFill>
                  <a:srgbClr val="006FC0"/>
                </a:solidFill>
                <a:latin typeface="Arial Narrow" panose="020B0606020202030204" pitchFamily="34" charset="0"/>
                <a:cs typeface="Goudy Old Style"/>
              </a:rPr>
              <a:t>ejemplo: </a:t>
            </a:r>
            <a:r>
              <a:rPr sz="2400" spc="-5" dirty="0">
                <a:solidFill>
                  <a:srgbClr val="006FC0"/>
                </a:solidFill>
                <a:latin typeface="Arial Narrow" panose="020B0606020202030204" pitchFamily="34" charset="0"/>
                <a:cs typeface="Goudy Old Style"/>
              </a:rPr>
              <a:t>puntapiés,  </a:t>
            </a:r>
            <a:r>
              <a:rPr sz="2400" spc="-10" dirty="0">
                <a:solidFill>
                  <a:srgbClr val="006FC0"/>
                </a:solidFill>
                <a:latin typeface="Arial Narrow" panose="020B0606020202030204" pitchFamily="34" charset="0"/>
                <a:cs typeface="Goudy Old Style"/>
              </a:rPr>
              <a:t>puñetes, </a:t>
            </a:r>
            <a:r>
              <a:rPr sz="2400" spc="-5" dirty="0">
                <a:solidFill>
                  <a:srgbClr val="006FC0"/>
                </a:solidFill>
                <a:latin typeface="Arial Narrow" panose="020B0606020202030204" pitchFamily="34" charset="0"/>
                <a:cs typeface="Goudy Old Style"/>
              </a:rPr>
              <a:t>coscorrones, jalones de pelo,  </a:t>
            </a:r>
            <a:r>
              <a:rPr sz="2400" spc="-10" dirty="0">
                <a:solidFill>
                  <a:srgbClr val="006FC0"/>
                </a:solidFill>
                <a:latin typeface="Arial Narrow" panose="020B0606020202030204" pitchFamily="34" charset="0"/>
                <a:cs typeface="Goudy Old Style"/>
              </a:rPr>
              <a:t>mordeduras, reglazos, correazos, </a:t>
            </a:r>
            <a:r>
              <a:rPr sz="2400" spc="-15" dirty="0">
                <a:solidFill>
                  <a:srgbClr val="006FC0"/>
                </a:solidFill>
                <a:latin typeface="Arial Narrow" panose="020B0606020202030204" pitchFamily="34" charset="0"/>
                <a:cs typeface="Goudy Old Style"/>
              </a:rPr>
              <a:t>entre </a:t>
            </a:r>
            <a:r>
              <a:rPr sz="2400" spc="-20" dirty="0">
                <a:solidFill>
                  <a:srgbClr val="006FC0"/>
                </a:solidFill>
                <a:latin typeface="Arial Narrow" panose="020B0606020202030204" pitchFamily="34" charset="0"/>
                <a:cs typeface="Goudy Old Style"/>
              </a:rPr>
              <a:t>otros  </a:t>
            </a:r>
            <a:r>
              <a:rPr sz="2400" spc="-10" dirty="0">
                <a:solidFill>
                  <a:srgbClr val="006FC0"/>
                </a:solidFill>
                <a:latin typeface="Arial Narrow" panose="020B0606020202030204" pitchFamily="34" charset="0"/>
                <a:cs typeface="Goudy Old Style"/>
              </a:rPr>
              <a:t>similares. </a:t>
            </a:r>
            <a:endParaRPr lang="es-PE" sz="2400" spc="-10" dirty="0">
              <a:solidFill>
                <a:srgbClr val="006FC0"/>
              </a:solidFill>
              <a:latin typeface="Arial Narrow" panose="020B0606020202030204" pitchFamily="34" charset="0"/>
              <a:cs typeface="Goudy Old Style"/>
            </a:endParaRPr>
          </a:p>
          <a:p>
            <a:pPr marL="12700" marR="5080" algn="just">
              <a:lnSpc>
                <a:spcPct val="90000"/>
              </a:lnSpc>
              <a:spcBef>
                <a:spcPts val="434"/>
              </a:spcBef>
              <a:tabLst>
                <a:tab pos="241300" algn="l"/>
              </a:tabLst>
            </a:pPr>
            <a:r>
              <a:rPr sz="2400" spc="-15" dirty="0">
                <a:solidFill>
                  <a:srgbClr val="006FC0"/>
                </a:solidFill>
                <a:latin typeface="Arial Narrow" panose="020B0606020202030204" pitchFamily="34" charset="0"/>
                <a:cs typeface="Goudy Old Style"/>
              </a:rPr>
              <a:t>Este </a:t>
            </a:r>
            <a:r>
              <a:rPr sz="2400" spc="-10" dirty="0">
                <a:solidFill>
                  <a:srgbClr val="006FC0"/>
                </a:solidFill>
                <a:latin typeface="Arial Narrow" panose="020B0606020202030204" pitchFamily="34" charset="0"/>
                <a:cs typeface="Goudy Old Style"/>
              </a:rPr>
              <a:t>tipo </a:t>
            </a:r>
            <a:r>
              <a:rPr sz="2400" spc="-5" dirty="0">
                <a:solidFill>
                  <a:srgbClr val="006FC0"/>
                </a:solidFill>
                <a:latin typeface="Arial Narrow" panose="020B0606020202030204" pitchFamily="34" charset="0"/>
                <a:cs typeface="Goudy Old Style"/>
              </a:rPr>
              <a:t>de </a:t>
            </a:r>
            <a:r>
              <a:rPr sz="2400" spc="-10" dirty="0">
                <a:solidFill>
                  <a:srgbClr val="006FC0"/>
                </a:solidFill>
                <a:latin typeface="Arial Narrow" panose="020B0606020202030204" pitchFamily="34" charset="0"/>
                <a:cs typeface="Goudy Old Style"/>
              </a:rPr>
              <a:t>violencia incluye el  </a:t>
            </a:r>
            <a:r>
              <a:rPr sz="2400" spc="-5" dirty="0">
                <a:solidFill>
                  <a:srgbClr val="006FC0"/>
                </a:solidFill>
                <a:latin typeface="Arial Narrow" panose="020B0606020202030204" pitchFamily="34" charset="0"/>
                <a:cs typeface="Goudy Old Style"/>
              </a:rPr>
              <a:t>maltrato por </a:t>
            </a:r>
            <a:r>
              <a:rPr sz="2400" spc="-10" dirty="0">
                <a:solidFill>
                  <a:srgbClr val="006FC0"/>
                </a:solidFill>
                <a:latin typeface="Arial Narrow" panose="020B0606020202030204" pitchFamily="34" charset="0"/>
                <a:cs typeface="Goudy Old Style"/>
              </a:rPr>
              <a:t>negligencia, </a:t>
            </a:r>
            <a:r>
              <a:rPr sz="2400" spc="-5" dirty="0">
                <a:solidFill>
                  <a:srgbClr val="006FC0"/>
                </a:solidFill>
                <a:latin typeface="Arial Narrow" panose="020B0606020202030204" pitchFamily="34" charset="0"/>
                <a:cs typeface="Goudy Old Style"/>
              </a:rPr>
              <a:t>descuido o por  privación de las necesidades básicas, </a:t>
            </a:r>
            <a:r>
              <a:rPr sz="2400" spc="-20" dirty="0">
                <a:solidFill>
                  <a:srgbClr val="006FC0"/>
                </a:solidFill>
                <a:latin typeface="Arial Narrow" panose="020B0606020202030204" pitchFamily="34" charset="0"/>
                <a:cs typeface="Goudy Old Style"/>
              </a:rPr>
              <a:t>que </a:t>
            </a:r>
            <a:r>
              <a:rPr sz="2400" spc="-15" dirty="0">
                <a:solidFill>
                  <a:srgbClr val="006FC0"/>
                </a:solidFill>
                <a:latin typeface="Arial Narrow" panose="020B0606020202030204" pitchFamily="34" charset="0"/>
                <a:cs typeface="Goudy Old Style"/>
              </a:rPr>
              <a:t>hayan  </a:t>
            </a:r>
            <a:r>
              <a:rPr sz="2400" spc="-5" dirty="0">
                <a:solidFill>
                  <a:srgbClr val="006FC0"/>
                </a:solidFill>
                <a:latin typeface="Arial Narrow" panose="020B0606020202030204" pitchFamily="34" charset="0"/>
                <a:cs typeface="Goudy Old Style"/>
              </a:rPr>
              <a:t>ocasionado daño </a:t>
            </a:r>
            <a:r>
              <a:rPr sz="2400" spc="-10" dirty="0">
                <a:solidFill>
                  <a:srgbClr val="006FC0"/>
                </a:solidFill>
                <a:latin typeface="Arial Narrow" panose="020B0606020202030204" pitchFamily="34" charset="0"/>
                <a:cs typeface="Goudy Old Style"/>
              </a:rPr>
              <a:t>físico </a:t>
            </a:r>
            <a:r>
              <a:rPr sz="2400" spc="-5" dirty="0">
                <a:solidFill>
                  <a:srgbClr val="006FC0"/>
                </a:solidFill>
                <a:latin typeface="Arial Narrow" panose="020B0606020202030204" pitchFamily="34" charset="0"/>
                <a:cs typeface="Goudy Old Style"/>
              </a:rPr>
              <a:t>o </a:t>
            </a:r>
            <a:r>
              <a:rPr sz="2400" spc="-20" dirty="0">
                <a:solidFill>
                  <a:srgbClr val="006FC0"/>
                </a:solidFill>
                <a:latin typeface="Arial Narrow" panose="020B0606020202030204" pitchFamily="34" charset="0"/>
                <a:cs typeface="Goudy Old Style"/>
              </a:rPr>
              <a:t>que </a:t>
            </a:r>
            <a:r>
              <a:rPr sz="2400" spc="-5" dirty="0">
                <a:solidFill>
                  <a:srgbClr val="006FC0"/>
                </a:solidFill>
                <a:latin typeface="Arial Narrow" panose="020B0606020202030204" pitchFamily="34" charset="0"/>
                <a:cs typeface="Goudy Old Style"/>
              </a:rPr>
              <a:t>puedan llegar a  ocasionarlo, </a:t>
            </a:r>
            <a:r>
              <a:rPr sz="2400" b="1" spc="-5" dirty="0">
                <a:solidFill>
                  <a:srgbClr val="006FC0"/>
                </a:solidFill>
                <a:latin typeface="Arial Narrow" panose="020B0606020202030204" pitchFamily="34" charset="0"/>
                <a:cs typeface="Goudy Old Style"/>
              </a:rPr>
              <a:t>sin </a:t>
            </a:r>
            <a:r>
              <a:rPr sz="2400" b="1" dirty="0">
                <a:solidFill>
                  <a:srgbClr val="006FC0"/>
                </a:solidFill>
                <a:latin typeface="Arial Narrow" panose="020B0606020202030204" pitchFamily="34" charset="0"/>
                <a:cs typeface="Goudy Old Style"/>
              </a:rPr>
              <a:t>importar </a:t>
            </a:r>
            <a:r>
              <a:rPr sz="2400" b="1" spc="-5" dirty="0">
                <a:solidFill>
                  <a:srgbClr val="006FC0"/>
                </a:solidFill>
                <a:latin typeface="Arial Narrow" panose="020B0606020202030204" pitchFamily="34" charset="0"/>
                <a:cs typeface="Goudy Old Style"/>
              </a:rPr>
              <a:t>el </a:t>
            </a:r>
            <a:r>
              <a:rPr sz="2400" b="1" spc="-15" dirty="0">
                <a:solidFill>
                  <a:srgbClr val="006FC0"/>
                </a:solidFill>
                <a:latin typeface="Arial Narrow" panose="020B0606020202030204" pitchFamily="34" charset="0"/>
                <a:cs typeface="Goudy Old Style"/>
              </a:rPr>
              <a:t>tiempo </a:t>
            </a:r>
            <a:r>
              <a:rPr sz="2400" b="1" spc="-20" dirty="0">
                <a:solidFill>
                  <a:srgbClr val="006FC0"/>
                </a:solidFill>
                <a:latin typeface="Arial Narrow" panose="020B0606020202030204" pitchFamily="34" charset="0"/>
                <a:cs typeface="Goudy Old Style"/>
              </a:rPr>
              <a:t>que </a:t>
            </a:r>
            <a:r>
              <a:rPr sz="2400" b="1" spc="-5" dirty="0">
                <a:solidFill>
                  <a:srgbClr val="006FC0"/>
                </a:solidFill>
                <a:latin typeface="Arial Narrow" panose="020B0606020202030204" pitchFamily="34" charset="0"/>
                <a:cs typeface="Goudy Old Style"/>
              </a:rPr>
              <a:t>se  </a:t>
            </a:r>
            <a:r>
              <a:rPr sz="2400" b="1" spc="-15" dirty="0">
                <a:solidFill>
                  <a:srgbClr val="006FC0"/>
                </a:solidFill>
                <a:latin typeface="Arial Narrow" panose="020B0606020202030204" pitchFamily="34" charset="0"/>
                <a:cs typeface="Goudy Old Style"/>
              </a:rPr>
              <a:t>requiera </a:t>
            </a:r>
            <a:r>
              <a:rPr sz="2400" b="1" spc="-5" dirty="0">
                <a:solidFill>
                  <a:srgbClr val="006FC0"/>
                </a:solidFill>
                <a:latin typeface="Arial Narrow" panose="020B0606020202030204" pitchFamily="34" charset="0"/>
                <a:cs typeface="Goudy Old Style"/>
              </a:rPr>
              <a:t>para su</a:t>
            </a:r>
            <a:r>
              <a:rPr sz="2400" b="1" spc="50" dirty="0">
                <a:solidFill>
                  <a:srgbClr val="006FC0"/>
                </a:solidFill>
                <a:latin typeface="Arial Narrow" panose="020B0606020202030204" pitchFamily="34" charset="0"/>
                <a:cs typeface="Goudy Old Style"/>
              </a:rPr>
              <a:t> </a:t>
            </a:r>
            <a:r>
              <a:rPr sz="2400" b="1" spc="-10" dirty="0">
                <a:solidFill>
                  <a:srgbClr val="006FC0"/>
                </a:solidFill>
                <a:latin typeface="Arial Narrow" panose="020B0606020202030204" pitchFamily="34" charset="0"/>
                <a:cs typeface="Goudy Old Style"/>
              </a:rPr>
              <a:t>recuperación.</a:t>
            </a:r>
            <a:endParaRPr sz="2400" b="1" dirty="0">
              <a:solidFill>
                <a:srgbClr val="006FC0"/>
              </a:solidFill>
              <a:latin typeface="Arial Narrow" panose="020B0606020202030204" pitchFamily="34" charset="0"/>
              <a:cs typeface="Goudy Old Style"/>
            </a:endParaRPr>
          </a:p>
        </p:txBody>
      </p:sp>
      <p:sp>
        <p:nvSpPr>
          <p:cNvPr id="4" name="object 3"/>
          <p:cNvSpPr txBox="1">
            <a:spLocks/>
          </p:cNvSpPr>
          <p:nvPr/>
        </p:nvSpPr>
        <p:spPr>
          <a:xfrm>
            <a:off x="-304800" y="717070"/>
            <a:ext cx="7270750" cy="696595"/>
          </a:xfrm>
          <a:prstGeom prst="rect">
            <a:avLst/>
          </a:prstGeom>
        </p:spPr>
        <p:txBody>
          <a:bodyPr vert="horz" wrap="square" lIns="0" tIns="13335" rIns="0" bIns="0" rtlCol="0">
            <a:spAutoFit/>
          </a:bodyPr>
          <a:lstStyle>
            <a:lvl1pPr>
              <a:defRPr>
                <a:latin typeface="+mj-lt"/>
                <a:ea typeface="+mj-ea"/>
                <a:cs typeface="+mj-cs"/>
              </a:defRPr>
            </a:lvl1pPr>
          </a:lstStyle>
          <a:p>
            <a:pPr marL="12700" algn="ctr">
              <a:spcBef>
                <a:spcPts val="105"/>
              </a:spcBef>
            </a:pPr>
            <a:r>
              <a:rPr lang="es-PE" sz="4400" b="1" kern="0" spc="-10" dirty="0">
                <a:solidFill>
                  <a:schemeClr val="accent6"/>
                </a:solidFill>
                <a:latin typeface="Calibri Light" panose="020F0302020204030204" pitchFamily="34" charset="0"/>
              </a:rPr>
              <a:t>Tipos </a:t>
            </a:r>
            <a:r>
              <a:rPr lang="es-PE" sz="4400" b="1" kern="0" spc="-5" dirty="0">
                <a:solidFill>
                  <a:schemeClr val="accent6"/>
                </a:solidFill>
                <a:latin typeface="Calibri Light" panose="020F0302020204030204" pitchFamily="34" charset="0"/>
              </a:rPr>
              <a:t>de </a:t>
            </a:r>
            <a:r>
              <a:rPr lang="es-PE" sz="4400" b="1" kern="0" dirty="0">
                <a:solidFill>
                  <a:schemeClr val="accent6"/>
                </a:solidFill>
                <a:latin typeface="Calibri Light" panose="020F0302020204030204" pitchFamily="34" charset="0"/>
              </a:rPr>
              <a:t>violencia</a:t>
            </a:r>
            <a:endParaRPr lang="es-PE" sz="4400" kern="0" dirty="0">
              <a:solidFill>
                <a:schemeClr val="accent6"/>
              </a:solidFill>
              <a:latin typeface="Calibri Light" panose="020F0302020204030204" pitchFamily="34" charset="0"/>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20505"/>
          <a:stretch/>
        </p:blipFill>
        <p:spPr>
          <a:xfrm>
            <a:off x="7620000" y="2004588"/>
            <a:ext cx="3935850" cy="3886200"/>
          </a:xfrm>
          <a:prstGeom prst="rect">
            <a:avLst/>
          </a:prstGeom>
        </p:spPr>
      </p:pic>
      <p:sp>
        <p:nvSpPr>
          <p:cNvPr id="11" name="Cheurón 10"/>
          <p:cNvSpPr/>
          <p:nvPr/>
        </p:nvSpPr>
        <p:spPr>
          <a:xfrm>
            <a:off x="6007163" y="649683"/>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2" name="Cheurón 11"/>
          <p:cNvSpPr/>
          <p:nvPr/>
        </p:nvSpPr>
        <p:spPr>
          <a:xfrm>
            <a:off x="6445313" y="649683"/>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3" name="Pentágono 12"/>
          <p:cNvSpPr/>
          <p:nvPr/>
        </p:nvSpPr>
        <p:spPr>
          <a:xfrm>
            <a:off x="273899" y="649683"/>
            <a:ext cx="6000792"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ángulo 13"/>
          <p:cNvSpPr/>
          <p:nvPr/>
        </p:nvSpPr>
        <p:spPr>
          <a:xfrm>
            <a:off x="451462" y="728651"/>
            <a:ext cx="4187365" cy="769441"/>
          </a:xfrm>
          <a:prstGeom prst="rect">
            <a:avLst/>
          </a:prstGeom>
        </p:spPr>
        <p:txBody>
          <a:bodyPr wrap="none">
            <a:spAutoFit/>
          </a:bodyPr>
          <a:lstStyle/>
          <a:p>
            <a:r>
              <a:rPr lang="en-US" sz="4400" b="1" dirty="0" err="1">
                <a:solidFill>
                  <a:schemeClr val="bg1"/>
                </a:solidFill>
                <a:latin typeface="Arial Narrow" panose="020B0606020202030204" pitchFamily="34" charset="0"/>
              </a:rPr>
              <a:t>Tipos</a:t>
            </a:r>
            <a:r>
              <a:rPr lang="en-US" sz="4400" b="1" dirty="0">
                <a:solidFill>
                  <a:schemeClr val="bg1"/>
                </a:solidFill>
                <a:latin typeface="Arial Narrow" panose="020B0606020202030204" pitchFamily="34" charset="0"/>
              </a:rPr>
              <a:t> de </a:t>
            </a:r>
            <a:r>
              <a:rPr lang="en-US" sz="4400" b="1" dirty="0" err="1">
                <a:solidFill>
                  <a:schemeClr val="bg1"/>
                </a:solidFill>
                <a:latin typeface="Arial Narrow" panose="020B0606020202030204" pitchFamily="34" charset="0"/>
              </a:rPr>
              <a:t>violencia</a:t>
            </a:r>
            <a:endParaRPr lang="en-US" sz="4400" b="1" dirty="0">
              <a:solidFill>
                <a:schemeClr val="bg1"/>
              </a:solidFill>
              <a:latin typeface="Arial Narrow" panose="020B0606020202030204" pitchFamily="34" charset="0"/>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1828800"/>
            <a:ext cx="6629400" cy="4503412"/>
          </a:xfrm>
          <a:prstGeom prst="rect">
            <a:avLst/>
          </a:prstGeom>
        </p:spPr>
        <p:txBody>
          <a:bodyPr vert="horz" wrap="square" lIns="0" tIns="12700" rIns="0" bIns="0" rtlCol="0">
            <a:spAutoFit/>
          </a:bodyPr>
          <a:lstStyle/>
          <a:p>
            <a:pPr marL="241300" indent="-228600">
              <a:lnSpc>
                <a:spcPts val="2450"/>
              </a:lnSpc>
              <a:spcBef>
                <a:spcPts val="100"/>
              </a:spcBef>
              <a:buFont typeface="Arial"/>
              <a:buChar char="•"/>
              <a:tabLst>
                <a:tab pos="241300" algn="l"/>
              </a:tabLst>
            </a:pPr>
            <a:r>
              <a:rPr sz="2000" b="1" spc="-5" dirty="0">
                <a:solidFill>
                  <a:srgbClr val="006FC0"/>
                </a:solidFill>
                <a:latin typeface="Arial Narrow" panose="020B0606020202030204" pitchFamily="34" charset="0"/>
                <a:cs typeface="Goudy Old Style"/>
              </a:rPr>
              <a:t>Violencia </a:t>
            </a:r>
            <a:r>
              <a:rPr sz="2000" b="1" spc="-10" dirty="0">
                <a:solidFill>
                  <a:srgbClr val="006FC0"/>
                </a:solidFill>
                <a:latin typeface="Arial Narrow" panose="020B0606020202030204" pitchFamily="34" charset="0"/>
                <a:cs typeface="Goudy Old Style"/>
              </a:rPr>
              <a:t>Sexual: </a:t>
            </a:r>
            <a:endParaRPr lang="es-PE" sz="2000" b="1" spc="-10" dirty="0">
              <a:solidFill>
                <a:srgbClr val="006FC0"/>
              </a:solidFill>
              <a:latin typeface="Arial Narrow" panose="020B0606020202030204" pitchFamily="34" charset="0"/>
              <a:cs typeface="Goudy Old Style"/>
            </a:endParaRPr>
          </a:p>
          <a:p>
            <a:pPr marL="241300" indent="-228600">
              <a:lnSpc>
                <a:spcPts val="2450"/>
              </a:lnSpc>
              <a:spcBef>
                <a:spcPts val="100"/>
              </a:spcBef>
              <a:buFont typeface="Arial"/>
              <a:buChar char="•"/>
              <a:tabLst>
                <a:tab pos="241300" algn="l"/>
              </a:tabLst>
            </a:pPr>
            <a:endParaRPr lang="es-PE" sz="2000" b="1" spc="-10" dirty="0">
              <a:solidFill>
                <a:srgbClr val="006FC0"/>
              </a:solidFill>
              <a:latin typeface="Arial Narrow" panose="020B0606020202030204" pitchFamily="34" charset="0"/>
              <a:cs typeface="Goudy Old Style"/>
            </a:endParaRPr>
          </a:p>
          <a:p>
            <a:pPr marL="12700">
              <a:lnSpc>
                <a:spcPts val="2450"/>
              </a:lnSpc>
              <a:spcBef>
                <a:spcPts val="100"/>
              </a:spcBef>
              <a:tabLst>
                <a:tab pos="241300" algn="l"/>
              </a:tabLst>
            </a:pPr>
            <a:r>
              <a:rPr sz="2000" spc="-50" dirty="0" err="1">
                <a:solidFill>
                  <a:srgbClr val="006FC0"/>
                </a:solidFill>
                <a:latin typeface="Arial Narrow" panose="020B0606020202030204" pitchFamily="34" charset="0"/>
                <a:cs typeface="Goudy Old Style"/>
              </a:rPr>
              <a:t>Todo</a:t>
            </a:r>
            <a:r>
              <a:rPr sz="2000" spc="-50" dirty="0">
                <a:solidFill>
                  <a:srgbClr val="006FC0"/>
                </a:solidFill>
                <a:latin typeface="Arial Narrow" panose="020B0606020202030204" pitchFamily="34" charset="0"/>
                <a:cs typeface="Goudy Old Style"/>
              </a:rPr>
              <a:t> </a:t>
            </a:r>
            <a:r>
              <a:rPr sz="2000" spc="-10" dirty="0">
                <a:solidFill>
                  <a:srgbClr val="006FC0"/>
                </a:solidFill>
                <a:latin typeface="Arial Narrow" panose="020B0606020202030204" pitchFamily="34" charset="0"/>
                <a:cs typeface="Goudy Old Style"/>
              </a:rPr>
              <a:t>acto </a:t>
            </a:r>
            <a:r>
              <a:rPr sz="2000" spc="-5" dirty="0">
                <a:solidFill>
                  <a:srgbClr val="006FC0"/>
                </a:solidFill>
                <a:latin typeface="Arial Narrow" panose="020B0606020202030204" pitchFamily="34" charset="0"/>
                <a:cs typeface="Goudy Old Style"/>
              </a:rPr>
              <a:t>de </a:t>
            </a:r>
            <a:r>
              <a:rPr sz="2000" dirty="0">
                <a:solidFill>
                  <a:srgbClr val="006FC0"/>
                </a:solidFill>
                <a:latin typeface="Arial Narrow" panose="020B0606020202030204" pitchFamily="34" charset="0"/>
                <a:cs typeface="Goudy Old Style"/>
              </a:rPr>
              <a:t>índole </a:t>
            </a:r>
            <a:r>
              <a:rPr sz="2000" spc="-5" dirty="0">
                <a:solidFill>
                  <a:srgbClr val="006FC0"/>
                </a:solidFill>
                <a:latin typeface="Arial Narrow" panose="020B0606020202030204" pitchFamily="34" charset="0"/>
                <a:cs typeface="Goudy Old Style"/>
              </a:rPr>
              <a:t>sexual </a:t>
            </a:r>
            <a:r>
              <a:rPr sz="2000" b="1" spc="-10" dirty="0" err="1">
                <a:solidFill>
                  <a:srgbClr val="006FC0"/>
                </a:solidFill>
                <a:latin typeface="Arial Narrow" panose="020B0606020202030204" pitchFamily="34" charset="0"/>
                <a:cs typeface="Goudy Old Style"/>
              </a:rPr>
              <a:t>propiciado</a:t>
            </a:r>
            <a:r>
              <a:rPr sz="2000" spc="80"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por</a:t>
            </a:r>
            <a:r>
              <a:rPr lang="es-PE" sz="2000"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un adulto </a:t>
            </a:r>
            <a:r>
              <a:rPr sz="2000" dirty="0">
                <a:solidFill>
                  <a:srgbClr val="006FC0"/>
                </a:solidFill>
                <a:latin typeface="Arial Narrow" panose="020B0606020202030204" pitchFamily="34" charset="0"/>
                <a:cs typeface="Goudy Old Style"/>
              </a:rPr>
              <a:t>o </a:t>
            </a:r>
            <a:r>
              <a:rPr sz="2000" spc="-5" dirty="0">
                <a:solidFill>
                  <a:srgbClr val="006FC0"/>
                </a:solidFill>
                <a:latin typeface="Arial Narrow" panose="020B0606020202030204" pitchFamily="34" charset="0"/>
                <a:cs typeface="Goudy Old Style"/>
              </a:rPr>
              <a:t>adolescente </a:t>
            </a:r>
            <a:r>
              <a:rPr sz="2000" dirty="0">
                <a:solidFill>
                  <a:srgbClr val="006FC0"/>
                </a:solidFill>
                <a:latin typeface="Arial Narrow" panose="020B0606020202030204" pitchFamily="34" charset="0"/>
                <a:cs typeface="Goudy Old Style"/>
              </a:rPr>
              <a:t>para su satisfacción. </a:t>
            </a:r>
            <a:r>
              <a:rPr sz="2000" spc="-5" dirty="0" err="1">
                <a:solidFill>
                  <a:srgbClr val="006FC0"/>
                </a:solidFill>
                <a:latin typeface="Arial Narrow" panose="020B0606020202030204" pitchFamily="34" charset="0"/>
                <a:cs typeface="Goudy Old Style"/>
              </a:rPr>
              <a:t>Puede</a:t>
            </a:r>
            <a:r>
              <a:rPr sz="2000" spc="60"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consistir</a:t>
            </a:r>
            <a:r>
              <a:rPr lang="es-PE" sz="2000" spc="-5"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en</a:t>
            </a:r>
            <a:r>
              <a:rPr sz="2000" spc="-5" dirty="0">
                <a:solidFill>
                  <a:srgbClr val="006FC0"/>
                </a:solidFill>
                <a:latin typeface="Arial Narrow" panose="020B0606020202030204" pitchFamily="34" charset="0"/>
                <a:cs typeface="Goudy Old Style"/>
              </a:rPr>
              <a:t> actos </a:t>
            </a:r>
            <a:r>
              <a:rPr sz="2000" b="1" dirty="0">
                <a:solidFill>
                  <a:srgbClr val="006FC0"/>
                </a:solidFill>
                <a:latin typeface="Arial Narrow" panose="020B0606020202030204" pitchFamily="34" charset="0"/>
                <a:cs typeface="Goudy Old Style"/>
              </a:rPr>
              <a:t>con contacto físico </a:t>
            </a:r>
            <a:r>
              <a:rPr sz="2000" spc="-5" dirty="0">
                <a:solidFill>
                  <a:srgbClr val="006FC0"/>
                </a:solidFill>
                <a:latin typeface="Arial Narrow" panose="020B0606020202030204" pitchFamily="34" charset="0"/>
                <a:cs typeface="Goudy Old Style"/>
              </a:rPr>
              <a:t>(tocamiento, frotamiento,</a:t>
            </a:r>
            <a:r>
              <a:rPr sz="2000" spc="75"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besos</a:t>
            </a:r>
            <a:r>
              <a:rPr lang="es-PE" sz="2000"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íntimos</a:t>
            </a:r>
            <a:r>
              <a:rPr sz="2000"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coito interfemoral, </a:t>
            </a:r>
            <a:r>
              <a:rPr sz="2000" spc="-10" dirty="0">
                <a:solidFill>
                  <a:srgbClr val="006FC0"/>
                </a:solidFill>
                <a:latin typeface="Arial Narrow" panose="020B0606020202030204" pitchFamily="34" charset="0"/>
                <a:cs typeface="Goudy Old Style"/>
              </a:rPr>
              <a:t>actos </a:t>
            </a:r>
            <a:r>
              <a:rPr sz="2000" spc="-5" dirty="0">
                <a:solidFill>
                  <a:srgbClr val="006FC0"/>
                </a:solidFill>
                <a:latin typeface="Arial Narrow" panose="020B0606020202030204" pitchFamily="34" charset="0"/>
                <a:cs typeface="Goudy Old Style"/>
              </a:rPr>
              <a:t>de penetración </a:t>
            </a:r>
            <a:r>
              <a:rPr sz="2000" dirty="0">
                <a:solidFill>
                  <a:srgbClr val="006FC0"/>
                </a:solidFill>
                <a:latin typeface="Arial Narrow" panose="020B0606020202030204" pitchFamily="34" charset="0"/>
                <a:cs typeface="Goudy Old Style"/>
              </a:rPr>
              <a:t>con</a:t>
            </a:r>
            <a:r>
              <a:rPr sz="2000" spc="100"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el</a:t>
            </a:r>
            <a:r>
              <a:rPr lang="es-PE" sz="2000" spc="-5"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órgano</a:t>
            </a:r>
            <a:r>
              <a:rPr sz="2000" spc="-5"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sexual o con las </a:t>
            </a:r>
            <a:r>
              <a:rPr sz="2000" spc="-5" dirty="0">
                <a:solidFill>
                  <a:srgbClr val="006FC0"/>
                </a:solidFill>
                <a:latin typeface="Arial Narrow" panose="020B0606020202030204" pitchFamily="34" charset="0"/>
                <a:cs typeface="Goudy Old Style"/>
              </a:rPr>
              <a:t>manos </a:t>
            </a:r>
            <a:r>
              <a:rPr sz="2000" dirty="0">
                <a:solidFill>
                  <a:srgbClr val="006FC0"/>
                </a:solidFill>
                <a:latin typeface="Arial Narrow" panose="020B0606020202030204" pitchFamily="34" charset="0"/>
                <a:cs typeface="Goudy Old Style"/>
              </a:rPr>
              <a:t>o con los </a:t>
            </a:r>
            <a:r>
              <a:rPr sz="2000" spc="-5" dirty="0">
                <a:solidFill>
                  <a:srgbClr val="006FC0"/>
                </a:solidFill>
                <a:latin typeface="Arial Narrow" panose="020B0606020202030204" pitchFamily="34" charset="0"/>
                <a:cs typeface="Goudy Old Style"/>
              </a:rPr>
              <a:t>dedos </a:t>
            </a:r>
            <a:r>
              <a:rPr sz="2000" dirty="0">
                <a:solidFill>
                  <a:srgbClr val="006FC0"/>
                </a:solidFill>
                <a:latin typeface="Arial Narrow" panose="020B0606020202030204" pitchFamily="34" charset="0"/>
                <a:cs typeface="Goudy Old Style"/>
              </a:rPr>
              <a:t>u </a:t>
            </a:r>
            <a:r>
              <a:rPr sz="2000" spc="-20" dirty="0" err="1">
                <a:solidFill>
                  <a:srgbClr val="006FC0"/>
                </a:solidFill>
                <a:latin typeface="Arial Narrow" panose="020B0606020202030204" pitchFamily="34" charset="0"/>
                <a:cs typeface="Goudy Old Style"/>
              </a:rPr>
              <a:t>otro</a:t>
            </a:r>
            <a:r>
              <a:rPr sz="2000" spc="50"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objeto</a:t>
            </a:r>
            <a:r>
              <a:rPr lang="es-PE" sz="2000" spc="-5" dirty="0">
                <a:solidFill>
                  <a:srgbClr val="006FC0"/>
                </a:solidFill>
                <a:latin typeface="Arial Narrow" panose="020B0606020202030204" pitchFamily="34" charset="0"/>
                <a:cs typeface="Goudy Old Style"/>
              </a:rPr>
              <a:t> </a:t>
            </a:r>
            <a:r>
              <a:rPr sz="2000" spc="-15" dirty="0" err="1">
                <a:solidFill>
                  <a:srgbClr val="006FC0"/>
                </a:solidFill>
                <a:latin typeface="Arial Narrow" panose="020B0606020202030204" pitchFamily="34" charset="0"/>
                <a:cs typeface="Goudy Old Style"/>
              </a:rPr>
              <a:t>que</a:t>
            </a:r>
            <a:r>
              <a:rPr sz="2000" spc="-15"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pueda causar </a:t>
            </a:r>
            <a:r>
              <a:rPr sz="2000" spc="-5" dirty="0">
                <a:solidFill>
                  <a:srgbClr val="006FC0"/>
                </a:solidFill>
                <a:latin typeface="Arial Narrow" panose="020B0606020202030204" pitchFamily="34" charset="0"/>
                <a:cs typeface="Goudy Old Style"/>
              </a:rPr>
              <a:t>daño) </a:t>
            </a:r>
            <a:r>
              <a:rPr sz="2000" b="1" dirty="0">
                <a:solidFill>
                  <a:srgbClr val="006FC0"/>
                </a:solidFill>
                <a:latin typeface="Arial Narrow" panose="020B0606020202030204" pitchFamily="34" charset="0"/>
                <a:cs typeface="Goudy Old Style"/>
              </a:rPr>
              <a:t>o sin </a:t>
            </a:r>
            <a:r>
              <a:rPr sz="2000" b="1" dirty="0" err="1">
                <a:solidFill>
                  <a:srgbClr val="006FC0"/>
                </a:solidFill>
                <a:latin typeface="Arial Narrow" panose="020B0606020202030204" pitchFamily="34" charset="0"/>
                <a:cs typeface="Goudy Old Style"/>
              </a:rPr>
              <a:t>contacto</a:t>
            </a:r>
            <a:r>
              <a:rPr sz="2000" b="1" spc="-30" dirty="0">
                <a:solidFill>
                  <a:srgbClr val="006FC0"/>
                </a:solidFill>
                <a:latin typeface="Arial Narrow" panose="020B0606020202030204" pitchFamily="34" charset="0"/>
                <a:cs typeface="Goudy Old Style"/>
              </a:rPr>
              <a:t> </a:t>
            </a:r>
            <a:r>
              <a:rPr sz="2000" b="1" spc="-5" dirty="0" err="1">
                <a:solidFill>
                  <a:srgbClr val="006FC0"/>
                </a:solidFill>
                <a:latin typeface="Arial Narrow" panose="020B0606020202030204" pitchFamily="34" charset="0"/>
                <a:cs typeface="Goudy Old Style"/>
              </a:rPr>
              <a:t>físico</a:t>
            </a:r>
            <a:r>
              <a:rPr lang="es-PE" sz="2000" b="1" spc="-5"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a:t>
            </a:r>
            <a:r>
              <a:rPr sz="2000" spc="-5" dirty="0" err="1">
                <a:solidFill>
                  <a:srgbClr val="006FC0"/>
                </a:solidFill>
                <a:latin typeface="Arial Narrow" panose="020B0606020202030204" pitchFamily="34" charset="0"/>
                <a:cs typeface="Goudy Old Style"/>
              </a:rPr>
              <a:t>exhibicionismo</a:t>
            </a:r>
            <a:r>
              <a:rPr sz="2000" spc="-5" dirty="0">
                <a:solidFill>
                  <a:srgbClr val="006FC0"/>
                </a:solidFill>
                <a:latin typeface="Arial Narrow" panose="020B0606020202030204" pitchFamily="34" charset="0"/>
                <a:cs typeface="Goudy Old Style"/>
              </a:rPr>
              <a:t>, actos compelidos </a:t>
            </a:r>
            <a:r>
              <a:rPr sz="2000" dirty="0">
                <a:solidFill>
                  <a:srgbClr val="006FC0"/>
                </a:solidFill>
                <a:latin typeface="Arial Narrow" panose="020B0606020202030204" pitchFamily="34" charset="0"/>
                <a:cs typeface="Goudy Old Style"/>
              </a:rPr>
              <a:t>a </a:t>
            </a:r>
            <a:r>
              <a:rPr sz="2000" spc="-5" dirty="0">
                <a:solidFill>
                  <a:srgbClr val="006FC0"/>
                </a:solidFill>
                <a:latin typeface="Arial Narrow" panose="020B0606020202030204" pitchFamily="34" charset="0"/>
                <a:cs typeface="Goudy Old Style"/>
              </a:rPr>
              <a:t>realizar en el </a:t>
            </a:r>
            <a:r>
              <a:rPr sz="2000" spc="5" dirty="0" err="1">
                <a:solidFill>
                  <a:srgbClr val="006FC0"/>
                </a:solidFill>
                <a:latin typeface="Arial Narrow" panose="020B0606020202030204" pitchFamily="34" charset="0"/>
                <a:cs typeface="Goudy Old Style"/>
              </a:rPr>
              <a:t>cuerpo</a:t>
            </a:r>
            <a:r>
              <a:rPr sz="2000" spc="160"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del</a:t>
            </a:r>
            <a:r>
              <a:rPr lang="es-PE" sz="2000" spc="-5"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agresor</a:t>
            </a:r>
            <a:r>
              <a:rPr sz="2000" spc="-5"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o </a:t>
            </a:r>
            <a:r>
              <a:rPr sz="2000" spc="-10" dirty="0" err="1">
                <a:solidFill>
                  <a:srgbClr val="006FC0"/>
                </a:solidFill>
                <a:latin typeface="Arial Narrow" panose="020B0606020202030204" pitchFamily="34" charset="0"/>
                <a:cs typeface="Goudy Old Style"/>
              </a:rPr>
              <a:t>tercera</a:t>
            </a:r>
            <a:r>
              <a:rPr sz="2000" spc="-10"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persona, </a:t>
            </a:r>
            <a:r>
              <a:rPr sz="2000" spc="-10" dirty="0">
                <a:solidFill>
                  <a:srgbClr val="006FC0"/>
                </a:solidFill>
                <a:latin typeface="Arial Narrow" panose="020B0606020202030204" pitchFamily="34" charset="0"/>
                <a:cs typeface="Goudy Old Style"/>
              </a:rPr>
              <a:t>imponer </a:t>
            </a:r>
            <a:r>
              <a:rPr sz="2000" dirty="0">
                <a:solidFill>
                  <a:srgbClr val="006FC0"/>
                </a:solidFill>
                <a:latin typeface="Arial Narrow" panose="020B0606020202030204" pitchFamily="34" charset="0"/>
                <a:cs typeface="Goudy Old Style"/>
              </a:rPr>
              <a:t>la </a:t>
            </a:r>
            <a:r>
              <a:rPr sz="2000" spc="-5" dirty="0">
                <a:solidFill>
                  <a:srgbClr val="006FC0"/>
                </a:solidFill>
                <a:latin typeface="Arial Narrow" panose="020B0606020202030204" pitchFamily="34" charset="0"/>
                <a:cs typeface="Goudy Old Style"/>
              </a:rPr>
              <a:t>presencia en </a:t>
            </a:r>
            <a:r>
              <a:rPr sz="2000" spc="-10" dirty="0" err="1">
                <a:solidFill>
                  <a:srgbClr val="006FC0"/>
                </a:solidFill>
                <a:latin typeface="Arial Narrow" panose="020B0606020202030204" pitchFamily="34" charset="0"/>
                <a:cs typeface="Goudy Old Style"/>
              </a:rPr>
              <a:t>que</a:t>
            </a:r>
            <a:r>
              <a:rPr sz="2000" spc="130"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la</a:t>
            </a:r>
            <a:r>
              <a:rPr lang="es-PE" sz="2000" dirty="0">
                <a:solidFill>
                  <a:srgbClr val="006FC0"/>
                </a:solidFill>
                <a:latin typeface="Arial Narrow" panose="020B0606020202030204" pitchFamily="34" charset="0"/>
                <a:cs typeface="Goudy Old Style"/>
              </a:rPr>
              <a:t> </a:t>
            </a:r>
            <a:r>
              <a:rPr sz="2000" spc="-5" dirty="0" err="1">
                <a:solidFill>
                  <a:srgbClr val="006FC0"/>
                </a:solidFill>
                <a:latin typeface="Arial Narrow" panose="020B0606020202030204" pitchFamily="34" charset="0"/>
                <a:cs typeface="Goudy Old Style"/>
              </a:rPr>
              <a:t>niña</a:t>
            </a:r>
            <a:r>
              <a:rPr sz="2000" spc="-5"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o niño se baña o utiliza los </a:t>
            </a:r>
            <a:r>
              <a:rPr sz="2000" spc="10" dirty="0" err="1">
                <a:solidFill>
                  <a:srgbClr val="006FC0"/>
                </a:solidFill>
                <a:latin typeface="Arial Narrow" panose="020B0606020202030204" pitchFamily="34" charset="0"/>
                <a:cs typeface="Goudy Old Style"/>
              </a:rPr>
              <a:t>servicios</a:t>
            </a:r>
            <a:r>
              <a:rPr sz="2000" spc="25"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higiénicos</a:t>
            </a:r>
            <a:r>
              <a:rPr sz="2000" dirty="0">
                <a:solidFill>
                  <a:srgbClr val="006FC0"/>
                </a:solidFill>
                <a:latin typeface="Arial Narrow" panose="020B0606020202030204" pitchFamily="34" charset="0"/>
                <a:cs typeface="Goudy Old Style"/>
              </a:rPr>
              <a:t>,</a:t>
            </a:r>
            <a:r>
              <a:rPr lang="es-PE" sz="2000"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obligado</a:t>
            </a:r>
            <a:r>
              <a:rPr lang="es-PE" sz="2000" dirty="0">
                <a:solidFill>
                  <a:srgbClr val="006FC0"/>
                </a:solidFill>
                <a:latin typeface="Arial Narrow" panose="020B0606020202030204" pitchFamily="34" charset="0"/>
                <a:cs typeface="Goudy Old Style"/>
              </a:rPr>
              <a:t> </a:t>
            </a:r>
            <a:r>
              <a:rPr sz="2000" dirty="0">
                <a:solidFill>
                  <a:srgbClr val="006FC0"/>
                </a:solidFill>
                <a:latin typeface="Arial Narrow" panose="020B0606020202030204" pitchFamily="34" charset="0"/>
                <a:cs typeface="Goudy Old Style"/>
              </a:rPr>
              <a:t>a </a:t>
            </a:r>
            <a:r>
              <a:rPr sz="2000" spc="-5" dirty="0">
                <a:solidFill>
                  <a:srgbClr val="006FC0"/>
                </a:solidFill>
                <a:latin typeface="Arial Narrow" panose="020B0606020202030204" pitchFamily="34" charset="0"/>
                <a:cs typeface="Goudy Old Style"/>
              </a:rPr>
              <a:t>presenciar y/o utilizado </a:t>
            </a:r>
            <a:r>
              <a:rPr sz="2000" dirty="0">
                <a:solidFill>
                  <a:srgbClr val="006FC0"/>
                </a:solidFill>
                <a:latin typeface="Arial Narrow" panose="020B0606020202030204" pitchFamily="34" charset="0"/>
                <a:cs typeface="Goudy Old Style"/>
              </a:rPr>
              <a:t>en pornografía, acoso </a:t>
            </a:r>
            <a:r>
              <a:rPr sz="2000" spc="-5" dirty="0">
                <a:solidFill>
                  <a:srgbClr val="006FC0"/>
                </a:solidFill>
                <a:latin typeface="Arial Narrow" panose="020B0606020202030204" pitchFamily="34" charset="0"/>
                <a:cs typeface="Goudy Old Style"/>
              </a:rPr>
              <a:t>sexual</a:t>
            </a:r>
            <a:r>
              <a:rPr sz="2000" spc="60"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por</a:t>
            </a:r>
            <a:r>
              <a:rPr lang="es-PE" sz="2000" dirty="0">
                <a:solidFill>
                  <a:srgbClr val="006FC0"/>
                </a:solidFill>
                <a:latin typeface="Arial Narrow" panose="020B0606020202030204" pitchFamily="34" charset="0"/>
                <a:cs typeface="Goudy Old Style"/>
              </a:rPr>
              <a:t> </a:t>
            </a:r>
            <a:r>
              <a:rPr sz="2000" dirty="0" err="1">
                <a:solidFill>
                  <a:srgbClr val="006FC0"/>
                </a:solidFill>
                <a:latin typeface="Arial Narrow" panose="020B0606020202030204" pitchFamily="34" charset="0"/>
                <a:cs typeface="Goudy Old Style"/>
              </a:rPr>
              <a:t>medio</a:t>
            </a:r>
            <a:r>
              <a:rPr sz="2000" dirty="0">
                <a:solidFill>
                  <a:srgbClr val="006FC0"/>
                </a:solidFill>
                <a:latin typeface="Arial Narrow" panose="020B0606020202030204" pitchFamily="34" charset="0"/>
                <a:cs typeface="Goudy Old Style"/>
              </a:rPr>
              <a:t> </a:t>
            </a:r>
            <a:r>
              <a:rPr sz="2000" spc="5" dirty="0">
                <a:solidFill>
                  <a:srgbClr val="006FC0"/>
                </a:solidFill>
                <a:latin typeface="Arial Narrow" panose="020B0606020202030204" pitchFamily="34" charset="0"/>
                <a:cs typeface="Goudy Old Style"/>
              </a:rPr>
              <a:t>virtual </a:t>
            </a:r>
            <a:r>
              <a:rPr sz="2000" dirty="0">
                <a:solidFill>
                  <a:srgbClr val="006FC0"/>
                </a:solidFill>
                <a:latin typeface="Arial Narrow" panose="020B0606020202030204" pitchFamily="34" charset="0"/>
                <a:cs typeface="Goudy Old Style"/>
              </a:rPr>
              <a:t>o </a:t>
            </a:r>
            <a:r>
              <a:rPr sz="2000" spc="-5" dirty="0">
                <a:solidFill>
                  <a:srgbClr val="006FC0"/>
                </a:solidFill>
                <a:latin typeface="Arial Narrow" panose="020B0606020202030204" pitchFamily="34" charset="0"/>
                <a:cs typeface="Goudy Old Style"/>
              </a:rPr>
              <a:t>presencial, </a:t>
            </a:r>
            <a:r>
              <a:rPr sz="2000" spc="-10" dirty="0">
                <a:solidFill>
                  <a:srgbClr val="006FC0"/>
                </a:solidFill>
                <a:latin typeface="Arial Narrow" panose="020B0606020202030204" pitchFamily="34" charset="0"/>
                <a:cs typeface="Goudy Old Style"/>
              </a:rPr>
              <a:t>entre </a:t>
            </a:r>
            <a:r>
              <a:rPr sz="2000" spc="-15" dirty="0">
                <a:solidFill>
                  <a:srgbClr val="006FC0"/>
                </a:solidFill>
                <a:latin typeface="Arial Narrow" panose="020B0606020202030204" pitchFamily="34" charset="0"/>
                <a:cs typeface="Goudy Old Style"/>
              </a:rPr>
              <a:t>otros). </a:t>
            </a:r>
            <a:r>
              <a:rPr sz="2000" b="1" spc="-15" dirty="0">
                <a:solidFill>
                  <a:srgbClr val="006FC0"/>
                </a:solidFill>
                <a:latin typeface="Arial Narrow" panose="020B0606020202030204" pitchFamily="34" charset="0"/>
                <a:cs typeface="Goudy Old Style"/>
              </a:rPr>
              <a:t>Tratándose </a:t>
            </a:r>
            <a:r>
              <a:rPr sz="2000" b="1" spc="-5" dirty="0">
                <a:solidFill>
                  <a:srgbClr val="006FC0"/>
                </a:solidFill>
                <a:latin typeface="Arial Narrow" panose="020B0606020202030204" pitchFamily="34" charset="0"/>
                <a:cs typeface="Goudy Old Style"/>
              </a:rPr>
              <a:t>de</a:t>
            </a:r>
            <a:r>
              <a:rPr sz="2000" b="1" spc="185" dirty="0">
                <a:solidFill>
                  <a:srgbClr val="006FC0"/>
                </a:solidFill>
                <a:latin typeface="Arial Narrow" panose="020B0606020202030204" pitchFamily="34" charset="0"/>
                <a:cs typeface="Goudy Old Style"/>
              </a:rPr>
              <a:t> </a:t>
            </a:r>
            <a:r>
              <a:rPr sz="2000" b="1" spc="-5" dirty="0" err="1">
                <a:solidFill>
                  <a:srgbClr val="006FC0"/>
                </a:solidFill>
                <a:latin typeface="Arial Narrow" panose="020B0606020202030204" pitchFamily="34" charset="0"/>
                <a:cs typeface="Goudy Old Style"/>
              </a:rPr>
              <a:t>niñas</a:t>
            </a:r>
            <a:r>
              <a:rPr sz="2000" b="1" spc="-5" dirty="0">
                <a:solidFill>
                  <a:srgbClr val="006FC0"/>
                </a:solidFill>
                <a:latin typeface="Arial Narrow" panose="020B0606020202030204" pitchFamily="34" charset="0"/>
                <a:cs typeface="Goudy Old Style"/>
              </a:rPr>
              <a:t>,</a:t>
            </a:r>
            <a:r>
              <a:rPr lang="es-PE" sz="2000" b="1" spc="-5" dirty="0">
                <a:solidFill>
                  <a:srgbClr val="006FC0"/>
                </a:solidFill>
                <a:latin typeface="Arial Narrow" panose="020B0606020202030204" pitchFamily="34" charset="0"/>
                <a:cs typeface="Goudy Old Style"/>
              </a:rPr>
              <a:t> </a:t>
            </a:r>
            <a:r>
              <a:rPr sz="2000" b="1" spc="-5" dirty="0" err="1">
                <a:solidFill>
                  <a:srgbClr val="006FC0"/>
                </a:solidFill>
                <a:latin typeface="Arial Narrow" panose="020B0606020202030204" pitchFamily="34" charset="0"/>
                <a:cs typeface="Goudy Old Style"/>
              </a:rPr>
              <a:t>niños</a:t>
            </a:r>
            <a:r>
              <a:rPr sz="2000" b="1" spc="-5" dirty="0">
                <a:solidFill>
                  <a:srgbClr val="006FC0"/>
                </a:solidFill>
                <a:latin typeface="Arial Narrow" panose="020B0606020202030204" pitchFamily="34" charset="0"/>
                <a:cs typeface="Goudy Old Style"/>
              </a:rPr>
              <a:t> </a:t>
            </a:r>
            <a:r>
              <a:rPr sz="2000" b="1" dirty="0">
                <a:solidFill>
                  <a:srgbClr val="006FC0"/>
                </a:solidFill>
                <a:latin typeface="Arial Narrow" panose="020B0606020202030204" pitchFamily="34" charset="0"/>
                <a:cs typeface="Goudy Old Style"/>
              </a:rPr>
              <a:t>y </a:t>
            </a:r>
            <a:r>
              <a:rPr sz="2000" b="1" spc="-5" dirty="0">
                <a:solidFill>
                  <a:srgbClr val="006FC0"/>
                </a:solidFill>
                <a:latin typeface="Arial Narrow" panose="020B0606020202030204" pitchFamily="34" charset="0"/>
                <a:cs typeface="Goudy Old Style"/>
              </a:rPr>
              <a:t>adolescentes no </a:t>
            </a:r>
            <a:r>
              <a:rPr sz="2000" b="1" dirty="0">
                <a:solidFill>
                  <a:srgbClr val="006FC0"/>
                </a:solidFill>
                <a:latin typeface="Arial Narrow" panose="020B0606020202030204" pitchFamily="34" charset="0"/>
                <a:cs typeface="Goudy Old Style"/>
              </a:rPr>
              <a:t>se considera </a:t>
            </a:r>
            <a:r>
              <a:rPr sz="2000" b="1" spc="-5" dirty="0">
                <a:solidFill>
                  <a:srgbClr val="006FC0"/>
                </a:solidFill>
                <a:latin typeface="Arial Narrow" panose="020B0606020202030204" pitchFamily="34" charset="0"/>
                <a:cs typeface="Goudy Old Style"/>
              </a:rPr>
              <a:t>necesaria </a:t>
            </a:r>
            <a:r>
              <a:rPr sz="2000" b="1" spc="-15" dirty="0">
                <a:solidFill>
                  <a:srgbClr val="006FC0"/>
                </a:solidFill>
                <a:latin typeface="Arial Narrow" panose="020B0606020202030204" pitchFamily="34" charset="0"/>
                <a:cs typeface="Goudy Old Style"/>
              </a:rPr>
              <a:t>que </a:t>
            </a:r>
            <a:r>
              <a:rPr sz="2000" b="1" dirty="0" err="1">
                <a:solidFill>
                  <a:srgbClr val="006FC0"/>
                </a:solidFill>
                <a:latin typeface="Arial Narrow" panose="020B0606020202030204" pitchFamily="34" charset="0"/>
                <a:cs typeface="Goudy Old Style"/>
              </a:rPr>
              <a:t>medie</a:t>
            </a:r>
            <a:r>
              <a:rPr sz="2000" b="1" spc="160" dirty="0">
                <a:solidFill>
                  <a:srgbClr val="006FC0"/>
                </a:solidFill>
                <a:latin typeface="Arial Narrow" panose="020B0606020202030204" pitchFamily="34" charset="0"/>
                <a:cs typeface="Goudy Old Style"/>
              </a:rPr>
              <a:t> </a:t>
            </a:r>
            <a:r>
              <a:rPr sz="2000" b="1" dirty="0">
                <a:solidFill>
                  <a:srgbClr val="006FC0"/>
                </a:solidFill>
                <a:latin typeface="Arial Narrow" panose="020B0606020202030204" pitchFamily="34" charset="0"/>
                <a:cs typeface="Goudy Old Style"/>
              </a:rPr>
              <a:t>la</a:t>
            </a:r>
            <a:r>
              <a:rPr lang="es-PE" sz="2000" b="1" dirty="0">
                <a:solidFill>
                  <a:srgbClr val="006FC0"/>
                </a:solidFill>
                <a:latin typeface="Arial Narrow" panose="020B0606020202030204" pitchFamily="34" charset="0"/>
                <a:cs typeface="Goudy Old Style"/>
              </a:rPr>
              <a:t> </a:t>
            </a:r>
            <a:r>
              <a:rPr sz="2000" b="1" dirty="0" err="1">
                <a:solidFill>
                  <a:srgbClr val="006FC0"/>
                </a:solidFill>
                <a:latin typeface="Arial Narrow" panose="020B0606020202030204" pitchFamily="34" charset="0"/>
                <a:cs typeface="Goudy Old Style"/>
              </a:rPr>
              <a:t>violencia</a:t>
            </a:r>
            <a:r>
              <a:rPr sz="2000" b="1" dirty="0">
                <a:solidFill>
                  <a:srgbClr val="006FC0"/>
                </a:solidFill>
                <a:latin typeface="Arial Narrow" panose="020B0606020202030204" pitchFamily="34" charset="0"/>
                <a:cs typeface="Goudy Old Style"/>
              </a:rPr>
              <a:t> o amenaza para considerarse como violencia  sexual.</a:t>
            </a:r>
          </a:p>
        </p:txBody>
      </p:sp>
      <p:sp>
        <p:nvSpPr>
          <p:cNvPr id="4" name="object 3"/>
          <p:cNvSpPr txBox="1">
            <a:spLocks/>
          </p:cNvSpPr>
          <p:nvPr/>
        </p:nvSpPr>
        <p:spPr>
          <a:xfrm>
            <a:off x="-304800" y="799274"/>
            <a:ext cx="7270750" cy="696595"/>
          </a:xfrm>
          <a:prstGeom prst="rect">
            <a:avLst/>
          </a:prstGeom>
        </p:spPr>
        <p:txBody>
          <a:bodyPr vert="horz" wrap="square" lIns="0" tIns="13335" rIns="0" bIns="0" rtlCol="0">
            <a:spAutoFit/>
          </a:bodyPr>
          <a:lstStyle>
            <a:lvl1pPr>
              <a:defRPr>
                <a:latin typeface="+mj-lt"/>
                <a:ea typeface="+mj-ea"/>
                <a:cs typeface="+mj-cs"/>
              </a:defRPr>
            </a:lvl1pPr>
          </a:lstStyle>
          <a:p>
            <a:pPr marL="12700" algn="ctr">
              <a:spcBef>
                <a:spcPts val="105"/>
              </a:spcBef>
            </a:pPr>
            <a:r>
              <a:rPr lang="es-PE" sz="4400" b="1" kern="0" spc="-10" dirty="0">
                <a:solidFill>
                  <a:schemeClr val="accent6"/>
                </a:solidFill>
                <a:latin typeface="Calibri Light" panose="020F0302020204030204" pitchFamily="34" charset="0"/>
              </a:rPr>
              <a:t>Tipos </a:t>
            </a:r>
            <a:r>
              <a:rPr lang="es-PE" sz="4400" b="1" kern="0" spc="-5" dirty="0">
                <a:solidFill>
                  <a:schemeClr val="accent6"/>
                </a:solidFill>
                <a:latin typeface="Calibri Light" panose="020F0302020204030204" pitchFamily="34" charset="0"/>
              </a:rPr>
              <a:t>de </a:t>
            </a:r>
            <a:r>
              <a:rPr lang="es-PE" sz="4400" b="1" kern="0" dirty="0">
                <a:solidFill>
                  <a:schemeClr val="accent6"/>
                </a:solidFill>
                <a:latin typeface="Calibri Light" panose="020F0302020204030204" pitchFamily="34" charset="0"/>
              </a:rPr>
              <a:t>violencia</a:t>
            </a:r>
            <a:endParaRPr lang="es-PE" sz="4400" kern="0" dirty="0">
              <a:solidFill>
                <a:schemeClr val="accent6"/>
              </a:solidFill>
              <a:latin typeface="Calibri Light" panose="020F030202020403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057400"/>
            <a:ext cx="4070360" cy="3810000"/>
          </a:xfrm>
          <a:prstGeom prst="rect">
            <a:avLst/>
          </a:prstGeom>
        </p:spPr>
      </p:pic>
      <p:sp>
        <p:nvSpPr>
          <p:cNvPr id="7" name="Cheurón 6"/>
          <p:cNvSpPr/>
          <p:nvPr/>
        </p:nvSpPr>
        <p:spPr>
          <a:xfrm>
            <a:off x="5961864" y="68580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 name="Cheurón 7"/>
          <p:cNvSpPr/>
          <p:nvPr/>
        </p:nvSpPr>
        <p:spPr>
          <a:xfrm>
            <a:off x="6400014" y="68580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9" name="Pentágono 8"/>
          <p:cNvSpPr/>
          <p:nvPr/>
        </p:nvSpPr>
        <p:spPr>
          <a:xfrm>
            <a:off x="228600" y="685800"/>
            <a:ext cx="6000792"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ángulo 9"/>
          <p:cNvSpPr/>
          <p:nvPr/>
        </p:nvSpPr>
        <p:spPr>
          <a:xfrm>
            <a:off x="406163" y="764768"/>
            <a:ext cx="4187365" cy="769441"/>
          </a:xfrm>
          <a:prstGeom prst="rect">
            <a:avLst/>
          </a:prstGeom>
        </p:spPr>
        <p:txBody>
          <a:bodyPr wrap="none">
            <a:spAutoFit/>
          </a:bodyPr>
          <a:lstStyle/>
          <a:p>
            <a:r>
              <a:rPr lang="en-US" sz="4400" b="1" dirty="0" err="1">
                <a:solidFill>
                  <a:schemeClr val="bg1"/>
                </a:solidFill>
                <a:latin typeface="Arial Narrow" panose="020B0606020202030204" pitchFamily="34" charset="0"/>
              </a:rPr>
              <a:t>Tipos</a:t>
            </a:r>
            <a:r>
              <a:rPr lang="en-US" sz="4400" b="1" dirty="0">
                <a:solidFill>
                  <a:schemeClr val="bg1"/>
                </a:solidFill>
                <a:latin typeface="Arial Narrow" panose="020B0606020202030204" pitchFamily="34" charset="0"/>
              </a:rPr>
              <a:t> de </a:t>
            </a:r>
            <a:r>
              <a:rPr lang="en-US" sz="4400" b="1" dirty="0" err="1">
                <a:solidFill>
                  <a:schemeClr val="bg1"/>
                </a:solidFill>
                <a:latin typeface="Arial Narrow" panose="020B0606020202030204" pitchFamily="34" charset="0"/>
              </a:rPr>
              <a:t>violencia</a:t>
            </a:r>
            <a:endParaRPr lang="en-US" sz="4400" b="1" dirty="0">
              <a:solidFill>
                <a:schemeClr val="bg1"/>
              </a:solidFill>
              <a:latin typeface="Arial Narrow" panose="020B0606020202030204" pitchFamily="34" charset="0"/>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heurón 4"/>
          <p:cNvSpPr/>
          <p:nvPr/>
        </p:nvSpPr>
        <p:spPr>
          <a:xfrm>
            <a:off x="9345440" y="5263530"/>
            <a:ext cx="1371600" cy="159447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Cheurón 5"/>
          <p:cNvSpPr/>
          <p:nvPr/>
        </p:nvSpPr>
        <p:spPr>
          <a:xfrm>
            <a:off x="10336040" y="5263530"/>
            <a:ext cx="1297133" cy="159447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7" name="Pentágono 6"/>
          <p:cNvSpPr/>
          <p:nvPr/>
        </p:nvSpPr>
        <p:spPr>
          <a:xfrm>
            <a:off x="-27160" y="5263530"/>
            <a:ext cx="9753600" cy="159447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ángulo 7"/>
          <p:cNvSpPr/>
          <p:nvPr/>
        </p:nvSpPr>
        <p:spPr>
          <a:xfrm>
            <a:off x="57996" y="5263530"/>
            <a:ext cx="8975141" cy="2123658"/>
          </a:xfrm>
          <a:prstGeom prst="rect">
            <a:avLst/>
          </a:prstGeom>
        </p:spPr>
        <p:txBody>
          <a:bodyPr wrap="square">
            <a:spAutoFit/>
          </a:bodyPr>
          <a:lstStyle/>
          <a:p>
            <a:r>
              <a:rPr lang="es-PE" sz="4400" b="1" dirty="0">
                <a:solidFill>
                  <a:schemeClr val="bg1"/>
                </a:solidFill>
                <a:latin typeface="Arial Narrow" panose="020B0606020202030204" pitchFamily="34" charset="0"/>
              </a:rPr>
              <a:t>Procedimiento y criterios generales para la atención de la violencia escolar</a:t>
            </a:r>
          </a:p>
          <a:p>
            <a:r>
              <a:rPr lang="es-PE" sz="4400" b="1" dirty="0">
                <a:solidFill>
                  <a:schemeClr val="bg1"/>
                </a:solidFill>
                <a:latin typeface="Arial Narrow" panose="020B0606020202030204" pitchFamily="34" charset="0"/>
              </a:rPr>
              <a:t> </a:t>
            </a:r>
          </a:p>
        </p:txBody>
      </p:sp>
    </p:spTree>
    <p:extLst>
      <p:ext uri="{BB962C8B-B14F-4D97-AF65-F5344CB8AC3E}">
        <p14:creationId xmlns:p14="http://schemas.microsoft.com/office/powerpoint/2010/main" val="14545000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7692"/>
          <a:stretch/>
        </p:blipFill>
        <p:spPr>
          <a:xfrm>
            <a:off x="5791200" y="685800"/>
            <a:ext cx="4343400" cy="5943600"/>
          </a:xfrm>
          <a:prstGeom prst="rect">
            <a:avLst/>
          </a:prstGeom>
        </p:spPr>
      </p:pic>
      <p:sp>
        <p:nvSpPr>
          <p:cNvPr id="7" name="Flecha derecha 6"/>
          <p:cNvSpPr/>
          <p:nvPr/>
        </p:nvSpPr>
        <p:spPr>
          <a:xfrm>
            <a:off x="1295400" y="2743200"/>
            <a:ext cx="3124200" cy="1600200"/>
          </a:xfrm>
          <a:prstGeom prst="rightArrow">
            <a:avLst/>
          </a:prstGeom>
          <a:solidFill>
            <a:srgbClr val="D11546"/>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s-PE"/>
          </a:p>
        </p:txBody>
      </p:sp>
      <p:sp>
        <p:nvSpPr>
          <p:cNvPr id="6" name="CuadroTexto 5"/>
          <p:cNvSpPr txBox="1"/>
          <p:nvPr/>
        </p:nvSpPr>
        <p:spPr>
          <a:xfrm>
            <a:off x="1524000" y="3220134"/>
            <a:ext cx="2438400" cy="646331"/>
          </a:xfrm>
          <a:prstGeom prst="rect">
            <a:avLst/>
          </a:prstGeom>
          <a:noFill/>
        </p:spPr>
        <p:txBody>
          <a:bodyPr wrap="square" rtlCol="0">
            <a:spAutoFit/>
          </a:bodyPr>
          <a:lstStyle/>
          <a:p>
            <a:r>
              <a:rPr lang="es-PE" sz="3600" dirty="0">
                <a:solidFill>
                  <a:schemeClr val="bg1"/>
                </a:solidFill>
              </a:rPr>
              <a:t>REPORTE</a:t>
            </a:r>
            <a:endParaRPr lang="es-PE" dirty="0">
              <a:solidFill>
                <a:schemeClr val="bg1"/>
              </a:solidFill>
            </a:endParaRPr>
          </a:p>
        </p:txBody>
      </p:sp>
    </p:spTree>
    <p:extLst>
      <p:ext uri="{BB962C8B-B14F-4D97-AF65-F5344CB8AC3E}">
        <p14:creationId xmlns:p14="http://schemas.microsoft.com/office/powerpoint/2010/main" val="199403710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53550" y="943576"/>
            <a:ext cx="6725196" cy="825715"/>
          </a:xfrm>
        </p:spPr>
        <p:txBody>
          <a:bodyPr>
            <a:noAutofit/>
          </a:bodyPr>
          <a:lstStyle/>
          <a:p>
            <a:pPr algn="ctr"/>
            <a:r>
              <a:rPr lang="es-PE" sz="3200" b="1" dirty="0">
                <a:solidFill>
                  <a:srgbClr val="C00000"/>
                </a:solidFill>
                <a:latin typeface="Calibri Light" panose="020F0302020204030204" pitchFamily="34" charset="0"/>
                <a:ea typeface="Batang" panose="02030600000101010101" pitchFamily="18" charset="-127"/>
              </a:rPr>
              <a:t>PASOS PARA EL PROCEDIMIENTO DE LA ATENCIÓN DE LA VIOLENCIA ESCOLAR</a:t>
            </a:r>
            <a:endParaRPr lang="es-PE" sz="3200" dirty="0">
              <a:solidFill>
                <a:srgbClr val="C00000"/>
              </a:solidFill>
              <a:latin typeface="Calibri Light" panose="020F0302020204030204" pitchFamily="34" charset="0"/>
              <a:ea typeface="Batang" panose="02030600000101010101" pitchFamily="18" charset="-127"/>
            </a:endParaRPr>
          </a:p>
        </p:txBody>
      </p:sp>
      <p:graphicFrame>
        <p:nvGraphicFramePr>
          <p:cNvPr id="3" name="Diagrama 2"/>
          <p:cNvGraphicFramePr/>
          <p:nvPr>
            <p:extLst/>
          </p:nvPr>
        </p:nvGraphicFramePr>
        <p:xfrm>
          <a:off x="498046" y="2082800"/>
          <a:ext cx="11185954" cy="4423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lecha derecha 3"/>
          <p:cNvSpPr/>
          <p:nvPr/>
        </p:nvSpPr>
        <p:spPr>
          <a:xfrm>
            <a:off x="685800" y="762000"/>
            <a:ext cx="3124200" cy="1219200"/>
          </a:xfrm>
          <a:prstGeom prst="rightArrow">
            <a:avLst/>
          </a:prstGeom>
          <a:solidFill>
            <a:srgbClr val="D11546"/>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s-PE"/>
          </a:p>
        </p:txBody>
      </p:sp>
      <p:sp>
        <p:nvSpPr>
          <p:cNvPr id="5" name="CuadroTexto 4"/>
          <p:cNvSpPr txBox="1"/>
          <p:nvPr/>
        </p:nvSpPr>
        <p:spPr>
          <a:xfrm>
            <a:off x="914400" y="1086534"/>
            <a:ext cx="2438400" cy="646331"/>
          </a:xfrm>
          <a:prstGeom prst="rect">
            <a:avLst/>
          </a:prstGeom>
          <a:noFill/>
        </p:spPr>
        <p:txBody>
          <a:bodyPr wrap="square" rtlCol="0">
            <a:spAutoFit/>
          </a:bodyPr>
          <a:lstStyle/>
          <a:p>
            <a:r>
              <a:rPr lang="es-PE" sz="3600" dirty="0">
                <a:solidFill>
                  <a:schemeClr val="bg1"/>
                </a:solidFill>
              </a:rPr>
              <a:t>ATENCIÓN</a:t>
            </a:r>
            <a:endParaRPr lang="es-PE" dirty="0">
              <a:solidFill>
                <a:schemeClr val="bg1"/>
              </a:solidFill>
            </a:endParaRPr>
          </a:p>
        </p:txBody>
      </p:sp>
    </p:spTree>
    <p:extLst>
      <p:ext uri="{BB962C8B-B14F-4D97-AF65-F5344CB8AC3E}">
        <p14:creationId xmlns:p14="http://schemas.microsoft.com/office/powerpoint/2010/main" val="116436201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6800" y="774884"/>
            <a:ext cx="1371600" cy="1447800"/>
          </a:xfrm>
          <a:prstGeom prst="rect">
            <a:avLst/>
          </a:prstGeom>
          <a:blipFill>
            <a:blip r:embed="rId2" cstate="print"/>
            <a:stretch>
              <a:fillRect/>
            </a:stretch>
          </a:blipFill>
        </p:spPr>
        <p:txBody>
          <a:bodyPr wrap="square" lIns="0" tIns="0" rIns="0" bIns="0" rtlCol="0"/>
          <a:lstStyle/>
          <a:p>
            <a:endParaRPr/>
          </a:p>
        </p:txBody>
      </p:sp>
      <p:sp>
        <p:nvSpPr>
          <p:cNvPr id="4" name="CuadroTexto 3"/>
          <p:cNvSpPr txBox="1"/>
          <p:nvPr/>
        </p:nvSpPr>
        <p:spPr>
          <a:xfrm>
            <a:off x="2971800" y="816437"/>
            <a:ext cx="5867400" cy="2062103"/>
          </a:xfrm>
          <a:prstGeom prst="rect">
            <a:avLst/>
          </a:prstGeom>
          <a:noFill/>
        </p:spPr>
        <p:txBody>
          <a:bodyPr wrap="square" rtlCol="0">
            <a:spAutoFit/>
          </a:bodyPr>
          <a:lstStyle/>
          <a:p>
            <a:r>
              <a:rPr lang="es-ES" sz="3200" b="1" u="sng" dirty="0"/>
              <a:t>Actividad 2</a:t>
            </a:r>
            <a:r>
              <a:rPr lang="es-ES" sz="3200" b="1" dirty="0"/>
              <a:t>: Procedimiento y criterios generales para la atención de la violencia escolar</a:t>
            </a:r>
            <a:endParaRPr lang="es-PE" sz="3200" dirty="0"/>
          </a:p>
          <a:p>
            <a:r>
              <a:rPr lang="es-ES" sz="3200" b="1" dirty="0"/>
              <a:t> </a:t>
            </a:r>
            <a:endParaRPr lang="es-PE" sz="3200" dirty="0"/>
          </a:p>
        </p:txBody>
      </p:sp>
      <p:graphicFrame>
        <p:nvGraphicFramePr>
          <p:cNvPr id="5" name="object 3"/>
          <p:cNvGraphicFramePr>
            <a:graphicFrameLocks noGrp="1"/>
          </p:cNvGraphicFramePr>
          <p:nvPr>
            <p:extLst>
              <p:ext uri="{D42A27DB-BD31-4B8C-83A1-F6EECF244321}">
                <p14:modId xmlns:p14="http://schemas.microsoft.com/office/powerpoint/2010/main" val="933037612"/>
              </p:ext>
            </p:extLst>
          </p:nvPr>
        </p:nvGraphicFramePr>
        <p:xfrm>
          <a:off x="894165" y="2971800"/>
          <a:ext cx="10271760" cy="3133130"/>
        </p:xfrm>
        <a:graphic>
          <a:graphicData uri="http://schemas.openxmlformats.org/drawingml/2006/table">
            <a:tbl>
              <a:tblPr firstRow="1" bandRow="1">
                <a:tableStyleId>{FABFCF23-3B69-468F-B69F-88F6DE6A72F2}</a:tableStyleId>
              </a:tblPr>
              <a:tblGrid>
                <a:gridCol w="1530350">
                  <a:extLst>
                    <a:ext uri="{9D8B030D-6E8A-4147-A177-3AD203B41FA5}">
                      <a16:colId xmlns:a16="http://schemas.microsoft.com/office/drawing/2014/main" val="20000"/>
                    </a:ext>
                  </a:extLst>
                </a:gridCol>
                <a:gridCol w="8741410">
                  <a:extLst>
                    <a:ext uri="{9D8B030D-6E8A-4147-A177-3AD203B41FA5}">
                      <a16:colId xmlns:a16="http://schemas.microsoft.com/office/drawing/2014/main" val="20001"/>
                    </a:ext>
                  </a:extLst>
                </a:gridCol>
              </a:tblGrid>
              <a:tr h="344764">
                <a:tc>
                  <a:txBody>
                    <a:bodyPr/>
                    <a:lstStyle/>
                    <a:p>
                      <a:pPr marL="433070">
                        <a:lnSpc>
                          <a:spcPct val="100000"/>
                        </a:lnSpc>
                        <a:spcBef>
                          <a:spcPts val="385"/>
                        </a:spcBef>
                      </a:pPr>
                      <a:r>
                        <a:rPr sz="2000" spc="-30" dirty="0"/>
                        <a:t>PASOS</a:t>
                      </a:r>
                      <a:endParaRPr sz="2000" dirty="0">
                        <a:latin typeface="Calibri"/>
                        <a:cs typeface="Calibri"/>
                      </a:endParaRPr>
                    </a:p>
                  </a:txBody>
                  <a:tcPr marL="0" marR="0" marT="48895" marB="0"/>
                </a:tc>
                <a:tc>
                  <a:txBody>
                    <a:bodyPr/>
                    <a:lstStyle/>
                    <a:p>
                      <a:pPr algn="ctr">
                        <a:lnSpc>
                          <a:spcPct val="100000"/>
                        </a:lnSpc>
                        <a:spcBef>
                          <a:spcPts val="385"/>
                        </a:spcBef>
                      </a:pPr>
                      <a:r>
                        <a:rPr lang="es-PE" sz="2000" spc="-5" dirty="0"/>
                        <a:t>EJEMPLOS</a:t>
                      </a:r>
                      <a:endParaRPr sz="2000" dirty="0">
                        <a:latin typeface="Calibri"/>
                        <a:cs typeface="Calibri"/>
                      </a:endParaRPr>
                    </a:p>
                  </a:txBody>
                  <a:tcPr marL="0" marR="0" marT="48895" marB="0"/>
                </a:tc>
                <a:extLst>
                  <a:ext uri="{0D108BD9-81ED-4DB2-BD59-A6C34878D82A}">
                    <a16:rowId xmlns:a16="http://schemas.microsoft.com/office/drawing/2014/main" val="10000"/>
                  </a:ext>
                </a:extLst>
              </a:tr>
              <a:tr h="562168">
                <a:tc>
                  <a:txBody>
                    <a:bodyPr/>
                    <a:lstStyle/>
                    <a:p>
                      <a:pPr marL="63500">
                        <a:lnSpc>
                          <a:spcPct val="100000"/>
                        </a:lnSpc>
                        <a:spcBef>
                          <a:spcPts val="385"/>
                        </a:spcBef>
                      </a:pPr>
                      <a:r>
                        <a:rPr sz="2000" dirty="0"/>
                        <a:t>Acción</a:t>
                      </a:r>
                      <a:endParaRPr sz="2000">
                        <a:latin typeface="Calibri"/>
                        <a:cs typeface="Calibri"/>
                      </a:endParaRPr>
                    </a:p>
                  </a:txBody>
                  <a:tcPr marL="0" marR="0" marT="48895" marB="0"/>
                </a:tc>
                <a:tc>
                  <a:txBody>
                    <a:bodyPr/>
                    <a:lstStyle/>
                    <a:p>
                      <a:pPr marL="63500">
                        <a:lnSpc>
                          <a:spcPct val="100000"/>
                        </a:lnSpc>
                        <a:spcBef>
                          <a:spcPts val="375"/>
                        </a:spcBef>
                      </a:pPr>
                      <a:endParaRPr sz="2000" dirty="0">
                        <a:latin typeface="Calibri"/>
                        <a:cs typeface="Calibri"/>
                      </a:endParaRPr>
                    </a:p>
                  </a:txBody>
                  <a:tcPr marL="0" marR="0" marT="47625" marB="0"/>
                </a:tc>
                <a:extLst>
                  <a:ext uri="{0D108BD9-81ED-4DB2-BD59-A6C34878D82A}">
                    <a16:rowId xmlns:a16="http://schemas.microsoft.com/office/drawing/2014/main" val="10001"/>
                  </a:ext>
                </a:extLst>
              </a:tr>
              <a:tr h="562167">
                <a:tc>
                  <a:txBody>
                    <a:bodyPr/>
                    <a:lstStyle/>
                    <a:p>
                      <a:pPr marL="63500">
                        <a:lnSpc>
                          <a:spcPct val="100000"/>
                        </a:lnSpc>
                        <a:spcBef>
                          <a:spcPts val="390"/>
                        </a:spcBef>
                      </a:pPr>
                      <a:r>
                        <a:rPr sz="2000" spc="-5" dirty="0"/>
                        <a:t>Derivación</a:t>
                      </a:r>
                      <a:endParaRPr sz="2000">
                        <a:latin typeface="Calibri"/>
                        <a:cs typeface="Calibri"/>
                      </a:endParaRPr>
                    </a:p>
                  </a:txBody>
                  <a:tcPr marL="0" marR="0" marT="49530" marB="0"/>
                </a:tc>
                <a:tc>
                  <a:txBody>
                    <a:bodyPr/>
                    <a:lstStyle/>
                    <a:p>
                      <a:pPr marL="63500" marR="52705">
                        <a:lnSpc>
                          <a:spcPct val="100499"/>
                        </a:lnSpc>
                        <a:spcBef>
                          <a:spcPts val="365"/>
                        </a:spcBef>
                      </a:pPr>
                      <a:endParaRPr sz="2000" dirty="0">
                        <a:latin typeface="Calibri"/>
                        <a:cs typeface="Calibri"/>
                      </a:endParaRPr>
                    </a:p>
                  </a:txBody>
                  <a:tcPr marL="0" marR="0" marT="46355" marB="0"/>
                </a:tc>
                <a:extLst>
                  <a:ext uri="{0D108BD9-81ED-4DB2-BD59-A6C34878D82A}">
                    <a16:rowId xmlns:a16="http://schemas.microsoft.com/office/drawing/2014/main" val="10002"/>
                  </a:ext>
                </a:extLst>
              </a:tr>
              <a:tr h="700131">
                <a:tc>
                  <a:txBody>
                    <a:bodyPr/>
                    <a:lstStyle/>
                    <a:p>
                      <a:pPr marL="63500">
                        <a:lnSpc>
                          <a:spcPct val="100000"/>
                        </a:lnSpc>
                        <a:spcBef>
                          <a:spcPts val="390"/>
                        </a:spcBef>
                      </a:pPr>
                      <a:r>
                        <a:rPr sz="2000" spc="-10" dirty="0"/>
                        <a:t>Seguimiento</a:t>
                      </a:r>
                      <a:endParaRPr sz="2000">
                        <a:latin typeface="Calibri"/>
                        <a:cs typeface="Calibri"/>
                      </a:endParaRPr>
                    </a:p>
                  </a:txBody>
                  <a:tcPr marL="0" marR="0" marT="49530" marB="0"/>
                </a:tc>
                <a:tc>
                  <a:txBody>
                    <a:bodyPr/>
                    <a:lstStyle/>
                    <a:p>
                      <a:pPr marL="63500" marR="53975" algn="just">
                        <a:lnSpc>
                          <a:spcPct val="100299"/>
                        </a:lnSpc>
                        <a:spcBef>
                          <a:spcPts val="370"/>
                        </a:spcBef>
                      </a:pPr>
                      <a:endParaRPr sz="2000" dirty="0">
                        <a:latin typeface="Calibri"/>
                        <a:cs typeface="Calibri"/>
                      </a:endParaRPr>
                    </a:p>
                  </a:txBody>
                  <a:tcPr marL="0" marR="0" marT="46990" marB="0"/>
                </a:tc>
                <a:extLst>
                  <a:ext uri="{0D108BD9-81ED-4DB2-BD59-A6C34878D82A}">
                    <a16:rowId xmlns:a16="http://schemas.microsoft.com/office/drawing/2014/main" val="10003"/>
                  </a:ext>
                </a:extLst>
              </a:tr>
              <a:tr h="954969">
                <a:tc>
                  <a:txBody>
                    <a:bodyPr/>
                    <a:lstStyle/>
                    <a:p>
                      <a:pPr marL="63500">
                        <a:lnSpc>
                          <a:spcPct val="100000"/>
                        </a:lnSpc>
                        <a:spcBef>
                          <a:spcPts val="390"/>
                        </a:spcBef>
                      </a:pPr>
                      <a:r>
                        <a:rPr sz="2000" spc="-10" dirty="0"/>
                        <a:t>Cierre</a:t>
                      </a:r>
                      <a:endParaRPr sz="2000" dirty="0">
                        <a:latin typeface="Calibri"/>
                        <a:cs typeface="Calibri"/>
                      </a:endParaRPr>
                    </a:p>
                  </a:txBody>
                  <a:tcPr marL="0" marR="0" marT="49530" marB="0"/>
                </a:tc>
                <a:tc>
                  <a:txBody>
                    <a:bodyPr/>
                    <a:lstStyle/>
                    <a:p>
                      <a:pPr marL="63500" marR="53975" algn="just">
                        <a:lnSpc>
                          <a:spcPct val="100299"/>
                        </a:lnSpc>
                        <a:spcBef>
                          <a:spcPts val="370"/>
                        </a:spcBef>
                      </a:pPr>
                      <a:endParaRPr sz="2000" dirty="0">
                        <a:latin typeface="Calibri"/>
                        <a:cs typeface="Calibri"/>
                      </a:endParaRPr>
                    </a:p>
                  </a:txBody>
                  <a:tcPr marL="0" marR="0" marT="4699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098615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3181" y="1002240"/>
            <a:ext cx="10515600" cy="1004888"/>
          </a:xfrm>
        </p:spPr>
        <p:txBody>
          <a:bodyPr>
            <a:normAutofit/>
          </a:bodyPr>
          <a:lstStyle/>
          <a:p>
            <a:pPr algn="ctr"/>
            <a:r>
              <a:rPr lang="es-PE" b="1" dirty="0">
                <a:solidFill>
                  <a:srgbClr val="C00000"/>
                </a:solidFill>
                <a:latin typeface="Calibri Light" panose="020F0302020204030204" pitchFamily="34" charset="0"/>
              </a:rPr>
              <a:t>¿CUÁLES SON LOS PROTOCOLOS DE ATENCIÓN?</a:t>
            </a:r>
          </a:p>
        </p:txBody>
      </p:sp>
      <p:graphicFrame>
        <p:nvGraphicFramePr>
          <p:cNvPr id="5" name="Marcador de contenido 4"/>
          <p:cNvGraphicFramePr>
            <a:graphicFrameLocks noGrp="1"/>
          </p:cNvGraphicFramePr>
          <p:nvPr>
            <p:ph idx="4294967295"/>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upo 7"/>
          <p:cNvGrpSpPr/>
          <p:nvPr/>
        </p:nvGrpSpPr>
        <p:grpSpPr>
          <a:xfrm>
            <a:off x="3537282" y="4085273"/>
            <a:ext cx="1082843" cy="1617696"/>
            <a:chOff x="3537282" y="4085273"/>
            <a:chExt cx="1082843" cy="1617696"/>
          </a:xfrm>
        </p:grpSpPr>
        <p:sp>
          <p:nvSpPr>
            <p:cNvPr id="7" name="Rectángulo 6"/>
            <p:cNvSpPr/>
            <p:nvPr/>
          </p:nvSpPr>
          <p:spPr>
            <a:xfrm>
              <a:off x="3537282" y="4085273"/>
              <a:ext cx="1082843" cy="161769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PE"/>
            </a:p>
          </p:txBody>
        </p:sp>
        <p:pic>
          <p:nvPicPr>
            <p:cNvPr id="6" name="Imagen 5" descr="Resultado de imagen para SILUETA HOMBR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78845" y="4453878"/>
              <a:ext cx="823779" cy="880486"/>
            </a:xfrm>
            <a:prstGeom prst="rect">
              <a:avLst/>
            </a:prstGeom>
            <a:noFill/>
            <a:ln>
              <a:noFill/>
            </a:ln>
          </p:spPr>
        </p:pic>
      </p:grpSp>
      <p:grpSp>
        <p:nvGrpSpPr>
          <p:cNvPr id="12" name="Grupo 11"/>
          <p:cNvGrpSpPr/>
          <p:nvPr/>
        </p:nvGrpSpPr>
        <p:grpSpPr>
          <a:xfrm>
            <a:off x="6225305" y="2153653"/>
            <a:ext cx="1048823" cy="1612235"/>
            <a:chOff x="6225305" y="2153653"/>
            <a:chExt cx="1048823" cy="1612235"/>
          </a:xfrm>
        </p:grpSpPr>
        <p:sp>
          <p:nvSpPr>
            <p:cNvPr id="9" name="Rectángulo 8"/>
            <p:cNvSpPr/>
            <p:nvPr/>
          </p:nvSpPr>
          <p:spPr>
            <a:xfrm>
              <a:off x="6232358" y="2153653"/>
              <a:ext cx="1034716" cy="161223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p>
          </p:txBody>
        </p:sp>
        <p:pic>
          <p:nvPicPr>
            <p:cNvPr id="10" name="Imagen 9" descr="Imagen relacionada"/>
            <p:cNvPicPr/>
            <p:nvPr/>
          </p:nvPicPr>
          <p:blipFill rotWithShape="1">
            <a:blip r:embed="rId9" cstate="print">
              <a:extLst>
                <a:ext uri="{BEBA8EAE-BF5A-486C-A8C5-ECC9F3942E4B}">
                  <a14:imgProps xmlns:a14="http://schemas.microsoft.com/office/drawing/2010/main">
                    <a14:imgLayer r:embed="rId10">
                      <a14:imgEffect>
                        <a14:backgroundRemoval t="0" b="89787" l="30769" r="70940">
                          <a14:foregroundMark x1="46581" y1="10638" x2="46581" y2="10638"/>
                        </a14:backgroundRemoval>
                      </a14:imgEffect>
                    </a14:imgLayer>
                  </a14:imgProps>
                </a:ext>
                <a:ext uri="{28A0092B-C50C-407E-A947-70E740481C1C}">
                  <a14:useLocalDpi xmlns:a14="http://schemas.microsoft.com/office/drawing/2010/main" val="0"/>
                </a:ext>
              </a:extLst>
            </a:blip>
            <a:srcRect l="26100" r="23876"/>
            <a:stretch/>
          </p:blipFill>
          <p:spPr bwMode="auto">
            <a:xfrm>
              <a:off x="6225305" y="2483805"/>
              <a:ext cx="500348" cy="969260"/>
            </a:xfrm>
            <a:prstGeom prst="rect">
              <a:avLst/>
            </a:prstGeom>
            <a:noFill/>
            <a:ln>
              <a:noFill/>
            </a:ln>
            <a:extLst>
              <a:ext uri="{53640926-AAD7-44D8-BBD7-CCE9431645EC}">
                <a14:shadowObscured xmlns:a14="http://schemas.microsoft.com/office/drawing/2010/main"/>
              </a:ext>
            </a:extLst>
          </p:spPr>
        </p:pic>
        <p:pic>
          <p:nvPicPr>
            <p:cNvPr id="11" name="Imagen 10" descr="Imagen relacionada"/>
            <p:cNvPicPr/>
            <p:nvPr/>
          </p:nvPicPr>
          <p:blipFill rotWithShape="1">
            <a:blip r:embed="rId11" cstate="print">
              <a:extLst>
                <a:ext uri="{28A0092B-C50C-407E-A947-70E740481C1C}">
                  <a14:useLocalDpi xmlns:a14="http://schemas.microsoft.com/office/drawing/2010/main" val="0"/>
                </a:ext>
              </a:extLst>
            </a:blip>
            <a:srcRect l="6989" r="6989"/>
            <a:stretch/>
          </p:blipFill>
          <p:spPr bwMode="auto">
            <a:xfrm>
              <a:off x="6569242" y="2477354"/>
              <a:ext cx="704886" cy="897067"/>
            </a:xfrm>
            <a:prstGeom prst="rect">
              <a:avLst/>
            </a:prstGeom>
            <a:noFill/>
            <a:ln>
              <a:noFill/>
            </a:ln>
            <a:extLst>
              <a:ext uri="{53640926-AAD7-44D8-BBD7-CCE9431645EC}">
                <a14:shadowObscured xmlns:a14="http://schemas.microsoft.com/office/drawing/2010/main"/>
              </a:ext>
            </a:extLst>
          </p:spPr>
        </p:pic>
      </p:grpSp>
      <p:grpSp>
        <p:nvGrpSpPr>
          <p:cNvPr id="15" name="Grupo 14"/>
          <p:cNvGrpSpPr/>
          <p:nvPr/>
        </p:nvGrpSpPr>
        <p:grpSpPr>
          <a:xfrm>
            <a:off x="859971" y="2153653"/>
            <a:ext cx="1065082" cy="1612235"/>
            <a:chOff x="859971" y="2153653"/>
            <a:chExt cx="1065082" cy="1612235"/>
          </a:xfrm>
        </p:grpSpPr>
        <p:sp>
          <p:nvSpPr>
            <p:cNvPr id="14" name="Rectángulo 13"/>
            <p:cNvSpPr/>
            <p:nvPr/>
          </p:nvSpPr>
          <p:spPr>
            <a:xfrm>
              <a:off x="859971" y="2153653"/>
              <a:ext cx="1065082" cy="161223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PE"/>
            </a:p>
          </p:txBody>
        </p:sp>
        <p:pic>
          <p:nvPicPr>
            <p:cNvPr id="13" name="Imagen 12" descr="Imagen relacionada"/>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1667" y="2565361"/>
              <a:ext cx="821690" cy="744220"/>
            </a:xfrm>
            <a:prstGeom prst="rect">
              <a:avLst/>
            </a:prstGeom>
            <a:noFill/>
            <a:ln>
              <a:noFill/>
            </a:ln>
          </p:spPr>
        </p:pic>
      </p:grpSp>
    </p:spTree>
    <p:extLst>
      <p:ext uri="{BB962C8B-B14F-4D97-AF65-F5344CB8AC3E}">
        <p14:creationId xmlns:p14="http://schemas.microsoft.com/office/powerpoint/2010/main" val="322507367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idx="1"/>
          </p:nvPr>
        </p:nvSpPr>
        <p:spPr>
          <a:xfrm>
            <a:off x="510604" y="2074188"/>
            <a:ext cx="5157787" cy="430887"/>
          </a:xfrm>
        </p:spPr>
        <p:txBody>
          <a:bodyPr/>
          <a:lstStyle/>
          <a:p>
            <a:r>
              <a:rPr lang="es-PE" sz="2800" i="0" dirty="0">
                <a:latin typeface="Calibri Light" panose="020F0302020204030204" pitchFamily="34" charset="0"/>
              </a:rPr>
              <a:t>Como director </a:t>
            </a:r>
            <a:r>
              <a:rPr lang="es-PE" sz="2800" i="0" u="sng" dirty="0">
                <a:solidFill>
                  <a:srgbClr val="FF0000"/>
                </a:solidFill>
                <a:latin typeface="Calibri Light" panose="020F0302020204030204" pitchFamily="34" charset="0"/>
              </a:rPr>
              <a:t>debo:</a:t>
            </a:r>
          </a:p>
        </p:txBody>
      </p:sp>
      <p:sp>
        <p:nvSpPr>
          <p:cNvPr id="3" name="Marcador de contenido 2"/>
          <p:cNvSpPr>
            <a:spLocks noGrp="1"/>
          </p:cNvSpPr>
          <p:nvPr>
            <p:ph sz="half" idx="2"/>
          </p:nvPr>
        </p:nvSpPr>
        <p:spPr>
          <a:xfrm>
            <a:off x="510604" y="2640687"/>
            <a:ext cx="4788506" cy="3684588"/>
          </a:xfrm>
        </p:spPr>
        <p:txBody>
          <a:bodyPr>
            <a:noAutofit/>
          </a:bodyPr>
          <a:lstStyle/>
          <a:p>
            <a:pPr marL="271463" lvl="0" indent="-271463" algn="just">
              <a:buClr>
                <a:srgbClr val="00B050"/>
              </a:buClr>
              <a:buFont typeface="Wingdings" panose="05000000000000000000" pitchFamily="2" charset="2"/>
              <a:buChar char="ü"/>
            </a:pPr>
            <a:r>
              <a:rPr lang="es-PE" sz="2000" i="0" dirty="0">
                <a:solidFill>
                  <a:srgbClr val="0070C0"/>
                </a:solidFill>
                <a:latin typeface="Calibri Light" panose="020F0302020204030204" pitchFamily="34" charset="0"/>
              </a:rPr>
              <a:t>Verificar información y </a:t>
            </a:r>
            <a:r>
              <a:rPr lang="es-PE" sz="2000" b="1" i="0" dirty="0">
                <a:solidFill>
                  <a:srgbClr val="0070C0"/>
                </a:solidFill>
                <a:latin typeface="Calibri Light" panose="020F0302020204030204" pitchFamily="34" charset="0"/>
              </a:rPr>
              <a:t>no juzgar </a:t>
            </a:r>
            <a:r>
              <a:rPr lang="es-PE" sz="2000" i="0" dirty="0">
                <a:solidFill>
                  <a:srgbClr val="0070C0"/>
                </a:solidFill>
                <a:latin typeface="Calibri Light" panose="020F0302020204030204" pitchFamily="34" charset="0"/>
              </a:rPr>
              <a:t>el testimonio del estudiante.</a:t>
            </a:r>
          </a:p>
          <a:p>
            <a:pPr marL="271463" lvl="0" indent="-271463" algn="just">
              <a:buClr>
                <a:srgbClr val="00B050"/>
              </a:buClr>
              <a:buFont typeface="Wingdings" panose="05000000000000000000" pitchFamily="2" charset="2"/>
              <a:buChar char="ü"/>
            </a:pPr>
            <a:r>
              <a:rPr lang="es-PE" sz="2000" b="1" i="0" dirty="0">
                <a:solidFill>
                  <a:srgbClr val="0070C0"/>
                </a:solidFill>
                <a:latin typeface="Calibri Light" panose="020F0302020204030204" pitchFamily="34" charset="0"/>
              </a:rPr>
              <a:t>Comunicarse </a:t>
            </a:r>
            <a:r>
              <a:rPr lang="es-PE" sz="2000" i="0" dirty="0">
                <a:solidFill>
                  <a:srgbClr val="0070C0"/>
                </a:solidFill>
                <a:latin typeface="Calibri Light" panose="020F0302020204030204" pitchFamily="34" charset="0"/>
              </a:rPr>
              <a:t>inmediatamente con los </a:t>
            </a:r>
            <a:r>
              <a:rPr lang="es-PE" sz="2000" b="1" i="0" dirty="0">
                <a:solidFill>
                  <a:srgbClr val="0070C0"/>
                </a:solidFill>
                <a:latin typeface="Calibri Light" panose="020F0302020204030204" pitchFamily="34" charset="0"/>
              </a:rPr>
              <a:t>padres </a:t>
            </a:r>
            <a:r>
              <a:rPr lang="es-PE" sz="2000" i="0" dirty="0">
                <a:solidFill>
                  <a:srgbClr val="0070C0"/>
                </a:solidFill>
                <a:latin typeface="Calibri Light" panose="020F0302020204030204" pitchFamily="34" charset="0"/>
              </a:rPr>
              <a:t>de familia o apoderados. Mostrarles los pasos a seguir.</a:t>
            </a:r>
          </a:p>
          <a:p>
            <a:pPr marL="271463" lvl="0" indent="-271463" algn="just">
              <a:buClr>
                <a:srgbClr val="00B050"/>
              </a:buClr>
              <a:buFont typeface="Wingdings" panose="05000000000000000000" pitchFamily="2" charset="2"/>
              <a:buChar char="ü"/>
            </a:pPr>
            <a:r>
              <a:rPr lang="es-PE" sz="2000" i="0" dirty="0">
                <a:solidFill>
                  <a:srgbClr val="0070C0"/>
                </a:solidFill>
                <a:latin typeface="Calibri Light" panose="020F0302020204030204" pitchFamily="34" charset="0"/>
              </a:rPr>
              <a:t>Cuidar la </a:t>
            </a:r>
            <a:r>
              <a:rPr lang="es-PE" sz="2000" b="1" i="0" dirty="0">
                <a:solidFill>
                  <a:srgbClr val="0070C0"/>
                </a:solidFill>
                <a:latin typeface="Calibri Light" panose="020F0302020204030204" pitchFamily="34" charset="0"/>
              </a:rPr>
              <a:t>confidencialidad </a:t>
            </a:r>
            <a:r>
              <a:rPr lang="es-PE" sz="2000" i="0" dirty="0">
                <a:solidFill>
                  <a:srgbClr val="0070C0"/>
                </a:solidFill>
                <a:latin typeface="Calibri Light" panose="020F0302020204030204" pitchFamily="34" charset="0"/>
              </a:rPr>
              <a:t>de la información de los estudiantes. Proteger sus datos personales.</a:t>
            </a:r>
          </a:p>
          <a:p>
            <a:pPr marL="271463" lvl="0" indent="-271463" algn="just">
              <a:buClr>
                <a:srgbClr val="00B050"/>
              </a:buClr>
              <a:buFont typeface="Wingdings" panose="05000000000000000000" pitchFamily="2" charset="2"/>
              <a:buChar char="ü"/>
            </a:pPr>
            <a:r>
              <a:rPr lang="es-PE" sz="2000" i="0" dirty="0">
                <a:solidFill>
                  <a:srgbClr val="0070C0"/>
                </a:solidFill>
                <a:latin typeface="Calibri Light" panose="020F0302020204030204" pitchFamily="34" charset="0"/>
              </a:rPr>
              <a:t>Apoyar y </a:t>
            </a:r>
            <a:r>
              <a:rPr lang="es-PE" sz="2000" b="1" i="0" dirty="0">
                <a:solidFill>
                  <a:srgbClr val="0070C0"/>
                </a:solidFill>
                <a:latin typeface="Calibri Light" panose="020F0302020204030204" pitchFamily="34" charset="0"/>
              </a:rPr>
              <a:t>orientar a los estudiantes agresores </a:t>
            </a:r>
            <a:r>
              <a:rPr lang="es-PE" sz="2000" i="0" dirty="0">
                <a:solidFill>
                  <a:srgbClr val="0070C0"/>
                </a:solidFill>
                <a:latin typeface="Calibri Light" panose="020F0302020204030204" pitchFamily="34" charset="0"/>
              </a:rPr>
              <a:t>porque suelen ser víctimas de otros tipos de violencia.</a:t>
            </a:r>
          </a:p>
        </p:txBody>
      </p:sp>
      <p:sp>
        <p:nvSpPr>
          <p:cNvPr id="5" name="Marcador de texto 4"/>
          <p:cNvSpPr>
            <a:spLocks noGrp="1"/>
          </p:cNvSpPr>
          <p:nvPr>
            <p:ph type="body" sz="quarter" idx="3"/>
          </p:nvPr>
        </p:nvSpPr>
        <p:spPr>
          <a:xfrm>
            <a:off x="6004496" y="2136667"/>
            <a:ext cx="5183188" cy="430887"/>
          </a:xfrm>
        </p:spPr>
        <p:txBody>
          <a:bodyPr/>
          <a:lstStyle/>
          <a:p>
            <a:r>
              <a:rPr lang="es-PE" sz="2800" i="0" dirty="0">
                <a:latin typeface="Calibri Light" panose="020F0302020204030204" pitchFamily="34" charset="0"/>
              </a:rPr>
              <a:t>Como director </a:t>
            </a:r>
            <a:r>
              <a:rPr lang="es-PE" sz="2800" i="0" u="sng" dirty="0">
                <a:solidFill>
                  <a:srgbClr val="FF0000"/>
                </a:solidFill>
                <a:latin typeface="Calibri Light" panose="020F0302020204030204" pitchFamily="34" charset="0"/>
              </a:rPr>
              <a:t>no</a:t>
            </a:r>
            <a:r>
              <a:rPr lang="es-PE" sz="2800" i="0" dirty="0">
                <a:latin typeface="Calibri Light" panose="020F0302020204030204" pitchFamily="34" charset="0"/>
              </a:rPr>
              <a:t> debo: </a:t>
            </a:r>
          </a:p>
        </p:txBody>
      </p:sp>
      <p:sp>
        <p:nvSpPr>
          <p:cNvPr id="6" name="Marcador de contenido 5"/>
          <p:cNvSpPr>
            <a:spLocks noGrp="1"/>
          </p:cNvSpPr>
          <p:nvPr>
            <p:ph sz="quarter" idx="4"/>
          </p:nvPr>
        </p:nvSpPr>
        <p:spPr>
          <a:xfrm>
            <a:off x="5838380" y="2671620"/>
            <a:ext cx="5515420" cy="3684588"/>
          </a:xfrm>
        </p:spPr>
        <p:txBody>
          <a:bodyPr>
            <a:noAutofit/>
          </a:bodyPr>
          <a:lstStyle/>
          <a:p>
            <a:pPr marL="361950" lvl="0" indent="-361950" algn="just">
              <a:buClr>
                <a:srgbClr val="FF0000"/>
              </a:buClr>
              <a:buFont typeface="Calibri" panose="020F0502020204030204" pitchFamily="34" charset="0"/>
              <a:buChar char="×"/>
            </a:pPr>
            <a:r>
              <a:rPr lang="es-PE" sz="2000" i="0" dirty="0">
                <a:latin typeface="Calibri Light" panose="020F0302020204030204" pitchFamily="34" charset="0"/>
              </a:rPr>
              <a:t> </a:t>
            </a:r>
            <a:r>
              <a:rPr lang="es-PE" sz="2000" i="0" dirty="0">
                <a:solidFill>
                  <a:srgbClr val="0070C0"/>
                </a:solidFill>
                <a:latin typeface="Calibri Light" panose="020F0302020204030204" pitchFamily="34" charset="0"/>
              </a:rPr>
              <a:t>Confrontar al agresor con el estudiante agredido</a:t>
            </a:r>
          </a:p>
          <a:p>
            <a:pPr marL="361950" lvl="0" indent="-361950" algn="just">
              <a:buClr>
                <a:srgbClr val="FF0000"/>
              </a:buClr>
              <a:buFont typeface="Calibri" panose="020F0502020204030204" pitchFamily="34" charset="0"/>
              <a:buChar char="×"/>
            </a:pPr>
            <a:r>
              <a:rPr lang="es-PE" sz="2000" i="0" dirty="0">
                <a:solidFill>
                  <a:srgbClr val="0070C0"/>
                </a:solidFill>
                <a:latin typeface="Calibri Light" panose="020F0302020204030204" pitchFamily="34" charset="0"/>
              </a:rPr>
              <a:t> Ocultar a los padres de familia un incidente de violencia escolar que involucre a su hijo(a).</a:t>
            </a:r>
          </a:p>
          <a:p>
            <a:pPr marL="361950" lvl="0" indent="-361950" algn="just">
              <a:buClr>
                <a:srgbClr val="FF0000"/>
              </a:buClr>
              <a:buFont typeface="Calibri" panose="020F0502020204030204" pitchFamily="34" charset="0"/>
              <a:buChar char="×"/>
            </a:pPr>
            <a:r>
              <a:rPr lang="es-PE" sz="2000" i="0" dirty="0">
                <a:solidFill>
                  <a:srgbClr val="0070C0"/>
                </a:solidFill>
                <a:latin typeface="Calibri Light" panose="020F0302020204030204" pitchFamily="34" charset="0"/>
              </a:rPr>
              <a:t> </a:t>
            </a:r>
            <a:r>
              <a:rPr lang="es-PE" sz="2000" i="0" dirty="0" err="1">
                <a:solidFill>
                  <a:srgbClr val="0070C0"/>
                </a:solidFill>
                <a:latin typeface="Calibri Light" panose="020F0302020204030204" pitchFamily="34" charset="0"/>
              </a:rPr>
              <a:t>Revictimizar</a:t>
            </a:r>
            <a:r>
              <a:rPr lang="es-PE" sz="2000" i="0" dirty="0">
                <a:solidFill>
                  <a:srgbClr val="0070C0"/>
                </a:solidFill>
                <a:latin typeface="Calibri Light" panose="020F0302020204030204" pitchFamily="34" charset="0"/>
              </a:rPr>
              <a:t> a los estudiantes víctimas de violencia sexual entrevistándolo.</a:t>
            </a:r>
          </a:p>
          <a:p>
            <a:pPr marL="361950" lvl="0" indent="-361950" algn="just">
              <a:buClr>
                <a:srgbClr val="FF0000"/>
              </a:buClr>
              <a:buFont typeface="Calibri" panose="020F0502020204030204" pitchFamily="34" charset="0"/>
              <a:buChar char="×"/>
            </a:pPr>
            <a:r>
              <a:rPr lang="es-PE" sz="2000" i="0" dirty="0">
                <a:solidFill>
                  <a:srgbClr val="0070C0"/>
                </a:solidFill>
                <a:latin typeface="Calibri Light" panose="020F0302020204030204" pitchFamily="34" charset="0"/>
              </a:rPr>
              <a:t> Expulsar a los estudiantes agresores.</a:t>
            </a:r>
          </a:p>
          <a:p>
            <a:pPr marL="361950" indent="-361950" algn="just">
              <a:buClr>
                <a:srgbClr val="FF0000"/>
              </a:buClr>
              <a:buFont typeface="Calibri" panose="020F0502020204030204" pitchFamily="34" charset="0"/>
              <a:buChar char="×"/>
            </a:pPr>
            <a:r>
              <a:rPr lang="es-PE" sz="2000" i="0" dirty="0">
                <a:solidFill>
                  <a:srgbClr val="0070C0"/>
                </a:solidFill>
                <a:latin typeface="Calibri Light" panose="020F0302020204030204" pitchFamily="34" charset="0"/>
              </a:rPr>
              <a:t> Suscribir actas de conciliación donde la familia acuerde no denunciar la agresión cometida por un adulto que trabaje en la IIEE.</a:t>
            </a:r>
          </a:p>
        </p:txBody>
      </p:sp>
      <p:sp>
        <p:nvSpPr>
          <p:cNvPr id="8" name="Título 1"/>
          <p:cNvSpPr>
            <a:spLocks noGrp="1"/>
          </p:cNvSpPr>
          <p:nvPr>
            <p:ph type="title"/>
          </p:nvPr>
        </p:nvSpPr>
        <p:spPr>
          <a:xfrm>
            <a:off x="807267" y="1249296"/>
            <a:ext cx="10515600" cy="553998"/>
          </a:xfrm>
        </p:spPr>
        <p:txBody>
          <a:bodyPr/>
          <a:lstStyle/>
          <a:p>
            <a:pPr algn="ctr"/>
            <a:r>
              <a:rPr lang="es-PE" sz="3600" b="1" i="0" dirty="0">
                <a:solidFill>
                  <a:srgbClr val="C00000"/>
                </a:solidFill>
                <a:latin typeface="Calibri Light" panose="020F0302020204030204" pitchFamily="34" charset="0"/>
                <a:ea typeface="Batang" panose="02030600000101010101" pitchFamily="18" charset="-127"/>
              </a:rPr>
              <a:t>CONSIDERACIONES GENERALES</a:t>
            </a:r>
          </a:p>
        </p:txBody>
      </p:sp>
      <p:cxnSp>
        <p:nvCxnSpPr>
          <p:cNvPr id="7" name="Conector recto 6"/>
          <p:cNvCxnSpPr>
            <a:stCxn id="4" idx="3"/>
          </p:cNvCxnSpPr>
          <p:nvPr/>
        </p:nvCxnSpPr>
        <p:spPr>
          <a:xfrm>
            <a:off x="5668391" y="2289632"/>
            <a:ext cx="0" cy="3900031"/>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684097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832815"/>
            <a:ext cx="5363210" cy="697230"/>
          </a:xfrm>
          <a:prstGeom prst="rect">
            <a:avLst/>
          </a:prstGeom>
        </p:spPr>
        <p:txBody>
          <a:bodyPr vert="horz" wrap="square" lIns="0" tIns="13335" rIns="0" bIns="0" rtlCol="0">
            <a:spAutoFit/>
          </a:bodyPr>
          <a:lstStyle/>
          <a:p>
            <a:pPr marL="12700">
              <a:lnSpc>
                <a:spcPct val="100000"/>
              </a:lnSpc>
              <a:spcBef>
                <a:spcPts val="105"/>
              </a:spcBef>
            </a:pPr>
            <a:r>
              <a:rPr sz="4400" b="1" i="0" spc="-5" dirty="0">
                <a:solidFill>
                  <a:schemeClr val="accent6"/>
                </a:solidFill>
                <a:latin typeface="Calibri Light" panose="020F0302020204030204" pitchFamily="34" charset="0"/>
              </a:rPr>
              <a:t>Instrumentos </a:t>
            </a:r>
            <a:r>
              <a:rPr sz="4400" b="1" i="0" dirty="0">
                <a:solidFill>
                  <a:schemeClr val="accent6"/>
                </a:solidFill>
                <a:latin typeface="Calibri Light" panose="020F0302020204030204" pitchFamily="34" charset="0"/>
              </a:rPr>
              <a:t>de</a:t>
            </a:r>
            <a:r>
              <a:rPr sz="4400" b="1" i="0" spc="-120" dirty="0">
                <a:solidFill>
                  <a:schemeClr val="accent6"/>
                </a:solidFill>
                <a:latin typeface="Calibri Light" panose="020F0302020204030204" pitchFamily="34" charset="0"/>
              </a:rPr>
              <a:t> </a:t>
            </a:r>
            <a:r>
              <a:rPr sz="4400" b="1" i="0" spc="-30" dirty="0">
                <a:solidFill>
                  <a:schemeClr val="accent6"/>
                </a:solidFill>
                <a:latin typeface="Calibri Light" panose="020F0302020204030204" pitchFamily="34" charset="0"/>
              </a:rPr>
              <a:t>apoyo:</a:t>
            </a:r>
            <a:endParaRPr sz="4400" dirty="0">
              <a:solidFill>
                <a:schemeClr val="accent6"/>
              </a:solidFill>
              <a:latin typeface="Calibri Light" panose="020F0302020204030204" pitchFamily="34" charset="0"/>
            </a:endParaRPr>
          </a:p>
        </p:txBody>
      </p:sp>
      <p:sp>
        <p:nvSpPr>
          <p:cNvPr id="3" name="object 3"/>
          <p:cNvSpPr txBox="1"/>
          <p:nvPr/>
        </p:nvSpPr>
        <p:spPr>
          <a:xfrm>
            <a:off x="1081836" y="1903552"/>
            <a:ext cx="8519364" cy="3713196"/>
          </a:xfrm>
          <a:prstGeom prst="rect">
            <a:avLst/>
          </a:prstGeom>
        </p:spPr>
        <p:txBody>
          <a:bodyPr vert="horz" wrap="square" lIns="0" tIns="100965" rIns="0" bIns="0" rtlCol="0">
            <a:spAutoFit/>
          </a:bodyPr>
          <a:lstStyle/>
          <a:p>
            <a:pPr marL="469900" marR="241300" indent="-457200">
              <a:lnSpc>
                <a:spcPts val="2880"/>
              </a:lnSpc>
              <a:spcBef>
                <a:spcPts val="795"/>
              </a:spcBef>
              <a:buClr>
                <a:srgbClr val="FF0000"/>
              </a:buClr>
              <a:buSzPct val="96666"/>
              <a:buBlip>
                <a:blip r:embed="rId2"/>
              </a:buBlip>
              <a:tabLst>
                <a:tab pos="313055" algn="l"/>
              </a:tabLst>
            </a:pPr>
            <a:r>
              <a:rPr sz="3000" b="1" spc="-5" dirty="0">
                <a:solidFill>
                  <a:srgbClr val="006FC0"/>
                </a:solidFill>
                <a:latin typeface="Calibri Light" panose="020F0302020204030204" pitchFamily="34" charset="0"/>
                <a:cs typeface="Goudy Old Style"/>
              </a:rPr>
              <a:t>Libro de </a:t>
            </a:r>
            <a:r>
              <a:rPr sz="3000" b="1" spc="-10" dirty="0">
                <a:solidFill>
                  <a:srgbClr val="006FC0"/>
                </a:solidFill>
                <a:latin typeface="Calibri Light" panose="020F0302020204030204" pitchFamily="34" charset="0"/>
                <a:cs typeface="Goudy Old Style"/>
              </a:rPr>
              <a:t>registro </a:t>
            </a:r>
            <a:r>
              <a:rPr sz="3000" b="1" spc="-5" dirty="0">
                <a:solidFill>
                  <a:srgbClr val="006FC0"/>
                </a:solidFill>
                <a:latin typeface="Calibri Light" panose="020F0302020204030204" pitchFamily="34" charset="0"/>
                <a:cs typeface="Goudy Old Style"/>
              </a:rPr>
              <a:t>de incidencias </a:t>
            </a:r>
            <a:r>
              <a:rPr sz="3000" b="1" dirty="0">
                <a:solidFill>
                  <a:srgbClr val="006FC0"/>
                </a:solidFill>
                <a:latin typeface="Calibri Light" panose="020F0302020204030204" pitchFamily="34" charset="0"/>
                <a:cs typeface="Goudy Old Style"/>
              </a:rPr>
              <a:t>1 y 2 </a:t>
            </a:r>
            <a:r>
              <a:rPr sz="3000" b="1" spc="-5" dirty="0">
                <a:solidFill>
                  <a:srgbClr val="006FC0"/>
                </a:solidFill>
                <a:latin typeface="Calibri Light" panose="020F0302020204030204" pitchFamily="34" charset="0"/>
                <a:cs typeface="Goudy Old Style"/>
              </a:rPr>
              <a:t>(Modelo  </a:t>
            </a:r>
            <a:r>
              <a:rPr sz="3000" b="1" spc="-15" dirty="0">
                <a:solidFill>
                  <a:srgbClr val="006FC0"/>
                </a:solidFill>
                <a:latin typeface="Calibri Light" panose="020F0302020204030204" pitchFamily="34" charset="0"/>
                <a:cs typeface="Goudy Old Style"/>
              </a:rPr>
              <a:t>Decreto)</a:t>
            </a:r>
            <a:endParaRPr sz="3000" dirty="0">
              <a:solidFill>
                <a:srgbClr val="006FC0"/>
              </a:solidFill>
              <a:latin typeface="Calibri Light" panose="020F0302020204030204" pitchFamily="34" charset="0"/>
              <a:cs typeface="Goudy Old Style"/>
            </a:endParaRPr>
          </a:p>
          <a:p>
            <a:pPr marL="469900" marR="5080" indent="-457200">
              <a:lnSpc>
                <a:spcPct val="80000"/>
              </a:lnSpc>
              <a:spcBef>
                <a:spcPts val="1025"/>
              </a:spcBef>
              <a:buClr>
                <a:srgbClr val="FF0000"/>
              </a:buClr>
              <a:buSzPct val="96666"/>
              <a:buBlip>
                <a:blip r:embed="rId2"/>
              </a:buBlip>
              <a:tabLst>
                <a:tab pos="313055" algn="l"/>
              </a:tabLst>
            </a:pPr>
            <a:r>
              <a:rPr sz="3000" b="1" spc="-15" dirty="0">
                <a:solidFill>
                  <a:srgbClr val="006FC0"/>
                </a:solidFill>
                <a:latin typeface="Calibri Light" panose="020F0302020204030204" pitchFamily="34" charset="0"/>
                <a:cs typeface="Goudy Old Style"/>
              </a:rPr>
              <a:t>Formato </a:t>
            </a:r>
            <a:r>
              <a:rPr sz="3000" b="1" spc="-5" dirty="0">
                <a:solidFill>
                  <a:srgbClr val="006FC0"/>
                </a:solidFill>
                <a:latin typeface="Calibri Light" panose="020F0302020204030204" pitchFamily="34" charset="0"/>
                <a:cs typeface="Goudy Old Style"/>
              </a:rPr>
              <a:t>único de denuncia de </a:t>
            </a:r>
            <a:r>
              <a:rPr sz="3000" b="1" spc="-10" dirty="0">
                <a:solidFill>
                  <a:srgbClr val="006FC0"/>
                </a:solidFill>
                <a:latin typeface="Calibri Light" panose="020F0302020204030204" pitchFamily="34" charset="0"/>
                <a:cs typeface="Goudy Old Style"/>
              </a:rPr>
              <a:t>violencia </a:t>
            </a:r>
            <a:r>
              <a:rPr sz="3000" b="1" dirty="0">
                <a:solidFill>
                  <a:srgbClr val="006FC0"/>
                </a:solidFill>
                <a:latin typeface="Calibri Light" panose="020F0302020204030204" pitchFamily="34" charset="0"/>
                <a:cs typeface="Goudy Old Style"/>
              </a:rPr>
              <a:t>contra  </a:t>
            </a:r>
            <a:r>
              <a:rPr sz="3000" b="1" spc="-5" dirty="0">
                <a:solidFill>
                  <a:srgbClr val="006FC0"/>
                </a:solidFill>
                <a:latin typeface="Calibri Light" panose="020F0302020204030204" pitchFamily="34" charset="0"/>
                <a:cs typeface="Goudy Old Style"/>
              </a:rPr>
              <a:t>niñas, niños </a:t>
            </a:r>
            <a:r>
              <a:rPr sz="3000" b="1" dirty="0">
                <a:solidFill>
                  <a:srgbClr val="006FC0"/>
                </a:solidFill>
                <a:latin typeface="Calibri Light" panose="020F0302020204030204" pitchFamily="34" charset="0"/>
                <a:cs typeface="Goudy Old Style"/>
              </a:rPr>
              <a:t>y </a:t>
            </a:r>
            <a:r>
              <a:rPr sz="3000" b="1" spc="-10" dirty="0">
                <a:solidFill>
                  <a:srgbClr val="006FC0"/>
                </a:solidFill>
                <a:latin typeface="Calibri Light" panose="020F0302020204030204" pitchFamily="34" charset="0"/>
                <a:cs typeface="Goudy Old Style"/>
              </a:rPr>
              <a:t>adolescentes </a:t>
            </a:r>
            <a:r>
              <a:rPr sz="3000" b="1" spc="-5" dirty="0">
                <a:solidFill>
                  <a:srgbClr val="006FC0"/>
                </a:solidFill>
                <a:latin typeface="Calibri Light" panose="020F0302020204030204" pitchFamily="34" charset="0"/>
                <a:cs typeface="Goudy Old Style"/>
              </a:rPr>
              <a:t>(Modelo</a:t>
            </a:r>
            <a:r>
              <a:rPr sz="3000" b="1" spc="15" dirty="0">
                <a:solidFill>
                  <a:srgbClr val="006FC0"/>
                </a:solidFill>
                <a:latin typeface="Calibri Light" panose="020F0302020204030204" pitchFamily="34" charset="0"/>
                <a:cs typeface="Goudy Old Style"/>
              </a:rPr>
              <a:t> </a:t>
            </a:r>
            <a:r>
              <a:rPr sz="3000" b="1" spc="-15" dirty="0">
                <a:solidFill>
                  <a:srgbClr val="006FC0"/>
                </a:solidFill>
                <a:latin typeface="Calibri Light" panose="020F0302020204030204" pitchFamily="34" charset="0"/>
                <a:cs typeface="Goudy Old Style"/>
              </a:rPr>
              <a:t>Decreto)</a:t>
            </a:r>
            <a:endParaRPr sz="3000" dirty="0">
              <a:solidFill>
                <a:srgbClr val="006FC0"/>
              </a:solidFill>
              <a:latin typeface="Calibri Light" panose="020F0302020204030204" pitchFamily="34" charset="0"/>
              <a:cs typeface="Goudy Old Style"/>
            </a:endParaRPr>
          </a:p>
          <a:p>
            <a:pPr marL="469900" indent="-457200">
              <a:lnSpc>
                <a:spcPct val="100000"/>
              </a:lnSpc>
              <a:spcBef>
                <a:spcPts val="290"/>
              </a:spcBef>
              <a:buClr>
                <a:srgbClr val="FF0000"/>
              </a:buClr>
              <a:buSzPct val="96666"/>
              <a:buBlip>
                <a:blip r:embed="rId2"/>
              </a:buBlip>
              <a:tabLst>
                <a:tab pos="313055" algn="l"/>
              </a:tabLst>
            </a:pPr>
            <a:r>
              <a:rPr sz="3000" b="1" dirty="0">
                <a:solidFill>
                  <a:srgbClr val="006FC0"/>
                </a:solidFill>
                <a:latin typeface="Calibri Light" panose="020F0302020204030204" pitchFamily="34" charset="0"/>
                <a:cs typeface="Goudy Old Style"/>
              </a:rPr>
              <a:t>Acta </a:t>
            </a:r>
            <a:r>
              <a:rPr sz="3000" b="1" spc="-5" dirty="0">
                <a:solidFill>
                  <a:srgbClr val="006FC0"/>
                </a:solidFill>
                <a:latin typeface="Calibri Light" panose="020F0302020204030204" pitchFamily="34" charset="0"/>
                <a:cs typeface="Goudy Old Style"/>
              </a:rPr>
              <a:t>de </a:t>
            </a:r>
            <a:r>
              <a:rPr sz="3000" b="1" spc="-10" dirty="0">
                <a:solidFill>
                  <a:srgbClr val="006FC0"/>
                </a:solidFill>
                <a:latin typeface="Calibri Light" panose="020F0302020204030204" pitchFamily="34" charset="0"/>
                <a:cs typeface="Goudy Old Style"/>
              </a:rPr>
              <a:t>compromiso </a:t>
            </a:r>
            <a:r>
              <a:rPr sz="3000" b="1" spc="-15" dirty="0">
                <a:solidFill>
                  <a:srgbClr val="006FC0"/>
                </a:solidFill>
                <a:latin typeface="Calibri Light" panose="020F0302020204030204" pitchFamily="34" charset="0"/>
                <a:cs typeface="Goudy Old Style"/>
              </a:rPr>
              <a:t>(Portal</a:t>
            </a:r>
            <a:r>
              <a:rPr sz="3000" b="1" spc="15" dirty="0">
                <a:solidFill>
                  <a:srgbClr val="006FC0"/>
                </a:solidFill>
                <a:latin typeface="Calibri Light" panose="020F0302020204030204" pitchFamily="34" charset="0"/>
                <a:cs typeface="Goudy Old Style"/>
              </a:rPr>
              <a:t> </a:t>
            </a:r>
            <a:r>
              <a:rPr sz="3000" b="1" spc="-40" dirty="0">
                <a:solidFill>
                  <a:srgbClr val="006FC0"/>
                </a:solidFill>
                <a:latin typeface="Calibri Light" panose="020F0302020204030204" pitchFamily="34" charset="0"/>
                <a:cs typeface="Goudy Old Style"/>
              </a:rPr>
              <a:t>SíseVe)</a:t>
            </a:r>
            <a:endParaRPr sz="3000" dirty="0">
              <a:solidFill>
                <a:srgbClr val="006FC0"/>
              </a:solidFill>
              <a:latin typeface="Calibri Light" panose="020F0302020204030204" pitchFamily="34" charset="0"/>
              <a:cs typeface="Goudy Old Style"/>
            </a:endParaRPr>
          </a:p>
          <a:p>
            <a:pPr marL="469900" indent="-457200">
              <a:lnSpc>
                <a:spcPct val="100000"/>
              </a:lnSpc>
              <a:spcBef>
                <a:spcPts val="275"/>
              </a:spcBef>
              <a:buClr>
                <a:srgbClr val="FF0000"/>
              </a:buClr>
              <a:buSzPct val="96666"/>
              <a:buBlip>
                <a:blip r:embed="rId2"/>
              </a:buBlip>
              <a:tabLst>
                <a:tab pos="313055" algn="l"/>
              </a:tabLst>
            </a:pPr>
            <a:r>
              <a:rPr sz="3000" b="1" spc="-15" dirty="0">
                <a:solidFill>
                  <a:srgbClr val="006FC0"/>
                </a:solidFill>
                <a:latin typeface="Calibri Light" panose="020F0302020204030204" pitchFamily="34" charset="0"/>
                <a:cs typeface="Goudy Old Style"/>
              </a:rPr>
              <a:t>Ficha </a:t>
            </a:r>
            <a:r>
              <a:rPr sz="3000" b="1" spc="-5" dirty="0">
                <a:solidFill>
                  <a:srgbClr val="006FC0"/>
                </a:solidFill>
                <a:latin typeface="Calibri Light" panose="020F0302020204030204" pitchFamily="34" charset="0"/>
                <a:cs typeface="Goudy Old Style"/>
              </a:rPr>
              <a:t>de derivación </a:t>
            </a:r>
            <a:r>
              <a:rPr sz="3000" b="1" spc="-15" dirty="0">
                <a:solidFill>
                  <a:srgbClr val="006FC0"/>
                </a:solidFill>
                <a:latin typeface="Calibri Light" panose="020F0302020204030204" pitchFamily="34" charset="0"/>
                <a:cs typeface="Goudy Old Style"/>
              </a:rPr>
              <a:t>(Portal</a:t>
            </a:r>
            <a:r>
              <a:rPr sz="3000" b="1" spc="15" dirty="0">
                <a:solidFill>
                  <a:srgbClr val="006FC0"/>
                </a:solidFill>
                <a:latin typeface="Calibri Light" panose="020F0302020204030204" pitchFamily="34" charset="0"/>
                <a:cs typeface="Goudy Old Style"/>
              </a:rPr>
              <a:t> </a:t>
            </a:r>
            <a:r>
              <a:rPr sz="3000" b="1" spc="-40" dirty="0">
                <a:solidFill>
                  <a:srgbClr val="006FC0"/>
                </a:solidFill>
                <a:latin typeface="Calibri Light" panose="020F0302020204030204" pitchFamily="34" charset="0"/>
                <a:cs typeface="Goudy Old Style"/>
              </a:rPr>
              <a:t>SíseVe)</a:t>
            </a:r>
            <a:endParaRPr sz="3000" dirty="0">
              <a:solidFill>
                <a:srgbClr val="006FC0"/>
              </a:solidFill>
              <a:latin typeface="Calibri Light" panose="020F0302020204030204" pitchFamily="34" charset="0"/>
              <a:cs typeface="Goudy Old Style"/>
            </a:endParaRPr>
          </a:p>
          <a:p>
            <a:pPr marL="469900" indent="-457200">
              <a:lnSpc>
                <a:spcPct val="100000"/>
              </a:lnSpc>
              <a:spcBef>
                <a:spcPts val="280"/>
              </a:spcBef>
              <a:buClr>
                <a:srgbClr val="FF0000"/>
              </a:buClr>
              <a:buSzPct val="96666"/>
              <a:buBlip>
                <a:blip r:embed="rId2"/>
              </a:buBlip>
              <a:tabLst>
                <a:tab pos="313055" algn="l"/>
              </a:tabLst>
            </a:pPr>
            <a:r>
              <a:rPr sz="3000" b="1" spc="-15" dirty="0">
                <a:solidFill>
                  <a:srgbClr val="006FC0"/>
                </a:solidFill>
                <a:latin typeface="Calibri Light" panose="020F0302020204030204" pitchFamily="34" charset="0"/>
                <a:cs typeface="Goudy Old Style"/>
              </a:rPr>
              <a:t>Ficha </a:t>
            </a:r>
            <a:r>
              <a:rPr sz="3000" b="1" spc="-5" dirty="0">
                <a:solidFill>
                  <a:srgbClr val="006FC0"/>
                </a:solidFill>
                <a:latin typeface="Calibri Light" panose="020F0302020204030204" pitchFamily="34" charset="0"/>
                <a:cs typeface="Goudy Old Style"/>
              </a:rPr>
              <a:t>de seguimiento </a:t>
            </a:r>
            <a:r>
              <a:rPr sz="3000" b="1" spc="-15" dirty="0">
                <a:solidFill>
                  <a:srgbClr val="006FC0"/>
                </a:solidFill>
                <a:latin typeface="Calibri Light" panose="020F0302020204030204" pitchFamily="34" charset="0"/>
                <a:cs typeface="Goudy Old Style"/>
              </a:rPr>
              <a:t>(Portal</a:t>
            </a:r>
            <a:r>
              <a:rPr sz="3000" b="1" spc="-5" dirty="0">
                <a:solidFill>
                  <a:srgbClr val="006FC0"/>
                </a:solidFill>
                <a:latin typeface="Calibri Light" panose="020F0302020204030204" pitchFamily="34" charset="0"/>
                <a:cs typeface="Goudy Old Style"/>
              </a:rPr>
              <a:t> </a:t>
            </a:r>
            <a:r>
              <a:rPr sz="3000" b="1" spc="-40" dirty="0">
                <a:solidFill>
                  <a:srgbClr val="006FC0"/>
                </a:solidFill>
                <a:latin typeface="Calibri Light" panose="020F0302020204030204" pitchFamily="34" charset="0"/>
                <a:cs typeface="Goudy Old Style"/>
              </a:rPr>
              <a:t>SíseVe)</a:t>
            </a:r>
            <a:endParaRPr sz="3000" dirty="0">
              <a:solidFill>
                <a:srgbClr val="006FC0"/>
              </a:solidFill>
              <a:latin typeface="Calibri Light" panose="020F0302020204030204" pitchFamily="34" charset="0"/>
              <a:cs typeface="Goudy Old Style"/>
            </a:endParaRPr>
          </a:p>
          <a:p>
            <a:pPr marL="469900" indent="-457200">
              <a:lnSpc>
                <a:spcPct val="100000"/>
              </a:lnSpc>
              <a:spcBef>
                <a:spcPts val="285"/>
              </a:spcBef>
              <a:buClr>
                <a:srgbClr val="FF0000"/>
              </a:buClr>
              <a:buSzPct val="96666"/>
              <a:buBlip>
                <a:blip r:embed="rId2"/>
              </a:buBlip>
              <a:tabLst>
                <a:tab pos="313055" algn="l"/>
              </a:tabLst>
            </a:pPr>
            <a:r>
              <a:rPr sz="3000" b="1" dirty="0">
                <a:solidFill>
                  <a:srgbClr val="006FC0"/>
                </a:solidFill>
                <a:latin typeface="Calibri Light" panose="020F0302020204030204" pitchFamily="34" charset="0"/>
                <a:cs typeface="Goudy Old Style"/>
              </a:rPr>
              <a:t>Acta </a:t>
            </a:r>
            <a:r>
              <a:rPr sz="3000" b="1" spc="-5" dirty="0">
                <a:solidFill>
                  <a:srgbClr val="006FC0"/>
                </a:solidFill>
                <a:latin typeface="Calibri Light" panose="020F0302020204030204" pitchFamily="34" charset="0"/>
                <a:cs typeface="Goudy Old Style"/>
              </a:rPr>
              <a:t>de denuncia </a:t>
            </a:r>
            <a:r>
              <a:rPr sz="3000" b="1" spc="-15" dirty="0">
                <a:solidFill>
                  <a:srgbClr val="006FC0"/>
                </a:solidFill>
                <a:latin typeface="Calibri Light" panose="020F0302020204030204" pitchFamily="34" charset="0"/>
                <a:cs typeface="Goudy Old Style"/>
              </a:rPr>
              <a:t>(Portal</a:t>
            </a:r>
            <a:r>
              <a:rPr sz="3000" b="1" spc="5" dirty="0">
                <a:solidFill>
                  <a:srgbClr val="006FC0"/>
                </a:solidFill>
                <a:latin typeface="Calibri Light" panose="020F0302020204030204" pitchFamily="34" charset="0"/>
                <a:cs typeface="Goudy Old Style"/>
              </a:rPr>
              <a:t> </a:t>
            </a:r>
            <a:r>
              <a:rPr sz="3000" b="1" spc="-40" dirty="0">
                <a:solidFill>
                  <a:srgbClr val="006FC0"/>
                </a:solidFill>
                <a:latin typeface="Calibri Light" panose="020F0302020204030204" pitchFamily="34" charset="0"/>
                <a:cs typeface="Goudy Old Style"/>
              </a:rPr>
              <a:t>SíseVe)</a:t>
            </a:r>
            <a:endParaRPr sz="3000" dirty="0">
              <a:solidFill>
                <a:srgbClr val="006FC0"/>
              </a:solidFill>
              <a:latin typeface="Calibri Light" panose="020F0302020204030204" pitchFamily="34" charset="0"/>
              <a:cs typeface="Goudy Old Style"/>
            </a:endParaRPr>
          </a:p>
        </p:txBody>
      </p:sp>
      <p:sp>
        <p:nvSpPr>
          <p:cNvPr id="4" name="Cheurón 3"/>
          <p:cNvSpPr/>
          <p:nvPr/>
        </p:nvSpPr>
        <p:spPr>
          <a:xfrm>
            <a:off x="6012621" y="669049"/>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450771" y="669049"/>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279357" y="669049"/>
            <a:ext cx="6000792"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456920" y="748017"/>
            <a:ext cx="5274201" cy="769441"/>
          </a:xfrm>
          <a:prstGeom prst="rect">
            <a:avLst/>
          </a:prstGeom>
        </p:spPr>
        <p:txBody>
          <a:bodyPr wrap="none">
            <a:spAutoFit/>
          </a:bodyPr>
          <a:lstStyle/>
          <a:p>
            <a:r>
              <a:rPr lang="en-US" sz="4400" b="1" dirty="0" err="1">
                <a:solidFill>
                  <a:schemeClr val="bg1"/>
                </a:solidFill>
                <a:latin typeface="Arial Narrow" panose="020B0606020202030204" pitchFamily="34" charset="0"/>
              </a:rPr>
              <a:t>Instrumentos</a:t>
            </a:r>
            <a:r>
              <a:rPr lang="en-US" sz="4400" b="1" dirty="0">
                <a:solidFill>
                  <a:schemeClr val="bg1"/>
                </a:solidFill>
                <a:latin typeface="Arial Narrow" panose="020B0606020202030204" pitchFamily="34" charset="0"/>
              </a:rPr>
              <a:t> de </a:t>
            </a:r>
            <a:r>
              <a:rPr lang="en-US" sz="4400" b="1" dirty="0" err="1">
                <a:solidFill>
                  <a:schemeClr val="bg1"/>
                </a:solidFill>
                <a:latin typeface="Arial Narrow" panose="020B0606020202030204" pitchFamily="34" charset="0"/>
              </a:rPr>
              <a:t>apoyo</a:t>
            </a:r>
            <a:endParaRPr lang="en-US" sz="4400" b="1" dirty="0">
              <a:solidFill>
                <a:schemeClr val="bg1"/>
              </a:solidFill>
              <a:latin typeface="Arial Narrow" panose="020B0606020202030204" pitchFamily="34" charset="0"/>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4106" t="7575" r="32708"/>
          <a:stretch/>
        </p:blipFill>
        <p:spPr>
          <a:xfrm>
            <a:off x="5839975" y="685801"/>
            <a:ext cx="6123425" cy="5943600"/>
          </a:xfrm>
          <a:prstGeom prst="rect">
            <a:avLst/>
          </a:prstGeom>
        </p:spPr>
      </p:pic>
      <p:sp>
        <p:nvSpPr>
          <p:cNvPr id="2" name="object 2"/>
          <p:cNvSpPr txBox="1">
            <a:spLocks noGrp="1"/>
          </p:cNvSpPr>
          <p:nvPr>
            <p:ph type="title"/>
          </p:nvPr>
        </p:nvSpPr>
        <p:spPr>
          <a:xfrm>
            <a:off x="685800" y="990600"/>
            <a:ext cx="2842260" cy="697230"/>
          </a:xfrm>
          <a:prstGeom prst="rect">
            <a:avLst/>
          </a:prstGeom>
        </p:spPr>
        <p:txBody>
          <a:bodyPr vert="horz" wrap="square" lIns="0" tIns="13335" rIns="0" bIns="0" rtlCol="0">
            <a:spAutoFit/>
          </a:bodyPr>
          <a:lstStyle/>
          <a:p>
            <a:pPr marL="12700">
              <a:lnSpc>
                <a:spcPct val="100000"/>
              </a:lnSpc>
              <a:spcBef>
                <a:spcPts val="105"/>
              </a:spcBef>
            </a:pPr>
            <a:r>
              <a:rPr sz="4400" b="1" i="0" spc="-5" dirty="0">
                <a:solidFill>
                  <a:schemeClr val="accent6"/>
                </a:solidFill>
                <a:latin typeface="Calibri Light" panose="020F0302020204030204" pitchFamily="34" charset="0"/>
              </a:rPr>
              <a:t>OBJ</a:t>
            </a:r>
            <a:r>
              <a:rPr sz="4400" b="1" i="0" spc="-15" dirty="0">
                <a:solidFill>
                  <a:schemeClr val="accent6"/>
                </a:solidFill>
                <a:latin typeface="Calibri Light" panose="020F0302020204030204" pitchFamily="34" charset="0"/>
              </a:rPr>
              <a:t>E</a:t>
            </a:r>
            <a:r>
              <a:rPr sz="4400" b="1" i="0" spc="-5" dirty="0">
                <a:solidFill>
                  <a:schemeClr val="accent6"/>
                </a:solidFill>
                <a:latin typeface="Calibri Light" panose="020F0302020204030204" pitchFamily="34" charset="0"/>
              </a:rPr>
              <a:t>TI</a:t>
            </a:r>
            <a:r>
              <a:rPr sz="4400" b="1" i="0" spc="-245" dirty="0">
                <a:solidFill>
                  <a:schemeClr val="accent6"/>
                </a:solidFill>
                <a:latin typeface="Calibri Light" panose="020F0302020204030204" pitchFamily="34" charset="0"/>
              </a:rPr>
              <a:t>V</a:t>
            </a:r>
            <a:r>
              <a:rPr sz="4400" b="1" i="0" spc="-5" dirty="0">
                <a:solidFill>
                  <a:schemeClr val="accent6"/>
                </a:solidFill>
                <a:latin typeface="Calibri Light" panose="020F0302020204030204" pitchFamily="34" charset="0"/>
              </a:rPr>
              <a:t>O:</a:t>
            </a:r>
            <a:endParaRPr sz="4400" dirty="0">
              <a:solidFill>
                <a:schemeClr val="accent6"/>
              </a:solidFill>
              <a:latin typeface="Calibri Light" panose="020F0302020204030204" pitchFamily="34" charset="0"/>
            </a:endParaRPr>
          </a:p>
        </p:txBody>
      </p:sp>
      <p:sp>
        <p:nvSpPr>
          <p:cNvPr id="3" name="object 3"/>
          <p:cNvSpPr txBox="1">
            <a:spLocks noGrp="1"/>
          </p:cNvSpPr>
          <p:nvPr>
            <p:ph type="body" idx="1"/>
          </p:nvPr>
        </p:nvSpPr>
        <p:spPr>
          <a:xfrm>
            <a:off x="457200" y="838200"/>
            <a:ext cx="4876800" cy="4281813"/>
          </a:xfrm>
          <a:prstGeom prst="rect">
            <a:avLst/>
          </a:prstGeom>
        </p:spPr>
        <p:txBody>
          <a:bodyPr vert="horz" wrap="square" lIns="0" tIns="1159510" rIns="0" bIns="0" rtlCol="0">
            <a:spAutoFit/>
          </a:bodyPr>
          <a:lstStyle/>
          <a:p>
            <a:pPr marL="307975" marR="5080" algn="just">
              <a:lnSpc>
                <a:spcPct val="80000"/>
              </a:lnSpc>
              <a:spcBef>
                <a:spcPts val="980"/>
              </a:spcBef>
            </a:pPr>
            <a:r>
              <a:rPr sz="2800" i="0" spc="-5" dirty="0">
                <a:solidFill>
                  <a:srgbClr val="006FC0"/>
                </a:solidFill>
                <a:latin typeface="Calibri Light" panose="020F0302020204030204" pitchFamily="34" charset="0"/>
              </a:rPr>
              <a:t>Conocer los </a:t>
            </a:r>
            <a:r>
              <a:rPr sz="2800" i="0" spc="-15" dirty="0">
                <a:solidFill>
                  <a:srgbClr val="006FC0"/>
                </a:solidFill>
                <a:latin typeface="Calibri Light" panose="020F0302020204030204" pitchFamily="34" charset="0"/>
              </a:rPr>
              <a:t>procedimientos </a:t>
            </a:r>
            <a:r>
              <a:rPr sz="2800" i="0" spc="-5" dirty="0">
                <a:solidFill>
                  <a:srgbClr val="006FC0"/>
                </a:solidFill>
                <a:latin typeface="Calibri Light" panose="020F0302020204030204" pitchFamily="34" charset="0"/>
              </a:rPr>
              <a:t>establecidos en los  </a:t>
            </a:r>
            <a:r>
              <a:rPr sz="2800" i="0" spc="-20" dirty="0">
                <a:solidFill>
                  <a:srgbClr val="006FC0"/>
                </a:solidFill>
                <a:latin typeface="Calibri Light" panose="020F0302020204030204" pitchFamily="34" charset="0"/>
              </a:rPr>
              <a:t>protocolos </a:t>
            </a:r>
            <a:r>
              <a:rPr sz="2800" i="0" spc="-5" dirty="0">
                <a:solidFill>
                  <a:srgbClr val="006FC0"/>
                </a:solidFill>
                <a:latin typeface="Calibri Light" panose="020F0302020204030204" pitchFamily="34" charset="0"/>
              </a:rPr>
              <a:t>de </a:t>
            </a:r>
            <a:r>
              <a:rPr sz="2800" i="0" spc="-10" dirty="0">
                <a:solidFill>
                  <a:srgbClr val="006FC0"/>
                </a:solidFill>
                <a:latin typeface="Calibri Light" panose="020F0302020204030204" pitchFamily="34" charset="0"/>
              </a:rPr>
              <a:t>atención </a:t>
            </a:r>
            <a:r>
              <a:rPr sz="2800" i="0" spc="-5" dirty="0">
                <a:solidFill>
                  <a:srgbClr val="006FC0"/>
                </a:solidFill>
                <a:latin typeface="Calibri Light" panose="020F0302020204030204" pitchFamily="34" charset="0"/>
              </a:rPr>
              <a:t>de la violencia </a:t>
            </a:r>
            <a:r>
              <a:rPr sz="2800" i="0" spc="-10" dirty="0">
                <a:solidFill>
                  <a:srgbClr val="006FC0"/>
                </a:solidFill>
                <a:latin typeface="Calibri Light" panose="020F0302020204030204" pitchFamily="34" charset="0"/>
              </a:rPr>
              <a:t>escolar </a:t>
            </a:r>
            <a:r>
              <a:rPr sz="2800" i="0" dirty="0">
                <a:solidFill>
                  <a:srgbClr val="006FC0"/>
                </a:solidFill>
                <a:latin typeface="Calibri Light" panose="020F0302020204030204" pitchFamily="34" charset="0"/>
              </a:rPr>
              <a:t>para </a:t>
            </a:r>
            <a:r>
              <a:rPr sz="2800" i="0" spc="-10" dirty="0">
                <a:solidFill>
                  <a:srgbClr val="006FC0"/>
                </a:solidFill>
                <a:latin typeface="Calibri Light" panose="020F0302020204030204" pitchFamily="34" charset="0"/>
              </a:rPr>
              <a:t>una  </a:t>
            </a:r>
            <a:r>
              <a:rPr sz="2800" i="0" dirty="0">
                <a:solidFill>
                  <a:srgbClr val="006FC0"/>
                </a:solidFill>
                <a:latin typeface="Calibri Light" panose="020F0302020204030204" pitchFamily="34" charset="0"/>
              </a:rPr>
              <a:t>intervención oportuna, </a:t>
            </a:r>
            <a:r>
              <a:rPr sz="2800" i="0" spc="-15" dirty="0">
                <a:solidFill>
                  <a:srgbClr val="006FC0"/>
                </a:solidFill>
                <a:latin typeface="Calibri Light" panose="020F0302020204030204" pitchFamily="34" charset="0"/>
              </a:rPr>
              <a:t>efectiva </a:t>
            </a:r>
            <a:r>
              <a:rPr sz="2800" i="0" spc="-5" dirty="0">
                <a:solidFill>
                  <a:srgbClr val="006FC0"/>
                </a:solidFill>
                <a:latin typeface="Calibri Light" panose="020F0302020204030204" pitchFamily="34" charset="0"/>
              </a:rPr>
              <a:t>y </a:t>
            </a:r>
            <a:r>
              <a:rPr sz="2800" i="0" spc="-10" dirty="0">
                <a:solidFill>
                  <a:srgbClr val="006FC0"/>
                </a:solidFill>
                <a:latin typeface="Calibri Light" panose="020F0302020204030204" pitchFamily="34" charset="0"/>
              </a:rPr>
              <a:t>reparadora </a:t>
            </a:r>
            <a:r>
              <a:rPr sz="2800" i="0" spc="-5" dirty="0">
                <a:solidFill>
                  <a:srgbClr val="006FC0"/>
                </a:solidFill>
                <a:latin typeface="Calibri Light" panose="020F0302020204030204" pitchFamily="34" charset="0"/>
              </a:rPr>
              <a:t>de las  situaciones de violencia </a:t>
            </a:r>
            <a:r>
              <a:rPr sz="2800" i="0" spc="-10" dirty="0">
                <a:solidFill>
                  <a:srgbClr val="006FC0"/>
                </a:solidFill>
                <a:latin typeface="Calibri Light" panose="020F0302020204030204" pitchFamily="34" charset="0"/>
              </a:rPr>
              <a:t>física, </a:t>
            </a:r>
            <a:r>
              <a:rPr sz="2800" i="0" spc="-5" dirty="0">
                <a:solidFill>
                  <a:srgbClr val="006FC0"/>
                </a:solidFill>
                <a:latin typeface="Calibri Light" panose="020F0302020204030204" pitchFamily="34" charset="0"/>
              </a:rPr>
              <a:t>psicológica o </a:t>
            </a:r>
            <a:r>
              <a:rPr sz="2800" i="0" spc="-10" dirty="0">
                <a:solidFill>
                  <a:srgbClr val="006FC0"/>
                </a:solidFill>
                <a:latin typeface="Calibri Light" panose="020F0302020204030204" pitchFamily="34" charset="0"/>
              </a:rPr>
              <a:t>sexual </a:t>
            </a:r>
            <a:r>
              <a:rPr sz="2800" i="0" spc="-30" dirty="0">
                <a:solidFill>
                  <a:srgbClr val="006FC0"/>
                </a:solidFill>
                <a:latin typeface="Calibri Light" panose="020F0302020204030204" pitchFamily="34" charset="0"/>
              </a:rPr>
              <a:t>que  </a:t>
            </a:r>
            <a:r>
              <a:rPr sz="2800" i="0" spc="-5" dirty="0">
                <a:solidFill>
                  <a:srgbClr val="006FC0"/>
                </a:solidFill>
                <a:latin typeface="Calibri Light" panose="020F0302020204030204" pitchFamily="34" charset="0"/>
              </a:rPr>
              <a:t>pudieran presentarse en las</a:t>
            </a:r>
            <a:r>
              <a:rPr sz="2800" i="0" spc="5" dirty="0">
                <a:solidFill>
                  <a:srgbClr val="006FC0"/>
                </a:solidFill>
                <a:latin typeface="Calibri Light" panose="020F0302020204030204" pitchFamily="34" charset="0"/>
              </a:rPr>
              <a:t> </a:t>
            </a:r>
            <a:r>
              <a:rPr sz="2800" i="0" spc="-10" dirty="0">
                <a:solidFill>
                  <a:srgbClr val="006FC0"/>
                </a:solidFill>
                <a:latin typeface="Calibri Light" panose="020F0302020204030204" pitchFamily="34" charset="0"/>
              </a:rPr>
              <a:t>IIEE.</a:t>
            </a:r>
            <a:endParaRPr sz="2800" dirty="0">
              <a:solidFill>
                <a:srgbClr val="006FC0"/>
              </a:solidFill>
              <a:latin typeface="Calibri Light" panose="020F0302020204030204" pitchFamily="34"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119188" y="757987"/>
            <a:ext cx="6112055" cy="383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dirty="0">
                <a:solidFill>
                  <a:srgbClr val="C00000"/>
                </a:solidFill>
                <a:ea typeface="Batang" panose="02030600000101010101" pitchFamily="18" charset="-127"/>
              </a:rPr>
              <a:t>A. Registro de incidencias 1</a:t>
            </a:r>
          </a:p>
        </p:txBody>
      </p:sp>
      <p:pic>
        <p:nvPicPr>
          <p:cNvPr id="8" name="Imagen 7"/>
          <p:cNvPicPr>
            <a:picLocks noChangeAspect="1"/>
          </p:cNvPicPr>
          <p:nvPr/>
        </p:nvPicPr>
        <p:blipFill rotWithShape="1">
          <a:blip r:embed="rId3"/>
          <a:srcRect b="10548"/>
          <a:stretch/>
        </p:blipFill>
        <p:spPr>
          <a:xfrm>
            <a:off x="1553840" y="1141205"/>
            <a:ext cx="3946371" cy="5379909"/>
          </a:xfrm>
          <a:prstGeom prst="rect">
            <a:avLst/>
          </a:prstGeom>
          <a:ln>
            <a:solidFill>
              <a:schemeClr val="tx1"/>
            </a:solidFill>
          </a:ln>
        </p:spPr>
      </p:pic>
      <p:pic>
        <p:nvPicPr>
          <p:cNvPr id="9" name="Imagen 8"/>
          <p:cNvPicPr>
            <a:picLocks noChangeAspect="1"/>
          </p:cNvPicPr>
          <p:nvPr/>
        </p:nvPicPr>
        <p:blipFill rotWithShape="1">
          <a:blip r:embed="rId4"/>
          <a:srcRect b="9807"/>
          <a:stretch/>
        </p:blipFill>
        <p:spPr>
          <a:xfrm>
            <a:off x="6608151" y="1213397"/>
            <a:ext cx="3839267" cy="5379909"/>
          </a:xfrm>
          <a:prstGeom prst="rect">
            <a:avLst/>
          </a:prstGeom>
          <a:ln>
            <a:solidFill>
              <a:schemeClr val="tx1"/>
            </a:solidFill>
          </a:ln>
        </p:spPr>
      </p:pic>
    </p:spTree>
    <p:extLst>
      <p:ext uri="{BB962C8B-B14F-4D97-AF65-F5344CB8AC3E}">
        <p14:creationId xmlns:p14="http://schemas.microsoft.com/office/powerpoint/2010/main" val="247963343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119188" y="757987"/>
            <a:ext cx="6112055" cy="383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600" b="1" dirty="0">
                <a:solidFill>
                  <a:srgbClr val="C00000"/>
                </a:solidFill>
                <a:ea typeface="Batang" panose="02030600000101010101" pitchFamily="18" charset="-127"/>
              </a:rPr>
              <a:t>B. Registro de incidencias 2</a:t>
            </a:r>
          </a:p>
        </p:txBody>
      </p:sp>
      <p:pic>
        <p:nvPicPr>
          <p:cNvPr id="3" name="Imagen 2"/>
          <p:cNvPicPr>
            <a:picLocks noChangeAspect="1"/>
          </p:cNvPicPr>
          <p:nvPr/>
        </p:nvPicPr>
        <p:blipFill rotWithShape="1">
          <a:blip r:embed="rId3"/>
          <a:srcRect b="10883"/>
          <a:stretch/>
        </p:blipFill>
        <p:spPr>
          <a:xfrm>
            <a:off x="4212903" y="1217405"/>
            <a:ext cx="3884327" cy="5335795"/>
          </a:xfrm>
          <a:prstGeom prst="rect">
            <a:avLst/>
          </a:prstGeom>
          <a:ln>
            <a:solidFill>
              <a:schemeClr val="tx1"/>
            </a:solidFill>
          </a:ln>
        </p:spPr>
      </p:pic>
    </p:spTree>
    <p:extLst>
      <p:ext uri="{BB962C8B-B14F-4D97-AF65-F5344CB8AC3E}">
        <p14:creationId xmlns:p14="http://schemas.microsoft.com/office/powerpoint/2010/main" val="234624994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04800" y="844003"/>
            <a:ext cx="11670631" cy="383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2400" b="1" dirty="0">
                <a:solidFill>
                  <a:srgbClr val="C00000"/>
                </a:solidFill>
                <a:ea typeface="Batang" panose="02030600000101010101" pitchFamily="18" charset="-127"/>
              </a:rPr>
              <a:t>C. FORMATO ÚNICO DE DENUNCIA DE VIOLENCIA CONTRA NIÑAS, NIÑOS Y ADOLESCENTES</a:t>
            </a:r>
          </a:p>
        </p:txBody>
      </p:sp>
      <p:pic>
        <p:nvPicPr>
          <p:cNvPr id="2" name="Imagen 1"/>
          <p:cNvPicPr>
            <a:picLocks noChangeAspect="1"/>
          </p:cNvPicPr>
          <p:nvPr/>
        </p:nvPicPr>
        <p:blipFill rotWithShape="1">
          <a:blip r:embed="rId3"/>
          <a:srcRect b="9724"/>
          <a:stretch/>
        </p:blipFill>
        <p:spPr>
          <a:xfrm>
            <a:off x="2055907" y="1228856"/>
            <a:ext cx="3777724" cy="5364447"/>
          </a:xfrm>
          <a:prstGeom prst="rect">
            <a:avLst/>
          </a:prstGeom>
          <a:ln>
            <a:solidFill>
              <a:schemeClr val="tx1"/>
            </a:solidFill>
          </a:ln>
        </p:spPr>
      </p:pic>
      <p:pic>
        <p:nvPicPr>
          <p:cNvPr id="3" name="Imagen 2"/>
          <p:cNvPicPr>
            <a:picLocks noChangeAspect="1"/>
          </p:cNvPicPr>
          <p:nvPr/>
        </p:nvPicPr>
        <p:blipFill rotWithShape="1">
          <a:blip r:embed="rId4"/>
          <a:srcRect b="9900"/>
          <a:stretch/>
        </p:blipFill>
        <p:spPr>
          <a:xfrm>
            <a:off x="6657978" y="1227221"/>
            <a:ext cx="3738738" cy="5354050"/>
          </a:xfrm>
          <a:prstGeom prst="rect">
            <a:avLst/>
          </a:prstGeom>
          <a:ln>
            <a:solidFill>
              <a:schemeClr val="tx1"/>
            </a:solidFill>
          </a:ln>
        </p:spPr>
      </p:pic>
    </p:spTree>
    <p:extLst>
      <p:ext uri="{BB962C8B-B14F-4D97-AF65-F5344CB8AC3E}">
        <p14:creationId xmlns:p14="http://schemas.microsoft.com/office/powerpoint/2010/main" val="349755605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703101" y="1290968"/>
            <a:ext cx="4005012" cy="5269753"/>
          </a:xfrm>
          <a:prstGeom prst="rect">
            <a:avLst/>
          </a:prstGeom>
          <a:ln>
            <a:solidFill>
              <a:schemeClr val="tx1"/>
            </a:solidFill>
          </a:ln>
        </p:spPr>
      </p:pic>
      <p:pic>
        <p:nvPicPr>
          <p:cNvPr id="5" name="Imagen 4"/>
          <p:cNvPicPr>
            <a:picLocks noChangeAspect="1"/>
          </p:cNvPicPr>
          <p:nvPr/>
        </p:nvPicPr>
        <p:blipFill>
          <a:blip r:embed="rId3"/>
          <a:stretch>
            <a:fillRect/>
          </a:stretch>
        </p:blipFill>
        <p:spPr>
          <a:xfrm>
            <a:off x="1437013" y="1285589"/>
            <a:ext cx="3616242" cy="5275132"/>
          </a:xfrm>
          <a:prstGeom prst="rect">
            <a:avLst/>
          </a:prstGeom>
          <a:ln>
            <a:solidFill>
              <a:schemeClr val="tx1"/>
            </a:solidFill>
          </a:ln>
        </p:spPr>
      </p:pic>
      <p:sp>
        <p:nvSpPr>
          <p:cNvPr id="6" name="Título 1"/>
          <p:cNvSpPr>
            <a:spLocks noGrp="1"/>
          </p:cNvSpPr>
          <p:nvPr>
            <p:ph type="title"/>
          </p:nvPr>
        </p:nvSpPr>
        <p:spPr>
          <a:xfrm>
            <a:off x="6486530" y="806116"/>
            <a:ext cx="4414078" cy="383218"/>
          </a:xfrm>
        </p:spPr>
        <p:txBody>
          <a:bodyPr>
            <a:noAutofit/>
          </a:bodyPr>
          <a:lstStyle/>
          <a:p>
            <a:pPr algn="ctr"/>
            <a:r>
              <a:rPr lang="es-PE" sz="3200" b="1" dirty="0">
                <a:solidFill>
                  <a:srgbClr val="C00000"/>
                </a:solidFill>
                <a:latin typeface="+mj-lt"/>
                <a:ea typeface="Batang" panose="02030600000101010101" pitchFamily="18" charset="-127"/>
              </a:rPr>
              <a:t>E. Ficha de Derivación</a:t>
            </a:r>
          </a:p>
        </p:txBody>
      </p:sp>
      <p:sp>
        <p:nvSpPr>
          <p:cNvPr id="7" name="Título 1"/>
          <p:cNvSpPr txBox="1">
            <a:spLocks/>
          </p:cNvSpPr>
          <p:nvPr/>
        </p:nvSpPr>
        <p:spPr>
          <a:xfrm>
            <a:off x="974539" y="806116"/>
            <a:ext cx="4596076" cy="383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dirty="0">
                <a:solidFill>
                  <a:srgbClr val="C00000"/>
                </a:solidFill>
                <a:ea typeface="Batang" panose="02030600000101010101" pitchFamily="18" charset="-127"/>
              </a:rPr>
              <a:t>D. Acta de Compromiso</a:t>
            </a:r>
          </a:p>
        </p:txBody>
      </p:sp>
    </p:spTree>
    <p:extLst>
      <p:ext uri="{BB962C8B-B14F-4D97-AF65-F5344CB8AC3E}">
        <p14:creationId xmlns:p14="http://schemas.microsoft.com/office/powerpoint/2010/main" val="32865116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6474501" y="806116"/>
            <a:ext cx="4005012" cy="383218"/>
          </a:xfrm>
        </p:spPr>
        <p:txBody>
          <a:bodyPr>
            <a:noAutofit/>
          </a:bodyPr>
          <a:lstStyle/>
          <a:p>
            <a:pPr algn="ctr"/>
            <a:r>
              <a:rPr lang="es-PE" sz="3200" b="1" dirty="0">
                <a:solidFill>
                  <a:srgbClr val="C00000"/>
                </a:solidFill>
                <a:latin typeface="+mj-lt"/>
                <a:ea typeface="Batang" panose="02030600000101010101" pitchFamily="18" charset="-127"/>
              </a:rPr>
              <a:t>G. Acta de Denuncia</a:t>
            </a:r>
          </a:p>
        </p:txBody>
      </p:sp>
      <p:sp>
        <p:nvSpPr>
          <p:cNvPr id="7" name="Título 1"/>
          <p:cNvSpPr txBox="1">
            <a:spLocks/>
          </p:cNvSpPr>
          <p:nvPr/>
        </p:nvSpPr>
        <p:spPr>
          <a:xfrm>
            <a:off x="1010639" y="806116"/>
            <a:ext cx="4547948" cy="383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dirty="0">
                <a:solidFill>
                  <a:srgbClr val="C00000"/>
                </a:solidFill>
                <a:ea typeface="Batang" panose="02030600000101010101" pitchFamily="18" charset="-127"/>
              </a:rPr>
              <a:t>F. Ficha de Seguimiento</a:t>
            </a:r>
          </a:p>
        </p:txBody>
      </p:sp>
      <p:pic>
        <p:nvPicPr>
          <p:cNvPr id="8" name="Imagen 7"/>
          <p:cNvPicPr>
            <a:picLocks noChangeAspect="1"/>
          </p:cNvPicPr>
          <p:nvPr/>
        </p:nvPicPr>
        <p:blipFill>
          <a:blip r:embed="rId2"/>
          <a:stretch>
            <a:fillRect/>
          </a:stretch>
        </p:blipFill>
        <p:spPr>
          <a:xfrm>
            <a:off x="6709620" y="1231118"/>
            <a:ext cx="3517232" cy="5350155"/>
          </a:xfrm>
          <a:prstGeom prst="rect">
            <a:avLst/>
          </a:prstGeom>
          <a:ln>
            <a:solidFill>
              <a:schemeClr val="tx1"/>
            </a:solidFill>
          </a:ln>
        </p:spPr>
      </p:pic>
      <p:pic>
        <p:nvPicPr>
          <p:cNvPr id="2" name="Imagen 1"/>
          <p:cNvPicPr>
            <a:picLocks noChangeAspect="1"/>
          </p:cNvPicPr>
          <p:nvPr/>
        </p:nvPicPr>
        <p:blipFill>
          <a:blip r:embed="rId3"/>
          <a:stretch>
            <a:fillRect/>
          </a:stretch>
        </p:blipFill>
        <p:spPr>
          <a:xfrm>
            <a:off x="1209805" y="1231117"/>
            <a:ext cx="4119862" cy="5350155"/>
          </a:xfrm>
          <a:prstGeom prst="rect">
            <a:avLst/>
          </a:prstGeom>
          <a:ln>
            <a:solidFill>
              <a:schemeClr val="tx1"/>
            </a:solidFill>
          </a:ln>
        </p:spPr>
      </p:pic>
    </p:spTree>
    <p:extLst>
      <p:ext uri="{BB962C8B-B14F-4D97-AF65-F5344CB8AC3E}">
        <p14:creationId xmlns:p14="http://schemas.microsoft.com/office/powerpoint/2010/main" val="255280531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01352" y="2111655"/>
            <a:ext cx="2357120" cy="513715"/>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chemeClr val="accent6"/>
                </a:solidFill>
                <a:latin typeface="Calibri Light" panose="020F0302020204030204" pitchFamily="34" charset="0"/>
                <a:cs typeface="Goudy Old Style"/>
              </a:rPr>
              <a:t>Instrumentos:</a:t>
            </a:r>
            <a:endParaRPr sz="3200" dirty="0">
              <a:solidFill>
                <a:schemeClr val="accent6"/>
              </a:solidFill>
              <a:latin typeface="Calibri Light" panose="020F0302020204030204" pitchFamily="34" charset="0"/>
              <a:cs typeface="Goudy Old Style"/>
            </a:endParaRPr>
          </a:p>
        </p:txBody>
      </p:sp>
      <p:sp>
        <p:nvSpPr>
          <p:cNvPr id="3" name="object 3"/>
          <p:cNvSpPr txBox="1"/>
          <p:nvPr/>
        </p:nvSpPr>
        <p:spPr>
          <a:xfrm>
            <a:off x="9159253" y="2625370"/>
            <a:ext cx="2529205" cy="878840"/>
          </a:xfrm>
          <a:prstGeom prst="rect">
            <a:avLst/>
          </a:prstGeom>
        </p:spPr>
        <p:txBody>
          <a:bodyPr vert="horz" wrap="square" lIns="0" tIns="12065" rIns="0" bIns="0" rtlCol="0">
            <a:spAutoFit/>
          </a:bodyPr>
          <a:lstStyle/>
          <a:p>
            <a:pPr marL="238125" marR="5080" indent="-226060">
              <a:lnSpc>
                <a:spcPct val="100000"/>
              </a:lnSpc>
              <a:spcBef>
                <a:spcPts val="95"/>
              </a:spcBef>
            </a:pPr>
            <a:r>
              <a:rPr sz="2800" b="1" spc="-10" dirty="0">
                <a:solidFill>
                  <a:srgbClr val="2D75B6"/>
                </a:solidFill>
                <a:latin typeface="Calibri Light" panose="020F0302020204030204" pitchFamily="34" charset="0"/>
                <a:cs typeface="Goudy Old Style"/>
              </a:rPr>
              <a:t>Libro </a:t>
            </a:r>
            <a:r>
              <a:rPr sz="2800" b="1" spc="-5" dirty="0">
                <a:solidFill>
                  <a:srgbClr val="2D75B6"/>
                </a:solidFill>
                <a:latin typeface="Calibri Light" panose="020F0302020204030204" pitchFamily="34" charset="0"/>
                <a:cs typeface="Goudy Old Style"/>
              </a:rPr>
              <a:t>de</a:t>
            </a:r>
            <a:r>
              <a:rPr sz="2800" b="1" spc="-60" dirty="0">
                <a:solidFill>
                  <a:srgbClr val="2D75B6"/>
                </a:solidFill>
                <a:latin typeface="Calibri Light" panose="020F0302020204030204" pitchFamily="34" charset="0"/>
                <a:cs typeface="Goudy Old Style"/>
              </a:rPr>
              <a:t> </a:t>
            </a:r>
            <a:r>
              <a:rPr sz="2800" b="1" spc="-10" dirty="0">
                <a:solidFill>
                  <a:srgbClr val="2D75B6"/>
                </a:solidFill>
                <a:latin typeface="Calibri Light" panose="020F0302020204030204" pitchFamily="34" charset="0"/>
                <a:cs typeface="Goudy Old Style"/>
              </a:rPr>
              <a:t>Registro  </a:t>
            </a:r>
            <a:r>
              <a:rPr sz="2800" b="1" spc="-5" dirty="0">
                <a:solidFill>
                  <a:srgbClr val="2D75B6"/>
                </a:solidFill>
                <a:latin typeface="Calibri Light" panose="020F0302020204030204" pitchFamily="34" charset="0"/>
                <a:cs typeface="Goudy Old Style"/>
              </a:rPr>
              <a:t>de</a:t>
            </a:r>
            <a:r>
              <a:rPr sz="2800" b="1" spc="-35" dirty="0">
                <a:solidFill>
                  <a:srgbClr val="2D75B6"/>
                </a:solidFill>
                <a:latin typeface="Calibri Light" panose="020F0302020204030204" pitchFamily="34" charset="0"/>
                <a:cs typeface="Goudy Old Style"/>
              </a:rPr>
              <a:t> </a:t>
            </a:r>
            <a:r>
              <a:rPr sz="2800" b="1" spc="-5" dirty="0">
                <a:solidFill>
                  <a:srgbClr val="2D75B6"/>
                </a:solidFill>
                <a:latin typeface="Calibri Light" panose="020F0302020204030204" pitchFamily="34" charset="0"/>
                <a:cs typeface="Goudy Old Style"/>
              </a:rPr>
              <a:t>Incidencias</a:t>
            </a:r>
            <a:endParaRPr sz="2800" dirty="0">
              <a:latin typeface="Calibri Light" panose="020F0302020204030204" pitchFamily="34" charset="0"/>
              <a:cs typeface="Goudy Old Style"/>
            </a:endParaRPr>
          </a:p>
        </p:txBody>
      </p:sp>
      <p:sp>
        <p:nvSpPr>
          <p:cNvPr id="4" name="object 4"/>
          <p:cNvSpPr/>
          <p:nvPr/>
        </p:nvSpPr>
        <p:spPr>
          <a:xfrm>
            <a:off x="471529" y="980948"/>
            <a:ext cx="4346448" cy="552373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5539" y="959864"/>
            <a:ext cx="4356100" cy="5665979"/>
          </a:xfrm>
          <a:custGeom>
            <a:avLst/>
            <a:gdLst/>
            <a:ahLst/>
            <a:cxnLst/>
            <a:rect l="l" t="t" r="r" b="b"/>
            <a:pathLst>
              <a:path w="4356100" h="5544820">
                <a:moveTo>
                  <a:pt x="0" y="5544312"/>
                </a:moveTo>
                <a:lnTo>
                  <a:pt x="4355592" y="5544312"/>
                </a:lnTo>
                <a:lnTo>
                  <a:pt x="4355592" y="0"/>
                </a:lnTo>
                <a:lnTo>
                  <a:pt x="0" y="0"/>
                </a:lnTo>
                <a:lnTo>
                  <a:pt x="0" y="5544312"/>
                </a:lnTo>
                <a:close/>
              </a:path>
            </a:pathLst>
          </a:custGeom>
          <a:ln w="9144">
            <a:solidFill>
              <a:srgbClr val="000000"/>
            </a:solidFill>
          </a:ln>
        </p:spPr>
        <p:txBody>
          <a:bodyPr wrap="square" lIns="0" tIns="0" rIns="0" bIns="0" rtlCol="0"/>
          <a:lstStyle/>
          <a:p>
            <a:endParaRPr/>
          </a:p>
        </p:txBody>
      </p:sp>
      <p:sp>
        <p:nvSpPr>
          <p:cNvPr id="7" name="object 2"/>
          <p:cNvSpPr/>
          <p:nvPr/>
        </p:nvSpPr>
        <p:spPr>
          <a:xfrm>
            <a:off x="5057763" y="980948"/>
            <a:ext cx="4032504" cy="5644896"/>
          </a:xfrm>
          <a:prstGeom prst="rect">
            <a:avLst/>
          </a:prstGeom>
          <a:blipFill>
            <a:blip r:embed="rId3" cstate="print"/>
            <a:stretch>
              <a:fillRect/>
            </a:stretch>
          </a:blipFill>
        </p:spPr>
        <p:txBody>
          <a:bodyPr wrap="square" lIns="0" tIns="0" rIns="0" bIns="0" rtlCol="0"/>
          <a:lstStyle/>
          <a:p>
            <a:endParaRPr/>
          </a:p>
        </p:txBody>
      </p:sp>
      <p:sp>
        <p:nvSpPr>
          <p:cNvPr id="8" name="object 3"/>
          <p:cNvSpPr/>
          <p:nvPr/>
        </p:nvSpPr>
        <p:spPr>
          <a:xfrm>
            <a:off x="4988777" y="959865"/>
            <a:ext cx="4041775" cy="5654040"/>
          </a:xfrm>
          <a:custGeom>
            <a:avLst/>
            <a:gdLst/>
            <a:ahLst/>
            <a:cxnLst/>
            <a:rect l="l" t="t" r="r" b="b"/>
            <a:pathLst>
              <a:path w="4041775" h="5654040">
                <a:moveTo>
                  <a:pt x="0" y="5654040"/>
                </a:moveTo>
                <a:lnTo>
                  <a:pt x="4041647" y="5654040"/>
                </a:lnTo>
                <a:lnTo>
                  <a:pt x="4041647" y="0"/>
                </a:lnTo>
                <a:lnTo>
                  <a:pt x="0" y="0"/>
                </a:lnTo>
                <a:lnTo>
                  <a:pt x="0" y="5654040"/>
                </a:lnTo>
                <a:close/>
              </a:path>
            </a:pathLst>
          </a:custGeom>
          <a:ln w="9144">
            <a:solidFill>
              <a:srgbClr val="000000"/>
            </a:solidFill>
          </a:ln>
        </p:spPr>
        <p:txBody>
          <a:bodyPr wrap="square" lIns="0" tIns="0" rIns="0" bIns="0" rtlCol="0"/>
          <a:lstStyle/>
          <a:p>
            <a:endParaRPr/>
          </a:p>
        </p:txBody>
      </p:sp>
      <p:sp>
        <p:nvSpPr>
          <p:cNvPr id="9" name="object 2"/>
          <p:cNvSpPr txBox="1"/>
          <p:nvPr/>
        </p:nvSpPr>
        <p:spPr>
          <a:xfrm>
            <a:off x="9160762" y="1447800"/>
            <a:ext cx="2357120" cy="513715"/>
          </a:xfrm>
          <a:prstGeom prst="rect">
            <a:avLst/>
          </a:prstGeom>
        </p:spPr>
        <p:txBody>
          <a:bodyPr vert="horz" wrap="square" lIns="0" tIns="13335" rIns="0" bIns="0" rtlCol="0">
            <a:spAutoFit/>
          </a:bodyPr>
          <a:lstStyle/>
          <a:p>
            <a:pPr marL="12700" algn="ctr">
              <a:lnSpc>
                <a:spcPct val="100000"/>
              </a:lnSpc>
              <a:spcBef>
                <a:spcPts val="105"/>
              </a:spcBef>
            </a:pPr>
            <a:r>
              <a:rPr lang="es-PE" sz="3200" b="1" spc="-10" dirty="0">
                <a:solidFill>
                  <a:schemeClr val="bg1">
                    <a:lumMod val="50000"/>
                  </a:schemeClr>
                </a:solidFill>
                <a:latin typeface="Calibri Light" panose="020F0302020204030204" pitchFamily="34" charset="0"/>
                <a:cs typeface="Goudy Old Style"/>
              </a:rPr>
              <a:t>EJEMPLO</a:t>
            </a:r>
            <a:endParaRPr sz="3200" dirty="0">
              <a:solidFill>
                <a:schemeClr val="bg1">
                  <a:lumMod val="50000"/>
                </a:schemeClr>
              </a:solidFill>
              <a:latin typeface="Calibri Light" panose="020F0302020204030204" pitchFamily="34" charset="0"/>
              <a:cs typeface="Goudy Old Style"/>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1113" y="1028468"/>
            <a:ext cx="5177073" cy="873957"/>
          </a:xfrm>
          <a:prstGeom prst="rect">
            <a:avLst/>
          </a:prstGeom>
        </p:spPr>
        <p:txBody>
          <a:bodyPr vert="horz" wrap="square" lIns="0" tIns="12065" rIns="0" bIns="0" rtlCol="0">
            <a:spAutoFit/>
          </a:bodyPr>
          <a:lstStyle/>
          <a:p>
            <a:pPr marL="12700" marR="5080" indent="-12700" algn="ctr">
              <a:lnSpc>
                <a:spcPct val="100000"/>
              </a:lnSpc>
              <a:spcBef>
                <a:spcPts val="95"/>
              </a:spcBef>
            </a:pPr>
            <a:r>
              <a:rPr sz="2800" b="1" spc="-10" dirty="0">
                <a:solidFill>
                  <a:srgbClr val="2D75B6"/>
                </a:solidFill>
                <a:latin typeface="Calibri Light" panose="020F0302020204030204" pitchFamily="34" charset="0"/>
                <a:cs typeface="Goudy Old Style"/>
              </a:rPr>
              <a:t>Acta de  </a:t>
            </a:r>
            <a:r>
              <a:rPr sz="2800" b="1" spc="-5" dirty="0" err="1">
                <a:solidFill>
                  <a:srgbClr val="2D75B6"/>
                </a:solidFill>
                <a:latin typeface="Calibri Light" panose="020F0302020204030204" pitchFamily="34" charset="0"/>
                <a:cs typeface="Goudy Old Style"/>
              </a:rPr>
              <a:t>co</a:t>
            </a:r>
            <a:r>
              <a:rPr sz="2800" b="1" spc="-60" dirty="0" err="1">
                <a:solidFill>
                  <a:srgbClr val="2D75B6"/>
                </a:solidFill>
                <a:latin typeface="Calibri Light" panose="020F0302020204030204" pitchFamily="34" charset="0"/>
                <a:cs typeface="Goudy Old Style"/>
              </a:rPr>
              <a:t>m</a:t>
            </a:r>
            <a:r>
              <a:rPr sz="2800" b="1" spc="-5" dirty="0" err="1">
                <a:solidFill>
                  <a:srgbClr val="2D75B6"/>
                </a:solidFill>
                <a:latin typeface="Calibri Light" panose="020F0302020204030204" pitchFamily="34" charset="0"/>
                <a:cs typeface="Goudy Old Style"/>
              </a:rPr>
              <a:t>p</a:t>
            </a:r>
            <a:r>
              <a:rPr sz="2800" b="1" spc="-40" dirty="0" err="1">
                <a:solidFill>
                  <a:srgbClr val="2D75B6"/>
                </a:solidFill>
                <a:latin typeface="Calibri Light" panose="020F0302020204030204" pitchFamily="34" charset="0"/>
                <a:cs typeface="Goudy Old Style"/>
              </a:rPr>
              <a:t>r</a:t>
            </a:r>
            <a:r>
              <a:rPr sz="2800" b="1" spc="-10" dirty="0" err="1">
                <a:solidFill>
                  <a:srgbClr val="2D75B6"/>
                </a:solidFill>
                <a:latin typeface="Calibri Light" panose="020F0302020204030204" pitchFamily="34" charset="0"/>
                <a:cs typeface="Goudy Old Style"/>
              </a:rPr>
              <a:t>omiso</a:t>
            </a:r>
            <a:r>
              <a:rPr lang="es-PE" sz="2800" b="1" spc="-10" dirty="0">
                <a:solidFill>
                  <a:srgbClr val="2D75B6"/>
                </a:solidFill>
                <a:latin typeface="Calibri Light" panose="020F0302020204030204" pitchFamily="34" charset="0"/>
                <a:cs typeface="Goudy Old Style"/>
              </a:rPr>
              <a:t> para casos de violencia entre estudiantes</a:t>
            </a:r>
            <a:endParaRPr sz="2800" dirty="0">
              <a:latin typeface="Calibri Light" panose="020F0302020204030204" pitchFamily="34" charset="0"/>
              <a:cs typeface="Goudy Old Style"/>
            </a:endParaRPr>
          </a:p>
        </p:txBody>
      </p:sp>
      <p:sp>
        <p:nvSpPr>
          <p:cNvPr id="3" name="object 3"/>
          <p:cNvSpPr/>
          <p:nvPr/>
        </p:nvSpPr>
        <p:spPr>
          <a:xfrm>
            <a:off x="1547926" y="1836166"/>
            <a:ext cx="4200144" cy="4823333"/>
          </a:xfrm>
          <a:prstGeom prst="rect">
            <a:avLst/>
          </a:prstGeom>
          <a:blipFill>
            <a:blip r:embed="rId2" cstate="print"/>
            <a:stretch>
              <a:fillRect/>
            </a:stretch>
          </a:blipFill>
        </p:spPr>
        <p:txBody>
          <a:bodyPr wrap="square" lIns="0" tIns="0" rIns="0" bIns="0" rtlCol="0"/>
          <a:lstStyle/>
          <a:p>
            <a:endParaRPr/>
          </a:p>
        </p:txBody>
      </p:sp>
      <p:sp>
        <p:nvSpPr>
          <p:cNvPr id="4" name="object 5"/>
          <p:cNvSpPr/>
          <p:nvPr/>
        </p:nvSpPr>
        <p:spPr>
          <a:xfrm>
            <a:off x="1371600" y="1892681"/>
            <a:ext cx="4356100" cy="4766818"/>
          </a:xfrm>
          <a:custGeom>
            <a:avLst/>
            <a:gdLst/>
            <a:ahLst/>
            <a:cxnLst/>
            <a:rect l="l" t="t" r="r" b="b"/>
            <a:pathLst>
              <a:path w="4356100" h="5544820">
                <a:moveTo>
                  <a:pt x="0" y="5544312"/>
                </a:moveTo>
                <a:lnTo>
                  <a:pt x="4355592" y="5544312"/>
                </a:lnTo>
                <a:lnTo>
                  <a:pt x="4355592" y="0"/>
                </a:lnTo>
                <a:lnTo>
                  <a:pt x="0" y="0"/>
                </a:lnTo>
                <a:lnTo>
                  <a:pt x="0" y="5544312"/>
                </a:lnTo>
                <a:close/>
              </a:path>
            </a:pathLst>
          </a:custGeom>
          <a:ln w="9144">
            <a:solidFill>
              <a:srgbClr val="000000"/>
            </a:solidFill>
          </a:ln>
        </p:spPr>
        <p:txBody>
          <a:bodyPr wrap="square" lIns="0" tIns="0" rIns="0" bIns="0" rtlCol="0"/>
          <a:lstStyle/>
          <a:p>
            <a:endParaRPr/>
          </a:p>
        </p:txBody>
      </p:sp>
      <p:sp>
        <p:nvSpPr>
          <p:cNvPr id="5" name="object 2"/>
          <p:cNvSpPr txBox="1"/>
          <p:nvPr/>
        </p:nvSpPr>
        <p:spPr>
          <a:xfrm>
            <a:off x="352984" y="611862"/>
            <a:ext cx="2357120" cy="513715"/>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chemeClr val="accent6"/>
                </a:solidFill>
                <a:latin typeface="Calibri Light" panose="020F0302020204030204" pitchFamily="34" charset="0"/>
                <a:cs typeface="Goudy Old Style"/>
              </a:rPr>
              <a:t>Instrumentos:</a:t>
            </a:r>
            <a:endParaRPr sz="3200" dirty="0">
              <a:solidFill>
                <a:schemeClr val="accent6"/>
              </a:solidFill>
              <a:latin typeface="Calibri Light" panose="020F0302020204030204" pitchFamily="34" charset="0"/>
              <a:cs typeface="Goudy Old Style"/>
            </a:endParaRPr>
          </a:p>
        </p:txBody>
      </p:sp>
      <p:sp>
        <p:nvSpPr>
          <p:cNvPr id="6" name="object 2"/>
          <p:cNvSpPr txBox="1"/>
          <p:nvPr/>
        </p:nvSpPr>
        <p:spPr>
          <a:xfrm>
            <a:off x="6548672" y="957326"/>
            <a:ext cx="4957527" cy="873957"/>
          </a:xfrm>
          <a:prstGeom prst="rect">
            <a:avLst/>
          </a:prstGeom>
        </p:spPr>
        <p:txBody>
          <a:bodyPr vert="horz" wrap="square" lIns="0" tIns="12065" rIns="0" bIns="0" rtlCol="0">
            <a:spAutoFit/>
          </a:bodyPr>
          <a:lstStyle>
            <a:defPPr>
              <a:defRPr lang="es-PE"/>
            </a:defPPr>
            <a:lvl1pPr marL="12700" marR="5080" indent="354965" algn="ctr">
              <a:lnSpc>
                <a:spcPct val="100000"/>
              </a:lnSpc>
              <a:spcBef>
                <a:spcPts val="95"/>
              </a:spcBef>
              <a:defRPr sz="2800" b="1" spc="-10">
                <a:solidFill>
                  <a:srgbClr val="2D75B6"/>
                </a:solidFill>
                <a:latin typeface="Calibri Light" panose="020F0302020204030204" pitchFamily="34" charset="0"/>
                <a:cs typeface="Goudy Old Style"/>
              </a:defRPr>
            </a:lvl1pPr>
          </a:lstStyle>
          <a:p>
            <a:pPr indent="-12700"/>
            <a:r>
              <a:rPr dirty="0"/>
              <a:t>Ficha de  </a:t>
            </a:r>
            <a:r>
              <a:rPr dirty="0" err="1"/>
              <a:t>seguimiento</a:t>
            </a:r>
            <a:r>
              <a:rPr lang="es-PE" dirty="0"/>
              <a:t> para casos de violencia entre estudiantes</a:t>
            </a:r>
            <a:endParaRPr dirty="0"/>
          </a:p>
        </p:txBody>
      </p:sp>
      <p:sp>
        <p:nvSpPr>
          <p:cNvPr id="7" name="object 3"/>
          <p:cNvSpPr/>
          <p:nvPr/>
        </p:nvSpPr>
        <p:spPr>
          <a:xfrm>
            <a:off x="7269178" y="1909552"/>
            <a:ext cx="3843774" cy="4675208"/>
          </a:xfrm>
          <a:prstGeom prst="rect">
            <a:avLst/>
          </a:prstGeom>
          <a:blipFill>
            <a:blip r:embed="rId3" cstate="print"/>
            <a:stretch>
              <a:fillRect/>
            </a:stretch>
          </a:blipFill>
        </p:spPr>
        <p:txBody>
          <a:bodyPr wrap="square" lIns="0" tIns="0" rIns="0" bIns="0" rtlCol="0"/>
          <a:lstStyle/>
          <a:p>
            <a:endParaRPr/>
          </a:p>
        </p:txBody>
      </p:sp>
      <p:sp>
        <p:nvSpPr>
          <p:cNvPr id="8" name="object 4"/>
          <p:cNvSpPr/>
          <p:nvPr/>
        </p:nvSpPr>
        <p:spPr>
          <a:xfrm>
            <a:off x="7239000" y="1847350"/>
            <a:ext cx="3844528" cy="4812149"/>
          </a:xfrm>
          <a:custGeom>
            <a:avLst/>
            <a:gdLst/>
            <a:ahLst/>
            <a:cxnLst/>
            <a:rect l="l" t="t" r="r" b="b"/>
            <a:pathLst>
              <a:path w="4674234" h="5062855">
                <a:moveTo>
                  <a:pt x="0" y="5062728"/>
                </a:moveTo>
                <a:lnTo>
                  <a:pt x="4674108" y="5062728"/>
                </a:lnTo>
                <a:lnTo>
                  <a:pt x="4674108" y="0"/>
                </a:lnTo>
                <a:lnTo>
                  <a:pt x="0" y="0"/>
                </a:lnTo>
                <a:lnTo>
                  <a:pt x="0" y="5062728"/>
                </a:lnTo>
                <a:close/>
              </a:path>
            </a:pathLst>
          </a:custGeom>
          <a:ln w="9143">
            <a:solidFill>
              <a:srgbClr val="000000"/>
            </a:solidFill>
          </a:ln>
        </p:spPr>
        <p:txBody>
          <a:bodyPr wrap="square" lIns="0" tIns="0" rIns="0" bIns="0" rtlCol="0"/>
          <a:lstStyle/>
          <a:p>
            <a:endParaRPr/>
          </a:p>
        </p:txBody>
      </p:sp>
      <p:sp>
        <p:nvSpPr>
          <p:cNvPr id="9" name="object 2"/>
          <p:cNvSpPr txBox="1"/>
          <p:nvPr/>
        </p:nvSpPr>
        <p:spPr>
          <a:xfrm>
            <a:off x="2248176" y="611863"/>
            <a:ext cx="2357120" cy="513715"/>
          </a:xfrm>
          <a:prstGeom prst="rect">
            <a:avLst/>
          </a:prstGeom>
        </p:spPr>
        <p:txBody>
          <a:bodyPr vert="horz" wrap="square" lIns="0" tIns="13335" rIns="0" bIns="0" rtlCol="0">
            <a:spAutoFit/>
          </a:bodyPr>
          <a:lstStyle/>
          <a:p>
            <a:pPr marL="12700" algn="ctr">
              <a:lnSpc>
                <a:spcPct val="100000"/>
              </a:lnSpc>
              <a:spcBef>
                <a:spcPts val="105"/>
              </a:spcBef>
            </a:pPr>
            <a:r>
              <a:rPr lang="es-PE" sz="3200" b="1" spc="-10" dirty="0">
                <a:solidFill>
                  <a:schemeClr val="bg1">
                    <a:lumMod val="50000"/>
                  </a:schemeClr>
                </a:solidFill>
                <a:latin typeface="Calibri Light" panose="020F0302020204030204" pitchFamily="34" charset="0"/>
                <a:cs typeface="Goudy Old Style"/>
              </a:rPr>
              <a:t>EJEMPLOS</a:t>
            </a:r>
            <a:endParaRPr sz="3200" dirty="0">
              <a:solidFill>
                <a:schemeClr val="bg1">
                  <a:lumMod val="50000"/>
                </a:schemeClr>
              </a:solidFill>
              <a:latin typeface="Calibri Light" panose="020F0302020204030204" pitchFamily="34" charset="0"/>
              <a:cs typeface="Goudy Old Style"/>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0200" y="1475331"/>
            <a:ext cx="4899660" cy="940435"/>
          </a:xfrm>
          <a:prstGeom prst="rect">
            <a:avLst/>
          </a:prstGeom>
        </p:spPr>
        <p:txBody>
          <a:bodyPr vert="horz" wrap="square" lIns="0" tIns="12700" rIns="0" bIns="0" rtlCol="0">
            <a:spAutoFit/>
          </a:bodyPr>
          <a:lstStyle/>
          <a:p>
            <a:pPr marL="12700">
              <a:lnSpc>
                <a:spcPct val="100000"/>
              </a:lnSpc>
              <a:spcBef>
                <a:spcPts val="100"/>
              </a:spcBef>
            </a:pPr>
            <a:r>
              <a:rPr lang="es-PE" sz="6000" b="1" spc="-25" dirty="0">
                <a:solidFill>
                  <a:srgbClr val="2D75B6"/>
                </a:solidFill>
                <a:latin typeface="Calibri Light" panose="020F0302020204030204" pitchFamily="34" charset="0"/>
                <a:cs typeface="Goudy Old Style"/>
              </a:rPr>
              <a:t>BLOQUE</a:t>
            </a:r>
            <a:r>
              <a:rPr sz="6000" b="1" spc="-65" dirty="0">
                <a:solidFill>
                  <a:srgbClr val="2D75B6"/>
                </a:solidFill>
                <a:latin typeface="Calibri Light" panose="020F0302020204030204" pitchFamily="34" charset="0"/>
                <a:cs typeface="Goudy Old Style"/>
              </a:rPr>
              <a:t> </a:t>
            </a:r>
            <a:r>
              <a:rPr sz="6000" b="1" dirty="0">
                <a:solidFill>
                  <a:srgbClr val="2D75B6"/>
                </a:solidFill>
                <a:latin typeface="Calibri Light" panose="020F0302020204030204" pitchFamily="34" charset="0"/>
                <a:cs typeface="Goudy Old Style"/>
              </a:rPr>
              <a:t>II</a:t>
            </a:r>
            <a:endParaRPr sz="6000" dirty="0">
              <a:latin typeface="Calibri Light" panose="020F0302020204030204" pitchFamily="34" charset="0"/>
              <a:cs typeface="Goudy Old Style"/>
            </a:endParaRPr>
          </a:p>
        </p:txBody>
      </p:sp>
      <p:sp>
        <p:nvSpPr>
          <p:cNvPr id="3" name="object 3"/>
          <p:cNvSpPr txBox="1"/>
          <p:nvPr/>
        </p:nvSpPr>
        <p:spPr>
          <a:xfrm>
            <a:off x="228601" y="2438400"/>
            <a:ext cx="5638800" cy="2734082"/>
          </a:xfrm>
          <a:prstGeom prst="rect">
            <a:avLst/>
          </a:prstGeom>
        </p:spPr>
        <p:txBody>
          <a:bodyPr vert="horz" wrap="square" lIns="0" tIns="12700" rIns="0" bIns="0" rtlCol="0">
            <a:spAutoFit/>
          </a:bodyPr>
          <a:lstStyle/>
          <a:p>
            <a:pPr marL="12700" marR="5080" indent="-635" algn="ctr">
              <a:lnSpc>
                <a:spcPct val="100000"/>
              </a:lnSpc>
              <a:spcBef>
                <a:spcPts val="100"/>
              </a:spcBef>
            </a:pPr>
            <a:r>
              <a:rPr lang="es-ES" sz="4400" b="1" cap="small" dirty="0"/>
              <a:t>Atención de casos de </a:t>
            </a:r>
            <a:r>
              <a:rPr lang="es-ES" sz="4400" b="1" cap="small" dirty="0">
                <a:solidFill>
                  <a:schemeClr val="bg1">
                    <a:lumMod val="65000"/>
                  </a:schemeClr>
                </a:solidFill>
              </a:rPr>
              <a:t>violencia entre estudiantes</a:t>
            </a:r>
            <a:r>
              <a:rPr lang="es-ES" sz="4400" b="1" cap="small" dirty="0"/>
              <a:t>: </a:t>
            </a:r>
          </a:p>
          <a:p>
            <a:pPr marL="12700" marR="5080" indent="-635" algn="ctr">
              <a:lnSpc>
                <a:spcPct val="100000"/>
              </a:lnSpc>
              <a:spcBef>
                <a:spcPts val="100"/>
              </a:spcBef>
            </a:pPr>
            <a:r>
              <a:rPr lang="es-ES" sz="4400" b="1" cap="small" dirty="0">
                <a:solidFill>
                  <a:schemeClr val="bg1">
                    <a:lumMod val="50000"/>
                  </a:schemeClr>
                </a:solidFill>
              </a:rPr>
              <a:t>protocolo 1 y 2</a:t>
            </a:r>
            <a:endParaRPr sz="4400" dirty="0">
              <a:solidFill>
                <a:schemeClr val="bg1">
                  <a:lumMod val="50000"/>
                </a:schemeClr>
              </a:solidFill>
              <a:latin typeface="Goudy Old Style"/>
              <a:cs typeface="Goudy Old Style"/>
            </a:endParaRPr>
          </a:p>
        </p:txBody>
      </p:sp>
      <p:pic>
        <p:nvPicPr>
          <p:cNvPr id="6"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l="12450"/>
          <a:stretch/>
        </p:blipFill>
        <p:spPr>
          <a:xfrm>
            <a:off x="5791200" y="685800"/>
            <a:ext cx="6120756" cy="5943600"/>
          </a:xfrm>
          <a:prstGeom prst="rect">
            <a:avLst/>
          </a:prstGeom>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425230" y="836870"/>
          <a:ext cx="11203351" cy="5323658"/>
        </p:xfrm>
        <a:graphic>
          <a:graphicData uri="http://schemas.openxmlformats.org/drawingml/2006/table">
            <a:tbl>
              <a:tblPr firstRow="1" firstCol="1" bandRow="1">
                <a:tableStyleId>{5940675A-B579-460E-94D1-54222C63F5DA}</a:tableStyleId>
              </a:tblPr>
              <a:tblGrid>
                <a:gridCol w="5857005">
                  <a:extLst>
                    <a:ext uri="{9D8B030D-6E8A-4147-A177-3AD203B41FA5}">
                      <a16:colId xmlns:a16="http://schemas.microsoft.com/office/drawing/2014/main" val="20000"/>
                    </a:ext>
                  </a:extLst>
                </a:gridCol>
                <a:gridCol w="1854855">
                  <a:extLst>
                    <a:ext uri="{9D8B030D-6E8A-4147-A177-3AD203B41FA5}">
                      <a16:colId xmlns:a16="http://schemas.microsoft.com/office/drawing/2014/main" val="20001"/>
                    </a:ext>
                  </a:extLst>
                </a:gridCol>
                <a:gridCol w="1697253">
                  <a:extLst>
                    <a:ext uri="{9D8B030D-6E8A-4147-A177-3AD203B41FA5}">
                      <a16:colId xmlns:a16="http://schemas.microsoft.com/office/drawing/2014/main" val="20002"/>
                    </a:ext>
                  </a:extLst>
                </a:gridCol>
                <a:gridCol w="1794238">
                  <a:extLst>
                    <a:ext uri="{9D8B030D-6E8A-4147-A177-3AD203B41FA5}">
                      <a16:colId xmlns:a16="http://schemas.microsoft.com/office/drawing/2014/main" val="20003"/>
                    </a:ext>
                  </a:extLst>
                </a:gridCol>
              </a:tblGrid>
              <a:tr h="523058">
                <a:tc>
                  <a:txBody>
                    <a:bodyPr/>
                    <a:lstStyle/>
                    <a:p>
                      <a:pPr algn="just">
                        <a:spcAft>
                          <a:spcPts val="0"/>
                        </a:spcAft>
                      </a:pPr>
                      <a:r>
                        <a:rPr lang="es-PE" sz="2100" b="1" dirty="0">
                          <a:solidFill>
                            <a:srgbClr val="C00000"/>
                          </a:solidFill>
                          <a:effectLst/>
                          <a:latin typeface="+mj-lt"/>
                        </a:rPr>
                        <a:t>ACCIÓN</a:t>
                      </a:r>
                      <a:endParaRPr lang="es-PE" sz="21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100" b="1" dirty="0">
                          <a:solidFill>
                            <a:srgbClr val="C00000"/>
                          </a:solidFill>
                          <a:effectLst/>
                          <a:latin typeface="+mj-lt"/>
                        </a:rPr>
                        <a:t>Responsable</a:t>
                      </a:r>
                      <a:endParaRPr lang="es-PE" sz="21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100" b="1" dirty="0">
                          <a:solidFill>
                            <a:srgbClr val="C00000"/>
                          </a:solidFill>
                          <a:effectLst/>
                          <a:latin typeface="+mj-lt"/>
                        </a:rPr>
                        <a:t>Instrumento</a:t>
                      </a:r>
                      <a:endParaRPr lang="es-PE" sz="21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100" b="1" dirty="0">
                          <a:solidFill>
                            <a:srgbClr val="C00000"/>
                          </a:solidFill>
                          <a:effectLst/>
                          <a:latin typeface="+mj-lt"/>
                        </a:rPr>
                        <a:t>Plazo</a:t>
                      </a:r>
                      <a:endParaRPr lang="es-PE" sz="21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598733">
                <a:tc>
                  <a:txBody>
                    <a:bodyPr/>
                    <a:lstStyle/>
                    <a:p>
                      <a:pPr algn="just">
                        <a:spcAft>
                          <a:spcPts val="0"/>
                        </a:spcAft>
                      </a:pPr>
                      <a:r>
                        <a:rPr lang="es-PE" sz="2100" dirty="0">
                          <a:effectLst/>
                          <a:latin typeface="+mj-lt"/>
                        </a:rPr>
                        <a:t>Entrevistar a los o las estudiantes por separado (</a:t>
                      </a:r>
                      <a:r>
                        <a:rPr lang="es-PE" sz="2100" b="1" dirty="0">
                          <a:effectLst/>
                          <a:latin typeface="+mj-lt"/>
                        </a:rPr>
                        <a:t>evitar revictimización</a:t>
                      </a:r>
                      <a:r>
                        <a:rPr lang="es-PE" sz="2100" dirty="0">
                          <a:effectLst/>
                          <a:latin typeface="+mj-lt"/>
                        </a:rPr>
                        <a:t>).</a:t>
                      </a:r>
                      <a:endParaRPr lang="es-PE" sz="2100" b="0" dirty="0">
                        <a:effectLst/>
                        <a:latin typeface="+mj-lt"/>
                        <a:ea typeface="Times New Roman" panose="02020603050405020304" pitchFamily="18" charset="0"/>
                      </a:endParaRPr>
                    </a:p>
                  </a:txBody>
                  <a:tcPr marL="68580" marR="68580" marT="0" marB="0" anchor="ctr"/>
                </a:tc>
                <a:tc rowSpan="7">
                  <a:txBody>
                    <a:bodyPr/>
                    <a:lstStyle/>
                    <a:p>
                      <a:pPr algn="just">
                        <a:spcAft>
                          <a:spcPts val="0"/>
                        </a:spcAft>
                      </a:pPr>
                      <a:endParaRPr lang="es-PE" sz="2100" dirty="0">
                        <a:effectLst/>
                        <a:latin typeface="+mj-lt"/>
                      </a:endParaRPr>
                    </a:p>
                    <a:p>
                      <a:pPr algn="just">
                        <a:spcAft>
                          <a:spcPts val="0"/>
                        </a:spcAft>
                      </a:pPr>
                      <a:r>
                        <a:rPr lang="es-PE" sz="2100" dirty="0">
                          <a:effectLst/>
                          <a:latin typeface="+mj-lt"/>
                        </a:rPr>
                        <a:t>-Director</a:t>
                      </a:r>
                    </a:p>
                    <a:p>
                      <a:pPr algn="just">
                        <a:spcAft>
                          <a:spcPts val="0"/>
                        </a:spcAft>
                      </a:pPr>
                      <a:r>
                        <a:rPr lang="es-PE" sz="2100" dirty="0">
                          <a:effectLst/>
                          <a:latin typeface="+mj-lt"/>
                        </a:rPr>
                        <a:t>-Responsable de convivencia</a:t>
                      </a:r>
                    </a:p>
                    <a:p>
                      <a:pPr algn="just">
                        <a:spcAft>
                          <a:spcPts val="0"/>
                        </a:spcAft>
                      </a:pPr>
                      <a:r>
                        <a:rPr lang="es-PE" sz="2100" dirty="0">
                          <a:effectLst/>
                          <a:latin typeface="+mj-lt"/>
                        </a:rPr>
                        <a:t>-Docentes</a:t>
                      </a:r>
                    </a:p>
                    <a:p>
                      <a:pPr algn="just">
                        <a:spcAft>
                          <a:spcPts val="0"/>
                        </a:spcAft>
                      </a:pPr>
                      <a:endParaRPr lang="es-PE" sz="2100" dirty="0">
                        <a:effectLst/>
                        <a:latin typeface="+mj-lt"/>
                        <a:ea typeface="Times New Roman" panose="02020603050405020304" pitchFamily="18" charset="0"/>
                      </a:endParaRPr>
                    </a:p>
                  </a:txBody>
                  <a:tcPr marL="68580" marR="68580" marT="0" marB="0" anchor="ctr"/>
                </a:tc>
                <a:tc rowSpan="7">
                  <a:txBody>
                    <a:bodyPr/>
                    <a:lstStyle/>
                    <a:p>
                      <a:pPr algn="l">
                        <a:spcAft>
                          <a:spcPts val="0"/>
                        </a:spcAft>
                      </a:pPr>
                      <a:r>
                        <a:rPr lang="es-PE" sz="2100" dirty="0">
                          <a:effectLst/>
                          <a:latin typeface="+mj-lt"/>
                        </a:rPr>
                        <a:t>-Cartas de compromiso</a:t>
                      </a:r>
                    </a:p>
                    <a:p>
                      <a:pPr algn="l">
                        <a:spcAft>
                          <a:spcPts val="0"/>
                        </a:spcAft>
                      </a:pPr>
                      <a:r>
                        <a:rPr lang="es-PE" sz="2100" dirty="0">
                          <a:effectLst/>
                          <a:latin typeface="+mj-lt"/>
                        </a:rPr>
                        <a:t>-Portal </a:t>
                      </a:r>
                      <a:r>
                        <a:rPr lang="es-PE" sz="2100" dirty="0" err="1">
                          <a:effectLst/>
                          <a:latin typeface="+mj-lt"/>
                        </a:rPr>
                        <a:t>SíseVe</a:t>
                      </a:r>
                      <a:endParaRPr lang="es-PE" sz="2100" dirty="0">
                        <a:effectLst/>
                        <a:latin typeface="+mj-lt"/>
                      </a:endParaRPr>
                    </a:p>
                    <a:p>
                      <a:pPr algn="l">
                        <a:spcAft>
                          <a:spcPts val="0"/>
                        </a:spcAft>
                      </a:pPr>
                      <a:r>
                        <a:rPr lang="es-PE" sz="2100" dirty="0">
                          <a:effectLst/>
                          <a:latin typeface="+mj-lt"/>
                        </a:rPr>
                        <a:t>-Libro de registro de incidencias</a:t>
                      </a:r>
                    </a:p>
                    <a:p>
                      <a:pPr algn="just">
                        <a:spcAft>
                          <a:spcPts val="0"/>
                        </a:spcAft>
                      </a:pPr>
                      <a:endParaRPr lang="es-PE" sz="2100" dirty="0">
                        <a:effectLst/>
                        <a:latin typeface="+mj-lt"/>
                        <a:ea typeface="Times New Roman" panose="02020603050405020304" pitchFamily="18" charset="0"/>
                      </a:endParaRPr>
                    </a:p>
                  </a:txBody>
                  <a:tcPr marL="68580" marR="68580" marT="0" marB="0" anchor="ctr">
                    <a:solidFill>
                      <a:schemeClr val="bg1">
                        <a:lumMod val="95000"/>
                      </a:schemeClr>
                    </a:solidFill>
                  </a:tcPr>
                </a:tc>
                <a:tc rowSpan="7">
                  <a:txBody>
                    <a:bodyPr/>
                    <a:lstStyle/>
                    <a:p>
                      <a:pPr algn="l">
                        <a:spcAft>
                          <a:spcPts val="0"/>
                        </a:spcAft>
                      </a:pPr>
                      <a:r>
                        <a:rPr lang="es-PE" sz="2100" dirty="0">
                          <a:effectLst/>
                          <a:latin typeface="+mj-lt"/>
                        </a:rPr>
                        <a:t>Desde el</a:t>
                      </a:r>
                      <a:r>
                        <a:rPr lang="es-PE" sz="2100" baseline="0" dirty="0">
                          <a:effectLst/>
                          <a:latin typeface="+mj-lt"/>
                        </a:rPr>
                        <a:t> conocimiento del hecho de violencia, hasta un máximo de 07 días útiles.</a:t>
                      </a:r>
                      <a:endParaRPr lang="es-PE" sz="21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98733">
                <a:tc>
                  <a:txBody>
                    <a:bodyPr/>
                    <a:lstStyle/>
                    <a:p>
                      <a:pPr algn="just">
                        <a:spcAft>
                          <a:spcPts val="0"/>
                        </a:spcAft>
                      </a:pPr>
                      <a:r>
                        <a:rPr lang="es-PE" sz="2100" dirty="0">
                          <a:effectLst/>
                          <a:latin typeface="+mj-lt"/>
                        </a:rPr>
                        <a:t>Recabar con prudencia </a:t>
                      </a:r>
                      <a:r>
                        <a:rPr lang="es-PE" sz="2100" b="1" dirty="0">
                          <a:effectLst/>
                          <a:latin typeface="+mj-lt"/>
                        </a:rPr>
                        <a:t>información adicional </a:t>
                      </a:r>
                      <a:r>
                        <a:rPr lang="es-PE" sz="2100" b="0" dirty="0">
                          <a:effectLst/>
                          <a:latin typeface="+mj-lt"/>
                        </a:rPr>
                        <a:t>de estudiantes testigos,</a:t>
                      </a:r>
                      <a:r>
                        <a:rPr lang="es-PE" sz="2100" b="0" baseline="0" dirty="0">
                          <a:effectLst/>
                          <a:latin typeface="+mj-lt"/>
                        </a:rPr>
                        <a:t> docentes, etc., </a:t>
                      </a:r>
                      <a:r>
                        <a:rPr lang="es-PE" sz="2100" b="0" baseline="0" dirty="0">
                          <a:solidFill>
                            <a:schemeClr val="tx1"/>
                          </a:solidFill>
                          <a:effectLst/>
                          <a:latin typeface="+mj-lt"/>
                        </a:rPr>
                        <a:t>de ser necesario</a:t>
                      </a:r>
                      <a:r>
                        <a:rPr lang="es-PE" sz="2100" b="0" baseline="0" dirty="0">
                          <a:effectLst/>
                          <a:latin typeface="+mj-lt"/>
                        </a:rPr>
                        <a:t>.</a:t>
                      </a:r>
                      <a:endParaRPr lang="es-PE" sz="2100" b="1"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98733">
                <a:tc>
                  <a:txBody>
                    <a:bodyPr/>
                    <a:lstStyle/>
                    <a:p>
                      <a:pPr algn="just">
                        <a:spcAft>
                          <a:spcPts val="0"/>
                        </a:spcAft>
                      </a:pPr>
                      <a:r>
                        <a:rPr lang="es-PE" sz="2100" dirty="0">
                          <a:effectLst/>
                          <a:latin typeface="+mj-lt"/>
                        </a:rPr>
                        <a:t>Establecer con las o los estudiantes involucrados las </a:t>
                      </a:r>
                      <a:r>
                        <a:rPr lang="es-PE" sz="2100" b="1" dirty="0">
                          <a:effectLst/>
                          <a:latin typeface="+mj-lt"/>
                        </a:rPr>
                        <a:t>medidas correctivas y acuerdos. </a:t>
                      </a:r>
                      <a:endParaRPr lang="es-PE" sz="1800" b="1" dirty="0">
                        <a:solidFill>
                          <a:schemeClr val="accent1">
                            <a:lumMod val="75000"/>
                          </a:schemeClr>
                        </a:solidFill>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98099">
                <a:tc>
                  <a:txBody>
                    <a:bodyPr/>
                    <a:lstStyle/>
                    <a:p>
                      <a:pPr algn="just">
                        <a:spcAft>
                          <a:spcPts val="0"/>
                        </a:spcAft>
                      </a:pPr>
                      <a:r>
                        <a:rPr lang="es-PE" sz="2100" dirty="0">
                          <a:effectLst/>
                          <a:latin typeface="+mj-lt"/>
                        </a:rPr>
                        <a:t>Convocar a los </a:t>
                      </a:r>
                      <a:r>
                        <a:rPr lang="es-PE" sz="2100" b="1" dirty="0">
                          <a:effectLst/>
                          <a:latin typeface="+mj-lt"/>
                        </a:rPr>
                        <a:t>padres de familia </a:t>
                      </a:r>
                      <a:r>
                        <a:rPr lang="es-PE" sz="2100" dirty="0">
                          <a:effectLst/>
                          <a:latin typeface="+mj-lt"/>
                        </a:rPr>
                        <a:t>o apoderados de los estudiantes involucrados e informar sobre las medidas y acuerdos que se adoptaran.</a:t>
                      </a:r>
                      <a:endParaRPr lang="es-PE" sz="21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98733">
                <a:tc>
                  <a:txBody>
                    <a:bodyPr/>
                    <a:lstStyle/>
                    <a:p>
                      <a:pPr algn="just">
                        <a:spcAft>
                          <a:spcPts val="0"/>
                        </a:spcAft>
                      </a:pPr>
                      <a:r>
                        <a:rPr lang="es-PE" sz="2100" dirty="0">
                          <a:effectLst/>
                          <a:latin typeface="+mj-lt"/>
                        </a:rPr>
                        <a:t>Coordinar con el </a:t>
                      </a:r>
                      <a:r>
                        <a:rPr lang="es-PE" sz="2100" b="1" dirty="0">
                          <a:effectLst/>
                          <a:latin typeface="+mj-lt"/>
                        </a:rPr>
                        <a:t>tutor</a:t>
                      </a:r>
                      <a:r>
                        <a:rPr lang="es-PE" sz="2100" dirty="0">
                          <a:effectLst/>
                          <a:latin typeface="+mj-lt"/>
                        </a:rPr>
                        <a:t> el desarrollo de </a:t>
                      </a:r>
                      <a:r>
                        <a:rPr lang="es-PE" sz="2100" b="1" dirty="0">
                          <a:effectLst/>
                          <a:latin typeface="+mj-lt"/>
                        </a:rPr>
                        <a:t>actividades</a:t>
                      </a:r>
                      <a:r>
                        <a:rPr lang="es-PE" sz="2100" dirty="0">
                          <a:effectLst/>
                          <a:latin typeface="+mj-lt"/>
                        </a:rPr>
                        <a:t> relacionadas a la </a:t>
                      </a:r>
                      <a:r>
                        <a:rPr lang="es-PE" sz="2100" b="1" dirty="0">
                          <a:effectLst/>
                          <a:latin typeface="+mj-lt"/>
                        </a:rPr>
                        <a:t>prevención*. </a:t>
                      </a:r>
                      <a:endParaRPr lang="es-PE" sz="2100" b="1" dirty="0">
                        <a:solidFill>
                          <a:schemeClr val="accent1">
                            <a:lumMod val="75000"/>
                          </a:schemeClr>
                        </a:solidFill>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98733">
                <a:tc>
                  <a:txBody>
                    <a:bodyPr/>
                    <a:lstStyle/>
                    <a:p>
                      <a:pPr algn="just">
                        <a:spcAft>
                          <a:spcPts val="0"/>
                        </a:spcAft>
                      </a:pPr>
                      <a:r>
                        <a:rPr lang="es-PE" sz="2100" dirty="0">
                          <a:effectLst/>
                          <a:latin typeface="+mj-lt"/>
                        </a:rPr>
                        <a:t>Anotar en Libro de Registro de Incidencias y reportarlo en el portal </a:t>
                      </a:r>
                      <a:r>
                        <a:rPr lang="es-PE" sz="2100" dirty="0" err="1">
                          <a:effectLst/>
                          <a:latin typeface="+mj-lt"/>
                        </a:rPr>
                        <a:t>SíseVe</a:t>
                      </a:r>
                      <a:r>
                        <a:rPr lang="es-PE" sz="2100" dirty="0">
                          <a:effectLst/>
                          <a:latin typeface="+mj-lt"/>
                        </a:rPr>
                        <a:t>.</a:t>
                      </a:r>
                      <a:endParaRPr lang="es-PE" sz="21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99366">
                <a:tc>
                  <a:txBody>
                    <a:bodyPr/>
                    <a:lstStyle/>
                    <a:p>
                      <a:pPr algn="just">
                        <a:spcAft>
                          <a:spcPts val="0"/>
                        </a:spcAft>
                      </a:pPr>
                      <a:r>
                        <a:rPr lang="es-PE" sz="2100" dirty="0">
                          <a:effectLst/>
                          <a:latin typeface="+mj-lt"/>
                        </a:rPr>
                        <a:t>Informar a CONEI.</a:t>
                      </a:r>
                      <a:endParaRPr lang="es-PE" sz="2100" b="0"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2" name="CuadroTexto 1"/>
          <p:cNvSpPr txBox="1"/>
          <p:nvPr/>
        </p:nvSpPr>
        <p:spPr>
          <a:xfrm>
            <a:off x="489527" y="6123709"/>
            <a:ext cx="6825673" cy="369332"/>
          </a:xfrm>
          <a:prstGeom prst="rect">
            <a:avLst/>
          </a:prstGeom>
          <a:noFill/>
        </p:spPr>
        <p:txBody>
          <a:bodyPr wrap="square" rtlCol="0">
            <a:spAutoFit/>
          </a:bodyPr>
          <a:lstStyle/>
          <a:p>
            <a:r>
              <a:rPr lang="es-PE" dirty="0"/>
              <a:t>* Las orientaciones están ubicadas en el ANEXO 2 del D.S 004-2018</a:t>
            </a:r>
          </a:p>
        </p:txBody>
      </p:sp>
      <p:sp>
        <p:nvSpPr>
          <p:cNvPr id="5" name="Cheurón 4"/>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Cheurón 5"/>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7" name="Pentágono 6"/>
          <p:cNvSpPr/>
          <p:nvPr/>
        </p:nvSpPr>
        <p:spPr>
          <a:xfrm>
            <a:off x="0" y="0"/>
            <a:ext cx="6246924"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ángulo 7"/>
          <p:cNvSpPr/>
          <p:nvPr/>
        </p:nvSpPr>
        <p:spPr>
          <a:xfrm>
            <a:off x="12071" y="65901"/>
            <a:ext cx="5689837" cy="646331"/>
          </a:xfrm>
          <a:prstGeom prst="rect">
            <a:avLst/>
          </a:prstGeom>
        </p:spPr>
        <p:txBody>
          <a:bodyPr wrap="square">
            <a:spAutoFit/>
          </a:bodyPr>
          <a:lstStyle/>
          <a:p>
            <a:r>
              <a:rPr lang="en-US" sz="2000" b="1" dirty="0" err="1">
                <a:solidFill>
                  <a:srgbClr val="FF0000"/>
                </a:solidFill>
                <a:latin typeface="Arial Narrow" panose="020B0606020202030204" pitchFamily="34" charset="0"/>
              </a:rPr>
              <a:t>Protocolo</a:t>
            </a:r>
            <a:r>
              <a:rPr lang="en-US" sz="2000" b="1" dirty="0">
                <a:solidFill>
                  <a:srgbClr val="FF0000"/>
                </a:solidFill>
                <a:latin typeface="Arial Narrow" panose="020B0606020202030204" pitchFamily="34" charset="0"/>
              </a:rPr>
              <a:t> 1</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y/o física (sin lesiones)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80373473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425230" y="2482791"/>
          <a:ext cx="11266897" cy="1845369"/>
        </p:xfrm>
        <a:graphic>
          <a:graphicData uri="http://schemas.openxmlformats.org/drawingml/2006/table">
            <a:tbl>
              <a:tblPr firstRow="1" firstCol="1" bandRow="1">
                <a:tableStyleId>{5940675A-B579-460E-94D1-54222C63F5DA}</a:tableStyleId>
              </a:tblPr>
              <a:tblGrid>
                <a:gridCol w="5890226">
                  <a:extLst>
                    <a:ext uri="{9D8B030D-6E8A-4147-A177-3AD203B41FA5}">
                      <a16:colId xmlns:a16="http://schemas.microsoft.com/office/drawing/2014/main" val="20000"/>
                    </a:ext>
                  </a:extLst>
                </a:gridCol>
                <a:gridCol w="1865376">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804415">
                  <a:extLst>
                    <a:ext uri="{9D8B030D-6E8A-4147-A177-3AD203B41FA5}">
                      <a16:colId xmlns:a16="http://schemas.microsoft.com/office/drawing/2014/main" val="20003"/>
                    </a:ext>
                  </a:extLst>
                </a:gridCol>
              </a:tblGrid>
              <a:tr h="666346">
                <a:tc>
                  <a:txBody>
                    <a:bodyPr/>
                    <a:lstStyle/>
                    <a:p>
                      <a:pPr algn="just">
                        <a:spcAft>
                          <a:spcPts val="0"/>
                        </a:spcAft>
                      </a:pPr>
                      <a:r>
                        <a:rPr lang="es-PE" sz="2200" b="1" dirty="0">
                          <a:solidFill>
                            <a:srgbClr val="C00000"/>
                          </a:solidFill>
                          <a:effectLst/>
                          <a:latin typeface="+mj-lt"/>
                        </a:rPr>
                        <a:t>DERIVACIÓN</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179023">
                <a:tc>
                  <a:txBody>
                    <a:bodyPr/>
                    <a:lstStyle/>
                    <a:p>
                      <a:pPr algn="just">
                        <a:spcAft>
                          <a:spcPts val="0"/>
                        </a:spcAft>
                      </a:pPr>
                      <a:r>
                        <a:rPr lang="es-PE" sz="2200" b="1" dirty="0">
                          <a:effectLst/>
                          <a:latin typeface="+mj-lt"/>
                        </a:rPr>
                        <a:t>Orientar a los padres </a:t>
                      </a:r>
                      <a:r>
                        <a:rPr lang="es-PE" sz="2200" dirty="0">
                          <a:effectLst/>
                          <a:latin typeface="+mj-lt"/>
                        </a:rPr>
                        <a:t>de familia sobre los </a:t>
                      </a:r>
                      <a:r>
                        <a:rPr lang="es-PE" sz="2200" b="1" dirty="0">
                          <a:effectLst/>
                          <a:latin typeface="+mj-lt"/>
                        </a:rPr>
                        <a:t>servicios de salud </a:t>
                      </a:r>
                      <a:r>
                        <a:rPr lang="es-PE" sz="2200" dirty="0">
                          <a:effectLst/>
                          <a:latin typeface="+mj-lt"/>
                        </a:rPr>
                        <a:t>disponibles para la atención psicológica y/o médica, si fuera necesario.</a:t>
                      </a:r>
                      <a:endParaRPr lang="es-PE" sz="2200" b="0" dirty="0">
                        <a:effectLst/>
                        <a:latin typeface="+mj-lt"/>
                        <a:ea typeface="Times New Roman" panose="02020603050405020304" pitchFamily="18" charset="0"/>
                      </a:endParaRPr>
                    </a:p>
                  </a:txBody>
                  <a:tcPr marL="68580" marR="68580" marT="0" marB="0" anchor="ctr"/>
                </a:tc>
                <a:tc>
                  <a:txBody>
                    <a:bodyPr/>
                    <a:lstStyle/>
                    <a:p>
                      <a:pPr algn="just">
                        <a:spcAft>
                          <a:spcPts val="0"/>
                        </a:spcAft>
                      </a:pPr>
                      <a:r>
                        <a:rPr lang="es-PE" sz="2200" dirty="0">
                          <a:effectLst/>
                          <a:latin typeface="+mj-lt"/>
                        </a:rPr>
                        <a:t>Responsable de convivencia</a:t>
                      </a:r>
                      <a:endParaRPr lang="es-PE" sz="2200" dirty="0">
                        <a:effectLst/>
                        <a:latin typeface="+mj-lt"/>
                        <a:ea typeface="Times New Roman" panose="02020603050405020304" pitchFamily="18" charset="0"/>
                      </a:endParaRPr>
                    </a:p>
                  </a:txBody>
                  <a:tcPr marL="68580" marR="68580" marT="0" marB="0" anchor="ctr"/>
                </a:tc>
                <a:tc>
                  <a:txBody>
                    <a:bodyPr/>
                    <a:lstStyle/>
                    <a:p>
                      <a:pPr algn="just">
                        <a:spcAft>
                          <a:spcPts val="0"/>
                        </a:spcAft>
                      </a:pPr>
                      <a:r>
                        <a:rPr lang="es-PE" sz="2200" dirty="0">
                          <a:effectLst/>
                          <a:latin typeface="+mj-lt"/>
                        </a:rPr>
                        <a:t>Suscripción de Acta</a:t>
                      </a:r>
                      <a:endParaRPr lang="es-PE" sz="2200" dirty="0">
                        <a:effectLst/>
                        <a:latin typeface="+mj-lt"/>
                        <a:ea typeface="Times New Roman" panose="02020603050405020304" pitchFamily="18" charset="0"/>
                      </a:endParaRPr>
                    </a:p>
                  </a:txBody>
                  <a:tcPr marL="68580" marR="68580" marT="0" marB="0" anchor="ctr">
                    <a:solidFill>
                      <a:schemeClr val="bg1">
                        <a:lumMod val="95000"/>
                      </a:schemeClr>
                    </a:solidFill>
                  </a:tcPr>
                </a:tc>
                <a:tc>
                  <a:txBody>
                    <a:bodyPr/>
                    <a:lstStyle/>
                    <a:p>
                      <a:pPr algn="just">
                        <a:spcAft>
                          <a:spcPts val="0"/>
                        </a:spcAft>
                      </a:pPr>
                      <a:r>
                        <a:rPr lang="es-PE" sz="2200" dirty="0">
                          <a:effectLst/>
                          <a:latin typeface="+mj-lt"/>
                        </a:rPr>
                        <a:t>Según necesidad de estudiantes</a:t>
                      </a:r>
                      <a:endParaRPr lang="es-PE" sz="22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9144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769441"/>
          </a:xfrm>
          <a:prstGeom prst="rect">
            <a:avLst/>
          </a:prstGeom>
        </p:spPr>
        <p:txBody>
          <a:bodyPr wrap="square">
            <a:spAutoFit/>
          </a:bodyPr>
          <a:lstStyle/>
          <a:p>
            <a:r>
              <a:rPr lang="en-US" sz="2800" b="1" dirty="0" err="1">
                <a:solidFill>
                  <a:srgbClr val="FF0000"/>
                </a:solidFill>
                <a:latin typeface="Arial Narrow" panose="020B0606020202030204" pitchFamily="34" charset="0"/>
              </a:rPr>
              <a:t>Protocolo</a:t>
            </a:r>
            <a:r>
              <a:rPr lang="en-US" sz="2800" b="1" dirty="0">
                <a:solidFill>
                  <a:srgbClr val="FF0000"/>
                </a:solidFill>
                <a:latin typeface="Arial Narrow" panose="020B0606020202030204" pitchFamily="34" charset="0"/>
              </a:rPr>
              <a:t> 1</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y/o física (sin lesiones)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83884718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54071" y="1600200"/>
            <a:ext cx="2478071" cy="751488"/>
          </a:xfrm>
          <a:prstGeom prst="rect">
            <a:avLst/>
          </a:prstGeom>
        </p:spPr>
        <p:txBody>
          <a:bodyPr vert="horz" wrap="square" lIns="0" tIns="12700" rIns="0" bIns="0" rtlCol="0">
            <a:spAutoFit/>
          </a:bodyPr>
          <a:lstStyle/>
          <a:p>
            <a:pPr marL="12700" algn="ctr">
              <a:lnSpc>
                <a:spcPct val="100000"/>
              </a:lnSpc>
              <a:spcBef>
                <a:spcPts val="100"/>
              </a:spcBef>
            </a:pPr>
            <a:r>
              <a:rPr lang="es-PE" sz="4800" b="1" spc="-25" dirty="0">
                <a:solidFill>
                  <a:srgbClr val="2D75B6"/>
                </a:solidFill>
                <a:latin typeface="Calibri Light" panose="020F0302020204030204" pitchFamily="34" charset="0"/>
                <a:cs typeface="Goudy Old Style"/>
              </a:rPr>
              <a:t>BLOQUE</a:t>
            </a:r>
            <a:r>
              <a:rPr sz="4800" b="1" spc="-65" dirty="0">
                <a:solidFill>
                  <a:srgbClr val="2D75B6"/>
                </a:solidFill>
                <a:latin typeface="Calibri Light" panose="020F0302020204030204" pitchFamily="34" charset="0"/>
                <a:cs typeface="Goudy Old Style"/>
              </a:rPr>
              <a:t> </a:t>
            </a:r>
            <a:r>
              <a:rPr sz="4800" b="1" dirty="0">
                <a:solidFill>
                  <a:srgbClr val="2D75B6"/>
                </a:solidFill>
                <a:latin typeface="Calibri Light" panose="020F0302020204030204" pitchFamily="34" charset="0"/>
                <a:cs typeface="Goudy Old Style"/>
              </a:rPr>
              <a:t>I</a:t>
            </a:r>
            <a:endParaRPr sz="4800" dirty="0">
              <a:latin typeface="Calibri Light" panose="020F0302020204030204" pitchFamily="34" charset="0"/>
              <a:cs typeface="Goudy Old Style"/>
            </a:endParaRPr>
          </a:p>
        </p:txBody>
      </p:sp>
      <p:sp>
        <p:nvSpPr>
          <p:cNvPr id="3" name="object 3"/>
          <p:cNvSpPr txBox="1"/>
          <p:nvPr/>
        </p:nvSpPr>
        <p:spPr>
          <a:xfrm>
            <a:off x="304801" y="2743200"/>
            <a:ext cx="5029200" cy="2228815"/>
          </a:xfrm>
          <a:prstGeom prst="rect">
            <a:avLst/>
          </a:prstGeom>
        </p:spPr>
        <p:txBody>
          <a:bodyPr vert="horz" wrap="square" lIns="0" tIns="12700" rIns="0" bIns="0" rtlCol="0">
            <a:spAutoFit/>
          </a:bodyPr>
          <a:lstStyle/>
          <a:p>
            <a:pPr marL="12700" marR="5080" indent="-635" algn="ctr">
              <a:lnSpc>
                <a:spcPct val="100000"/>
              </a:lnSpc>
              <a:spcBef>
                <a:spcPts val="100"/>
              </a:spcBef>
            </a:pPr>
            <a:r>
              <a:rPr lang="es-ES" sz="4800" b="1" cap="small" dirty="0"/>
              <a:t>Marco general </a:t>
            </a:r>
          </a:p>
          <a:p>
            <a:pPr marL="12700" marR="5080" indent="-635" algn="ctr">
              <a:lnSpc>
                <a:spcPct val="100000"/>
              </a:lnSpc>
              <a:spcBef>
                <a:spcPts val="100"/>
              </a:spcBef>
            </a:pPr>
            <a:r>
              <a:rPr lang="es-ES" sz="4800" b="1" cap="small" dirty="0"/>
              <a:t>de la </a:t>
            </a:r>
            <a:r>
              <a:rPr lang="es-ES" sz="4800" b="1" cap="small" dirty="0">
                <a:solidFill>
                  <a:schemeClr val="bg1">
                    <a:lumMod val="65000"/>
                  </a:schemeClr>
                </a:solidFill>
              </a:rPr>
              <a:t>convivencia escolar</a:t>
            </a:r>
            <a:endParaRPr sz="4800" dirty="0">
              <a:solidFill>
                <a:schemeClr val="bg1">
                  <a:lumMod val="65000"/>
                </a:schemeClr>
              </a:solidFill>
              <a:latin typeface="Goudy Old Style"/>
              <a:cs typeface="Goudy Old Style"/>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5130" y="661318"/>
            <a:ext cx="6508270" cy="6023245"/>
          </a:xfrm>
          <a:prstGeom prst="rect">
            <a:avLst/>
          </a:prstGeom>
        </p:spPr>
      </p:pic>
    </p:spTree>
    <p:extLst>
      <p:ext uri="{BB962C8B-B14F-4D97-AF65-F5344CB8AC3E}">
        <p14:creationId xmlns:p14="http://schemas.microsoft.com/office/powerpoint/2010/main" val="241711495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3"/>
          <p:cNvGraphicFramePr>
            <a:graphicFrameLocks/>
          </p:cNvGraphicFramePr>
          <p:nvPr>
            <p:extLst/>
          </p:nvPr>
        </p:nvGraphicFramePr>
        <p:xfrm>
          <a:off x="416050" y="1392493"/>
          <a:ext cx="11288270" cy="4349939"/>
        </p:xfrm>
        <a:graphic>
          <a:graphicData uri="http://schemas.openxmlformats.org/drawingml/2006/table">
            <a:tbl>
              <a:tblPr firstRow="1" firstCol="1" bandRow="1">
                <a:tableStyleId>{5940675A-B579-460E-94D1-54222C63F5DA}</a:tableStyleId>
              </a:tblPr>
              <a:tblGrid>
                <a:gridCol w="5899406">
                  <a:extLst>
                    <a:ext uri="{9D8B030D-6E8A-4147-A177-3AD203B41FA5}">
                      <a16:colId xmlns:a16="http://schemas.microsoft.com/office/drawing/2014/main" val="20000"/>
                    </a:ext>
                  </a:extLst>
                </a:gridCol>
                <a:gridCol w="1877568">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804416">
                  <a:extLst>
                    <a:ext uri="{9D8B030D-6E8A-4147-A177-3AD203B41FA5}">
                      <a16:colId xmlns:a16="http://schemas.microsoft.com/office/drawing/2014/main" val="20003"/>
                    </a:ext>
                  </a:extLst>
                </a:gridCol>
              </a:tblGrid>
              <a:tr h="423832">
                <a:tc>
                  <a:txBody>
                    <a:bodyPr/>
                    <a:lstStyle/>
                    <a:p>
                      <a:pPr algn="just">
                        <a:spcAft>
                          <a:spcPts val="0"/>
                        </a:spcAft>
                      </a:pPr>
                      <a:r>
                        <a:rPr lang="es-PE" sz="2200" b="1" dirty="0">
                          <a:solidFill>
                            <a:srgbClr val="C00000"/>
                          </a:solidFill>
                          <a:effectLst/>
                          <a:latin typeface="+mj-lt"/>
                        </a:rPr>
                        <a:t>SEGUIMIENTO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76837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PE" sz="2200" dirty="0">
                          <a:effectLst/>
                          <a:latin typeface="+mj-lt"/>
                        </a:rPr>
                        <a:t>Reunirse con el </a:t>
                      </a:r>
                      <a:r>
                        <a:rPr lang="es-PE" sz="2200" b="1" dirty="0">
                          <a:effectLst/>
                          <a:latin typeface="+mj-lt"/>
                        </a:rPr>
                        <a:t>tutor</a:t>
                      </a:r>
                      <a:r>
                        <a:rPr lang="es-PE" sz="2200" dirty="0">
                          <a:effectLst/>
                          <a:latin typeface="+mj-lt"/>
                        </a:rPr>
                        <a:t> para ver el </a:t>
                      </a:r>
                      <a:r>
                        <a:rPr lang="es-PE" sz="2200" b="1" dirty="0">
                          <a:effectLst/>
                          <a:latin typeface="+mj-lt"/>
                        </a:rPr>
                        <a:t>avance de las acciones realizadas</a:t>
                      </a:r>
                      <a:r>
                        <a:rPr lang="es-PE" sz="2200" b="0" dirty="0">
                          <a:effectLst/>
                          <a:latin typeface="+mj-lt"/>
                        </a:rPr>
                        <a:t> para la mejora de convivencia.</a:t>
                      </a:r>
                      <a:r>
                        <a:rPr lang="es-PE" sz="2000" b="1" kern="1200" dirty="0">
                          <a:solidFill>
                            <a:schemeClr val="accent1">
                              <a:lumMod val="75000"/>
                            </a:schemeClr>
                          </a:solidFill>
                          <a:effectLst/>
                          <a:latin typeface="+mn-lt"/>
                          <a:ea typeface="+mn-ea"/>
                          <a:cs typeface="+mn-cs"/>
                        </a:rPr>
                        <a:t> </a:t>
                      </a:r>
                      <a:endParaRPr lang="es-PE" sz="2200" b="1" i="0" dirty="0">
                        <a:effectLst/>
                        <a:latin typeface="+mj-lt"/>
                        <a:ea typeface="Batang" panose="02030600000101010101" pitchFamily="18" charset="-127"/>
                      </a:endParaRPr>
                    </a:p>
                  </a:txBody>
                  <a:tcPr marL="68580" marR="68580" marT="0" marB="0" anchor="ctr"/>
                </a:tc>
                <a:tc rowSpan="4">
                  <a:txBody>
                    <a:bodyPr/>
                    <a:lstStyle/>
                    <a:p>
                      <a:pPr algn="just">
                        <a:spcAft>
                          <a:spcPts val="0"/>
                        </a:spcAft>
                      </a:pPr>
                      <a:r>
                        <a:rPr lang="es-PE" sz="2200" dirty="0">
                          <a:effectLst/>
                          <a:latin typeface="+mj-lt"/>
                        </a:rPr>
                        <a:t>Director </a:t>
                      </a:r>
                    </a:p>
                    <a:p>
                      <a:pPr algn="just">
                        <a:spcAft>
                          <a:spcPts val="0"/>
                        </a:spcAft>
                      </a:pPr>
                      <a:r>
                        <a:rPr lang="es-PE" sz="2200" dirty="0">
                          <a:effectLst/>
                          <a:latin typeface="+mj-lt"/>
                        </a:rPr>
                        <a:t>Responsable de convivencia</a:t>
                      </a:r>
                    </a:p>
                    <a:p>
                      <a:pPr algn="just">
                        <a:spcAft>
                          <a:spcPts val="0"/>
                        </a:spcAft>
                      </a:pPr>
                      <a:endParaRPr lang="es-PE" sz="2200" dirty="0">
                        <a:effectLst/>
                        <a:latin typeface="+mj-lt"/>
                        <a:ea typeface="BatangChe" panose="02030609000101010101" pitchFamily="49" charset="-127"/>
                      </a:endParaRPr>
                    </a:p>
                  </a:txBody>
                  <a:tcPr marL="68580" marR="68580" marT="0" marB="0" anchor="ctr"/>
                </a:tc>
                <a:tc rowSpan="4">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200" dirty="0">
                          <a:effectLst/>
                          <a:latin typeface="+mj-lt"/>
                        </a:rPr>
                        <a:t>Ficha de seguimiento </a:t>
                      </a:r>
                    </a:p>
                    <a:p>
                      <a:pPr marL="0" marR="0" indent="0" algn="just" defTabSz="914400" rtl="0" eaLnBrk="1" fontAlgn="auto" latinLnBrk="0" hangingPunct="1">
                        <a:lnSpc>
                          <a:spcPct val="100000"/>
                        </a:lnSpc>
                        <a:spcBef>
                          <a:spcPts val="0"/>
                        </a:spcBef>
                        <a:spcAft>
                          <a:spcPts val="0"/>
                        </a:spcAft>
                        <a:buClrTx/>
                        <a:buSzTx/>
                        <a:buFontTx/>
                        <a:buNone/>
                        <a:tabLst/>
                        <a:defRPr/>
                      </a:pPr>
                      <a:r>
                        <a:rPr lang="es-PE" sz="2200" dirty="0">
                          <a:effectLst/>
                          <a:latin typeface="+mj-lt"/>
                        </a:rPr>
                        <a:t>Portal </a:t>
                      </a:r>
                      <a:r>
                        <a:rPr lang="es-PE" sz="2200" dirty="0" err="1">
                          <a:effectLst/>
                          <a:latin typeface="+mj-lt"/>
                        </a:rPr>
                        <a:t>SíseVe</a:t>
                      </a:r>
                      <a:endParaRPr lang="es-PE" sz="2200" dirty="0">
                        <a:effectLst/>
                        <a:latin typeface="+mj-lt"/>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s-PE" sz="2200" dirty="0">
                        <a:effectLst/>
                        <a:latin typeface="+mj-lt"/>
                        <a:ea typeface="BatangChe" panose="02030609000101010101" pitchFamily="49" charset="-127"/>
                      </a:endParaRPr>
                    </a:p>
                  </a:txBody>
                  <a:tcPr marL="68580" marR="68580" marT="0" marB="0" anchor="ctr">
                    <a:solidFill>
                      <a:schemeClr val="bg1">
                        <a:lumMod val="95000"/>
                      </a:schemeClr>
                    </a:solidFill>
                  </a:tcPr>
                </a:tc>
                <a:tc rowSpan="4">
                  <a:txBody>
                    <a:bodyPr/>
                    <a:lstStyle/>
                    <a:p>
                      <a:pPr algn="just">
                        <a:spcAft>
                          <a:spcPts val="0"/>
                        </a:spcAft>
                      </a:pPr>
                      <a:r>
                        <a:rPr lang="es-PE" sz="2200" dirty="0">
                          <a:effectLst/>
                          <a:latin typeface="+mj-lt"/>
                        </a:rPr>
                        <a:t>Acción permanente</a:t>
                      </a:r>
                      <a:endParaRPr lang="es-PE" sz="2200" dirty="0">
                        <a:effectLst/>
                        <a:latin typeface="+mj-lt"/>
                        <a:ea typeface="BatangChe" panose="02030609000101010101" pitchFamily="49" charset="-127"/>
                      </a:endParaRPr>
                    </a:p>
                  </a:txBody>
                  <a:tcPr marL="68580" marR="68580" marT="0" marB="0" anchor="ctr"/>
                </a:tc>
                <a:extLst>
                  <a:ext uri="{0D108BD9-81ED-4DB2-BD59-A6C34878D82A}">
                    <a16:rowId xmlns:a16="http://schemas.microsoft.com/office/drawing/2014/main" val="10001"/>
                  </a:ext>
                </a:extLst>
              </a:tr>
              <a:tr h="780288">
                <a:tc>
                  <a:txBody>
                    <a:bodyPr/>
                    <a:lstStyle/>
                    <a:p>
                      <a:pPr algn="just">
                        <a:spcAft>
                          <a:spcPts val="0"/>
                        </a:spcAft>
                      </a:pPr>
                      <a:r>
                        <a:rPr lang="es-PE" sz="2200" dirty="0">
                          <a:effectLst/>
                          <a:latin typeface="+mj-lt"/>
                        </a:rPr>
                        <a:t>Solicitar </a:t>
                      </a:r>
                      <a:r>
                        <a:rPr lang="es-PE" sz="2200" b="1" dirty="0">
                          <a:effectLst/>
                          <a:latin typeface="+mj-lt"/>
                        </a:rPr>
                        <a:t>informes a las instituciones </a:t>
                      </a:r>
                      <a:r>
                        <a:rPr lang="es-PE" sz="2200" dirty="0">
                          <a:effectLst/>
                          <a:latin typeface="+mj-lt"/>
                        </a:rPr>
                        <a:t>a donde se derivaron a los estudiantes.</a:t>
                      </a:r>
                      <a:endParaRPr lang="es-PE" sz="2200" b="0" i="0" dirty="0">
                        <a:effectLst/>
                        <a:latin typeface="+mj-lt"/>
                        <a:ea typeface="Batang" panose="02030600000101010101" pitchFamily="18" charset="-127"/>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6093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PE" sz="2200" dirty="0">
                          <a:effectLst/>
                          <a:latin typeface="+mj-lt"/>
                        </a:rPr>
                        <a:t>Promover </a:t>
                      </a:r>
                      <a:r>
                        <a:rPr lang="es-PE" sz="2200" b="1" dirty="0">
                          <a:effectLst/>
                          <a:latin typeface="+mj-lt"/>
                        </a:rPr>
                        <a:t>reuniones periódicas</a:t>
                      </a:r>
                      <a:r>
                        <a:rPr lang="es-PE" sz="2200" dirty="0">
                          <a:effectLst/>
                          <a:latin typeface="+mj-lt"/>
                        </a:rPr>
                        <a:t> con las o los estudiantes involucrados y/o con los padres o apoderados para hacer seguimiento a las acciones acordadas y dejar constancia en un acta.</a:t>
                      </a:r>
                      <a:r>
                        <a:rPr lang="es-PE" sz="2400" b="1" kern="1200" dirty="0">
                          <a:solidFill>
                            <a:schemeClr val="accent1">
                              <a:lumMod val="75000"/>
                            </a:schemeClr>
                          </a:solidFill>
                          <a:effectLst/>
                          <a:latin typeface="+mn-lt"/>
                          <a:ea typeface="+mn-ea"/>
                          <a:cs typeface="+mn-cs"/>
                        </a:rPr>
                        <a:t> </a:t>
                      </a:r>
                      <a:endParaRPr lang="es-PE" sz="2200" b="0" i="0" dirty="0">
                        <a:effectLst/>
                        <a:latin typeface="+mj-lt"/>
                        <a:ea typeface="Batang" panose="02030600000101010101" pitchFamily="18" charset="-127"/>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68096">
                <a:tc>
                  <a:txBody>
                    <a:bodyPr/>
                    <a:lstStyle/>
                    <a:p>
                      <a:pPr algn="just">
                        <a:spcAft>
                          <a:spcPts val="0"/>
                        </a:spcAft>
                      </a:pPr>
                      <a:r>
                        <a:rPr lang="es-PE" sz="2200" dirty="0">
                          <a:effectLst/>
                          <a:latin typeface="+mj-lt"/>
                        </a:rPr>
                        <a:t>Verificar la </a:t>
                      </a:r>
                      <a:r>
                        <a:rPr lang="es-PE" sz="2200" b="1" dirty="0">
                          <a:effectLst/>
                          <a:latin typeface="+mj-lt"/>
                        </a:rPr>
                        <a:t>continuidad educativa </a:t>
                      </a:r>
                      <a:r>
                        <a:rPr lang="es-PE" sz="2200" dirty="0">
                          <a:effectLst/>
                          <a:latin typeface="+mj-lt"/>
                        </a:rPr>
                        <a:t>de las o los estudiantes involucrados.</a:t>
                      </a:r>
                      <a:endParaRPr lang="es-PE" sz="2200" b="0" i="0" dirty="0">
                        <a:effectLst/>
                        <a:latin typeface="+mj-lt"/>
                        <a:ea typeface="Batang" panose="02030600000101010101" pitchFamily="18" charset="-127"/>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 name="Cheurón 3"/>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1</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y/o física (sin lesiones)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2645316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425230" y="2075294"/>
          <a:ext cx="11266897" cy="2477826"/>
        </p:xfrm>
        <a:graphic>
          <a:graphicData uri="http://schemas.openxmlformats.org/drawingml/2006/table">
            <a:tbl>
              <a:tblPr firstRow="1" firstCol="1" bandRow="1">
                <a:tableStyleId>{5940675A-B579-460E-94D1-54222C63F5DA}</a:tableStyleId>
              </a:tblPr>
              <a:tblGrid>
                <a:gridCol w="5890226">
                  <a:extLst>
                    <a:ext uri="{9D8B030D-6E8A-4147-A177-3AD203B41FA5}">
                      <a16:colId xmlns:a16="http://schemas.microsoft.com/office/drawing/2014/main" val="20000"/>
                    </a:ext>
                  </a:extLst>
                </a:gridCol>
                <a:gridCol w="1865376">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804415">
                  <a:extLst>
                    <a:ext uri="{9D8B030D-6E8A-4147-A177-3AD203B41FA5}">
                      <a16:colId xmlns:a16="http://schemas.microsoft.com/office/drawing/2014/main" val="20003"/>
                    </a:ext>
                  </a:extLst>
                </a:gridCol>
              </a:tblGrid>
              <a:tr h="395274">
                <a:tc>
                  <a:txBody>
                    <a:bodyPr/>
                    <a:lstStyle/>
                    <a:p>
                      <a:pPr algn="just">
                        <a:spcAft>
                          <a:spcPts val="0"/>
                        </a:spcAft>
                      </a:pPr>
                      <a:r>
                        <a:rPr lang="es-PE" sz="2000" b="1" dirty="0">
                          <a:solidFill>
                            <a:srgbClr val="C00000"/>
                          </a:solidFill>
                          <a:effectLst/>
                          <a:latin typeface="+mj-lt"/>
                        </a:rPr>
                        <a:t>CIERRE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02290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Verificar que la </a:t>
                      </a:r>
                      <a:r>
                        <a:rPr lang="es-PE" sz="2000" b="1" dirty="0">
                          <a:effectLst/>
                          <a:latin typeface="+mj-lt"/>
                        </a:rPr>
                        <a:t>violencia ha cesado </a:t>
                      </a:r>
                      <a:r>
                        <a:rPr lang="es-PE" sz="2000" dirty="0">
                          <a:effectLst/>
                          <a:latin typeface="+mj-lt"/>
                        </a:rPr>
                        <a:t>y que se evidencian mejoras en la convivencia. Además</a:t>
                      </a:r>
                      <a:r>
                        <a:rPr lang="es-PE" sz="2000" baseline="0" dirty="0">
                          <a:effectLst/>
                          <a:latin typeface="+mj-lt"/>
                        </a:rPr>
                        <a:t> de </a:t>
                      </a:r>
                      <a:r>
                        <a:rPr lang="es-PE" sz="2000" b="1" kern="1200" dirty="0">
                          <a:solidFill>
                            <a:schemeClr val="tx1"/>
                          </a:solidFill>
                          <a:effectLst/>
                          <a:latin typeface="+mj-lt"/>
                          <a:ea typeface="+mn-ea"/>
                          <a:cs typeface="+mn-cs"/>
                        </a:rPr>
                        <a:t>garantizar la protección </a:t>
                      </a:r>
                      <a:r>
                        <a:rPr lang="es-PE" sz="2000" kern="1200" dirty="0">
                          <a:solidFill>
                            <a:schemeClr val="tx1"/>
                          </a:solidFill>
                          <a:effectLst/>
                          <a:latin typeface="+mj-lt"/>
                          <a:ea typeface="+mn-ea"/>
                          <a:cs typeface="+mn-cs"/>
                        </a:rPr>
                        <a:t>de los estudiantes y su </a:t>
                      </a:r>
                      <a:r>
                        <a:rPr lang="es-PE" sz="2000" b="1" kern="1200" dirty="0">
                          <a:solidFill>
                            <a:schemeClr val="tx1"/>
                          </a:solidFill>
                          <a:effectLst/>
                          <a:latin typeface="+mj-lt"/>
                          <a:ea typeface="+mn-ea"/>
                          <a:cs typeface="+mn-cs"/>
                        </a:rPr>
                        <a:t>permanencia.</a:t>
                      </a:r>
                      <a:endParaRPr lang="es-PE" sz="2000" b="0" dirty="0">
                        <a:effectLst/>
                        <a:latin typeface="+mj-lt"/>
                        <a:ea typeface="Times New Roman" panose="02020603050405020304" pitchFamily="18" charset="0"/>
                      </a:endParaRPr>
                    </a:p>
                  </a:txBody>
                  <a:tcPr marL="68580" marR="68580" marT="0" marB="0" anchor="ctr"/>
                </a:tc>
                <a:tc rowSpan="3">
                  <a:txBody>
                    <a:bodyPr/>
                    <a:lstStyle/>
                    <a:p>
                      <a:pPr algn="just">
                        <a:spcAft>
                          <a:spcPts val="0"/>
                        </a:spcAft>
                      </a:pPr>
                      <a:r>
                        <a:rPr lang="es-PE" sz="2000" dirty="0">
                          <a:effectLst/>
                          <a:latin typeface="+mj-lt"/>
                        </a:rPr>
                        <a:t>Responsable de convivencia</a:t>
                      </a:r>
                      <a:endParaRPr lang="es-PE" sz="2000" dirty="0">
                        <a:effectLst/>
                        <a:latin typeface="+mj-lt"/>
                        <a:ea typeface="Times New Roman" panose="02020603050405020304" pitchFamily="18" charset="0"/>
                      </a:endParaRPr>
                    </a:p>
                  </a:txBody>
                  <a:tcPr marL="68580" marR="68580" marT="0" marB="0" anchor="ctr"/>
                </a:tc>
                <a:tc rowSpan="3">
                  <a:txBody>
                    <a:bodyPr/>
                    <a:lstStyle/>
                    <a:p>
                      <a:pPr algn="just">
                        <a:spcAft>
                          <a:spcPts val="0"/>
                        </a:spcAft>
                      </a:pPr>
                      <a:r>
                        <a:rPr lang="es-PE" sz="2000" dirty="0">
                          <a:effectLst/>
                          <a:latin typeface="+mj-lt"/>
                        </a:rPr>
                        <a:t>Portal </a:t>
                      </a:r>
                      <a:r>
                        <a:rPr lang="es-PE" sz="2000" dirty="0" err="1">
                          <a:effectLst/>
                          <a:latin typeface="+mj-lt"/>
                        </a:rPr>
                        <a:t>SíseVe</a:t>
                      </a:r>
                      <a:endParaRPr lang="es-PE" sz="2000" dirty="0">
                        <a:effectLst/>
                        <a:latin typeface="+mj-lt"/>
                        <a:ea typeface="Times New Roman" panose="02020603050405020304" pitchFamily="18" charset="0"/>
                      </a:endParaRPr>
                    </a:p>
                  </a:txBody>
                  <a:tcPr marL="68580" marR="68580" marT="0" marB="0" anchor="ctr">
                    <a:solidFill>
                      <a:schemeClr val="bg1">
                        <a:lumMod val="95000"/>
                      </a:schemeClr>
                    </a:solidFill>
                  </a:tcPr>
                </a:tc>
                <a:tc rowSpan="3">
                  <a:txBody>
                    <a:bodyPr/>
                    <a:lstStyle/>
                    <a:p>
                      <a:pPr algn="just">
                        <a:spcAft>
                          <a:spcPts val="0"/>
                        </a:spcAft>
                      </a:pPr>
                      <a:r>
                        <a:rPr lang="es-PE" sz="2000" dirty="0">
                          <a:effectLst/>
                          <a:latin typeface="+mj-lt"/>
                        </a:rPr>
                        <a:t>Cuando cesa la violencia</a:t>
                      </a:r>
                      <a:endParaRPr lang="es-PE" sz="20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39262">
                <a:tc>
                  <a:txBody>
                    <a:bodyPr/>
                    <a:lstStyle/>
                    <a:p>
                      <a:pPr algn="just">
                        <a:spcAft>
                          <a:spcPts val="0"/>
                        </a:spcAft>
                      </a:pPr>
                      <a:r>
                        <a:rPr lang="es-PE" sz="2000" dirty="0">
                          <a:effectLst/>
                          <a:latin typeface="+mj-lt"/>
                        </a:rPr>
                        <a:t>Informar a los </a:t>
                      </a:r>
                      <a:r>
                        <a:rPr lang="es-PE" sz="2000" b="1" dirty="0">
                          <a:effectLst/>
                          <a:latin typeface="+mj-lt"/>
                        </a:rPr>
                        <a:t>padres</a:t>
                      </a:r>
                      <a:r>
                        <a:rPr lang="es-PE" sz="2000" dirty="0">
                          <a:effectLst/>
                          <a:latin typeface="+mj-lt"/>
                        </a:rPr>
                        <a:t> sobre el desarrollo de las acciones.</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0043">
                <a:tc>
                  <a:txBody>
                    <a:bodyPr/>
                    <a:lstStyle/>
                    <a:p>
                      <a:pPr algn="just">
                        <a:spcAft>
                          <a:spcPts val="0"/>
                        </a:spcAft>
                      </a:pPr>
                      <a:r>
                        <a:rPr lang="es-PE" sz="2000" dirty="0">
                          <a:effectLst/>
                          <a:latin typeface="+mj-lt"/>
                        </a:rPr>
                        <a:t>Informar al </a:t>
                      </a:r>
                      <a:r>
                        <a:rPr lang="es-PE" sz="2000" b="1" dirty="0">
                          <a:effectLst/>
                          <a:latin typeface="+mj-lt"/>
                        </a:rPr>
                        <a:t>CONEI.</a:t>
                      </a:r>
                      <a:endParaRPr lang="es-PE" sz="2000" b="1"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1</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y/o física (sin lesiones)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1932617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1524000"/>
            <a:ext cx="8958580" cy="4057521"/>
          </a:xfrm>
          <a:prstGeom prst="rect">
            <a:avLst/>
          </a:prstGeom>
        </p:spPr>
        <p:txBody>
          <a:bodyPr vert="horz" wrap="square" lIns="0" tIns="271780" rIns="0" bIns="0" rtlCol="0">
            <a:spAutoFit/>
          </a:bodyPr>
          <a:lstStyle/>
          <a:p>
            <a:pPr marL="12700">
              <a:lnSpc>
                <a:spcPct val="100000"/>
              </a:lnSpc>
              <a:spcBef>
                <a:spcPts val="2140"/>
              </a:spcBef>
            </a:pPr>
            <a:r>
              <a:rPr lang="es-PE" sz="6000" i="0" spc="-5" dirty="0">
                <a:solidFill>
                  <a:schemeClr val="accent6"/>
                </a:solidFill>
                <a:latin typeface="Calibri Light" panose="020F0302020204030204" pitchFamily="34" charset="0"/>
              </a:rPr>
              <a:t>C</a:t>
            </a:r>
            <a:r>
              <a:rPr sz="6000" i="0" spc="-5" dirty="0" err="1">
                <a:solidFill>
                  <a:schemeClr val="accent6"/>
                </a:solidFill>
                <a:latin typeface="Calibri Light" panose="020F0302020204030204" pitchFamily="34" charset="0"/>
              </a:rPr>
              <a:t>aso</a:t>
            </a:r>
            <a:r>
              <a:rPr lang="es-PE" sz="6000" i="0" spc="-5" dirty="0">
                <a:solidFill>
                  <a:schemeClr val="accent6"/>
                </a:solidFill>
                <a:latin typeface="Calibri Light" panose="020F0302020204030204" pitchFamily="34" charset="0"/>
              </a:rPr>
              <a:t> A</a:t>
            </a:r>
            <a:r>
              <a:rPr sz="6000" i="0" spc="-5" dirty="0">
                <a:solidFill>
                  <a:schemeClr val="accent6"/>
                </a:solidFill>
                <a:latin typeface="Calibri Light" panose="020F0302020204030204" pitchFamily="34" charset="0"/>
              </a:rPr>
              <a:t>:</a:t>
            </a:r>
            <a:endParaRPr sz="6000" dirty="0">
              <a:solidFill>
                <a:schemeClr val="accent6"/>
              </a:solidFill>
              <a:latin typeface="Calibri Light" panose="020F0302020204030204" pitchFamily="34" charset="0"/>
            </a:endParaRPr>
          </a:p>
          <a:p>
            <a:pPr marL="12700" marR="5080" algn="just">
              <a:lnSpc>
                <a:spcPts val="3020"/>
              </a:lnSpc>
              <a:spcBef>
                <a:spcPts val="1330"/>
              </a:spcBef>
            </a:pPr>
            <a:r>
              <a:rPr lang="es-ES" sz="2800" dirty="0">
                <a:solidFill>
                  <a:srgbClr val="006FC0"/>
                </a:solidFill>
                <a:latin typeface="Calibri Light" panose="020F0302020204030204" pitchFamily="34" charset="0"/>
              </a:rPr>
              <a:t>Una profesora es testigo de cómo un grupo de estudiantes de 4to grado se ríen de una compañera y le dicen “serrana”</a:t>
            </a:r>
            <a:r>
              <a:rPr lang="es-PE" sz="2800" dirty="0">
                <a:solidFill>
                  <a:srgbClr val="006FC0"/>
                </a:solidFill>
                <a:latin typeface="Calibri Light" panose="020F0302020204030204" pitchFamily="34" charset="0"/>
              </a:rPr>
              <a:t> además le increpan porque viene a la escuela con un </a:t>
            </a:r>
            <a:r>
              <a:rPr lang="es-ES" sz="2800" dirty="0">
                <a:solidFill>
                  <a:srgbClr val="006FC0"/>
                </a:solidFill>
                <a:latin typeface="Calibri Light" panose="020F0302020204030204" pitchFamily="34" charset="0"/>
              </a:rPr>
              <a:t>uniforme viejo. La profesora decide prestar atención a la alumna agredida y observa a la niña. Se da cuenta que se sienta sola, que no juega con nadie en el recreo y en ocasiones prefiere quedarse en el aula.</a:t>
            </a:r>
            <a:endParaRPr sz="2800" dirty="0">
              <a:solidFill>
                <a:srgbClr val="006FC0"/>
              </a:solidFill>
              <a:latin typeface="Calibri Light" panose="020F0302020204030204" pitchFamily="34" charset="0"/>
            </a:endParaRPr>
          </a:p>
        </p:txBody>
      </p:sp>
      <p:pic>
        <p:nvPicPr>
          <p:cNvPr id="7" name="image27.jpg"/>
          <p:cNvPicPr/>
          <p:nvPr/>
        </p:nvPicPr>
        <p:blipFill>
          <a:blip r:embed="rId2"/>
          <a:srcRect/>
          <a:stretch>
            <a:fillRect/>
          </a:stretch>
        </p:blipFill>
        <p:spPr>
          <a:xfrm>
            <a:off x="762000" y="1676400"/>
            <a:ext cx="940053" cy="1088160"/>
          </a:xfrm>
          <a:prstGeom prst="rect">
            <a:avLst/>
          </a:prstGeom>
          <a:ln/>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371600" y="1066800"/>
            <a:ext cx="9829800" cy="5410200"/>
            <a:chOff x="3294062" y="2152333"/>
            <a:chExt cx="5603875" cy="2553335"/>
          </a:xfrm>
        </p:grpSpPr>
        <p:sp>
          <p:nvSpPr>
            <p:cNvPr id="3" name="Rectángulo 2"/>
            <p:cNvSpPr/>
            <p:nvPr/>
          </p:nvSpPr>
          <p:spPr>
            <a:xfrm>
              <a:off x="3294062" y="2152333"/>
              <a:ext cx="5603875" cy="255333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PE"/>
            </a:p>
          </p:txBody>
        </p:sp>
        <p:sp>
          <p:nvSpPr>
            <p:cNvPr id="4" name="Rectángulo redondeado 3"/>
            <p:cNvSpPr/>
            <p:nvPr/>
          </p:nvSpPr>
          <p:spPr>
            <a:xfrm>
              <a:off x="3475672" y="2248853"/>
              <a:ext cx="1990435" cy="1152525"/>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2800" u="sng" dirty="0">
                  <a:effectLst/>
                  <a:latin typeface="Arial" panose="020B0604020202020204" pitchFamily="34" charset="0"/>
                  <a:ea typeface="Times New Roman" panose="02020603050405020304" pitchFamily="18" charset="0"/>
                </a:rPr>
                <a:t>ACCIÓN:</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2800" dirty="0">
                  <a:effectLst/>
                  <a:latin typeface="Arial" panose="020B0604020202020204" pitchFamily="34" charset="0"/>
                  <a:ea typeface="Times New Roman" panose="02020603050405020304" pitchFamily="18" charset="0"/>
                </a:rPr>
                <a:t>a. Acción 1</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2800" dirty="0">
                  <a:effectLst/>
                  <a:latin typeface="Arial" panose="020B0604020202020204" pitchFamily="34" charset="0"/>
                  <a:ea typeface="Times New Roman" panose="02020603050405020304" pitchFamily="18" charset="0"/>
                </a:rPr>
                <a:t>b. Acción 2</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5" name="Rectángulo redondeado 4"/>
            <p:cNvSpPr/>
            <p:nvPr/>
          </p:nvSpPr>
          <p:spPr>
            <a:xfrm>
              <a:off x="6634546" y="2221548"/>
              <a:ext cx="2146551" cy="1143000"/>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algn="ctr">
                <a:spcAft>
                  <a:spcPts val="0"/>
                </a:spcAft>
              </a:pPr>
              <a:r>
                <a:rPr lang="es-ES" sz="2400" u="sng" dirty="0">
                  <a:effectLst/>
                  <a:latin typeface="Arial" panose="020B0604020202020204" pitchFamily="34" charset="0"/>
                  <a:ea typeface="Times New Roman" panose="02020603050405020304" pitchFamily="18" charset="0"/>
                </a:rPr>
                <a:t>DERIVACIÓN:</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6" name="Rectángulo redondeado 5"/>
            <p:cNvSpPr/>
            <p:nvPr/>
          </p:nvSpPr>
          <p:spPr>
            <a:xfrm>
              <a:off x="3504247" y="3458528"/>
              <a:ext cx="1967200" cy="1172210"/>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algn="ctr">
                <a:spcAft>
                  <a:spcPts val="0"/>
                </a:spcAft>
              </a:pPr>
              <a:r>
                <a:rPr lang="es-ES" sz="2400" u="sng" dirty="0">
                  <a:effectLst/>
                  <a:latin typeface="Arial" panose="020B0604020202020204" pitchFamily="34" charset="0"/>
                  <a:ea typeface="Times New Roman" panose="02020603050405020304" pitchFamily="18" charset="0"/>
                </a:rPr>
                <a:t>SEGUIMIENTO:</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7" name="Rectángulo redondeado 6"/>
            <p:cNvSpPr/>
            <p:nvPr/>
          </p:nvSpPr>
          <p:spPr>
            <a:xfrm>
              <a:off x="6620531" y="3411538"/>
              <a:ext cx="2189142" cy="1216025"/>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algn="ctr">
                <a:spcAft>
                  <a:spcPts val="0"/>
                </a:spcAft>
              </a:pPr>
              <a:r>
                <a:rPr lang="es-ES" sz="2400" u="sng" dirty="0">
                  <a:effectLst/>
                  <a:latin typeface="Arial" panose="020B0604020202020204" pitchFamily="34" charset="0"/>
                  <a:ea typeface="Times New Roman" panose="02020603050405020304" pitchFamily="18" charset="0"/>
                </a:rPr>
                <a:t>CIERRE:</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 </a:t>
              </a:r>
              <a:endParaRPr lang="es-PE" sz="2400" dirty="0">
                <a:effectLst/>
                <a:latin typeface="Times New Roman" panose="02020603050405020304" pitchFamily="18" charset="0"/>
                <a:ea typeface="Times New Roman" panose="02020603050405020304" pitchFamily="18" charset="0"/>
              </a:endParaRPr>
            </a:p>
          </p:txBody>
        </p:sp>
      </p:grpSp>
      <p:pic>
        <p:nvPicPr>
          <p:cNvPr id="9" name="Imagen 8"/>
          <p:cNvPicPr/>
          <p:nvPr/>
        </p:nvPicPr>
        <p:blipFill>
          <a:blip r:embed="rId2" cstate="print">
            <a:extLst>
              <a:ext uri="{BEBA8EAE-BF5A-486C-A8C5-ECC9F3942E4B}">
                <a14:imgProps xmlns:a14="http://schemas.microsoft.com/office/drawing/2010/main">
                  <a14:imgLayer r:embed="rId3">
                    <a14:imgEffect>
                      <a14:backgroundRemoval t="0" b="100000" l="9707" r="89842">
                        <a14:foregroundMark x1="52596" y1="5869" x2="52596" y2="5869"/>
                      </a14:backgroundRemoval>
                    </a14:imgEffect>
                  </a14:imgLayer>
                </a14:imgProps>
              </a:ext>
              <a:ext uri="{28A0092B-C50C-407E-A947-70E740481C1C}">
                <a14:useLocalDpi xmlns:a14="http://schemas.microsoft.com/office/drawing/2010/main" val="0"/>
              </a:ext>
            </a:extLst>
          </a:blip>
          <a:stretch>
            <a:fillRect/>
          </a:stretch>
        </p:blipFill>
        <p:spPr>
          <a:xfrm>
            <a:off x="4905535" y="1674570"/>
            <a:ext cx="2794230" cy="3157818"/>
          </a:xfrm>
          <a:prstGeom prst="rect">
            <a:avLst/>
          </a:prstGeom>
        </p:spPr>
      </p:pic>
      <p:sp>
        <p:nvSpPr>
          <p:cNvPr id="10" name="Cuadro de texto 2"/>
          <p:cNvSpPr txBox="1">
            <a:spLocks noChangeArrowheads="1"/>
          </p:cNvSpPr>
          <p:nvPr/>
        </p:nvSpPr>
        <p:spPr bwMode="auto">
          <a:xfrm>
            <a:off x="5426199" y="5108288"/>
            <a:ext cx="1804969" cy="84339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ES" sz="2400" b="1" dirty="0">
                <a:effectLst/>
                <a:latin typeface="Arial Narrow" panose="020B0606020202030204" pitchFamily="34" charset="0"/>
                <a:ea typeface="Times New Roman" panose="02020603050405020304" pitchFamily="18" charset="0"/>
              </a:rPr>
              <a:t>Yo</a:t>
            </a:r>
            <a:endParaRPr lang="es-PE" sz="2400" dirty="0">
              <a:effectLst/>
              <a:latin typeface="Times New Roman" panose="02020603050405020304" pitchFamily="18" charset="0"/>
              <a:ea typeface="Times New Roman" panose="02020603050405020304" pitchFamily="18" charset="0"/>
            </a:endParaRPr>
          </a:p>
          <a:p>
            <a:pPr algn="ctr">
              <a:spcAft>
                <a:spcPts val="0"/>
              </a:spcAft>
            </a:pPr>
            <a:r>
              <a:rPr lang="es-ES" sz="2400" b="1" dirty="0">
                <a:effectLst/>
                <a:latin typeface="Arial Narrow" panose="020B0606020202030204" pitchFamily="34" charset="0"/>
                <a:ea typeface="Times New Roman" panose="02020603050405020304" pitchFamily="18" charset="0"/>
              </a:rPr>
              <a:t>Director(a)</a:t>
            </a:r>
            <a:endParaRPr lang="es-PE" sz="2400" dirty="0">
              <a:effectLst/>
              <a:latin typeface="Times New Roman" panose="02020603050405020304" pitchFamily="18" charset="0"/>
              <a:ea typeface="Times New Roman" panose="02020603050405020304" pitchFamily="18" charset="0"/>
            </a:endParaRPr>
          </a:p>
        </p:txBody>
      </p:sp>
      <p:pic>
        <p:nvPicPr>
          <p:cNvPr id="11" name="image49.png"/>
          <p:cNvPicPr/>
          <p:nvPr/>
        </p:nvPicPr>
        <p:blipFill>
          <a:blip r:embed="rId4"/>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244430160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71600" y="1066800"/>
            <a:ext cx="9829800" cy="5410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PE"/>
          </a:p>
        </p:txBody>
      </p:sp>
      <p:pic>
        <p:nvPicPr>
          <p:cNvPr id="9" name="Imagen 8"/>
          <p:cNvPicPr/>
          <p:nvPr/>
        </p:nvPicPr>
        <p:blipFill>
          <a:blip r:embed="rId2" cstate="print">
            <a:extLst>
              <a:ext uri="{BEBA8EAE-BF5A-486C-A8C5-ECC9F3942E4B}">
                <a14:imgProps xmlns:a14="http://schemas.microsoft.com/office/drawing/2010/main">
                  <a14:imgLayer r:embed="rId3">
                    <a14:imgEffect>
                      <a14:backgroundRemoval t="0" b="100000" l="9707" r="89842">
                        <a14:foregroundMark x1="52596" y1="5869" x2="52596" y2="5869"/>
                      </a14:backgroundRemoval>
                    </a14:imgEffect>
                  </a14:imgLayer>
                </a14:imgProps>
              </a:ext>
              <a:ext uri="{28A0092B-C50C-407E-A947-70E740481C1C}">
                <a14:useLocalDpi xmlns:a14="http://schemas.microsoft.com/office/drawing/2010/main" val="0"/>
              </a:ext>
            </a:extLst>
          </a:blip>
          <a:stretch>
            <a:fillRect/>
          </a:stretch>
        </p:blipFill>
        <p:spPr>
          <a:xfrm>
            <a:off x="5047063" y="1663344"/>
            <a:ext cx="2794230" cy="3157818"/>
          </a:xfrm>
          <a:prstGeom prst="rect">
            <a:avLst/>
          </a:prstGeom>
        </p:spPr>
      </p:pic>
      <p:sp>
        <p:nvSpPr>
          <p:cNvPr id="10" name="Cuadro de texto 2"/>
          <p:cNvSpPr txBox="1">
            <a:spLocks noChangeArrowheads="1"/>
          </p:cNvSpPr>
          <p:nvPr/>
        </p:nvSpPr>
        <p:spPr bwMode="auto">
          <a:xfrm>
            <a:off x="5586430" y="5105400"/>
            <a:ext cx="1804969" cy="84339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ES" sz="2400" b="1" dirty="0">
                <a:effectLst/>
                <a:latin typeface="Arial Narrow" panose="020B0606020202030204" pitchFamily="34" charset="0"/>
                <a:ea typeface="Times New Roman" panose="02020603050405020304" pitchFamily="18" charset="0"/>
              </a:rPr>
              <a:t>Yo</a:t>
            </a:r>
            <a:endParaRPr lang="es-PE" sz="2400" dirty="0">
              <a:effectLst/>
              <a:latin typeface="Times New Roman" panose="02020603050405020304" pitchFamily="18" charset="0"/>
              <a:ea typeface="Times New Roman" panose="02020603050405020304" pitchFamily="18" charset="0"/>
            </a:endParaRPr>
          </a:p>
          <a:p>
            <a:pPr algn="ctr">
              <a:spcAft>
                <a:spcPts val="0"/>
              </a:spcAft>
            </a:pPr>
            <a:r>
              <a:rPr lang="es-ES" sz="2400" b="1" dirty="0">
                <a:effectLst/>
                <a:latin typeface="Arial Narrow" panose="020B0606020202030204" pitchFamily="34" charset="0"/>
                <a:ea typeface="Times New Roman" panose="02020603050405020304" pitchFamily="18" charset="0"/>
              </a:rPr>
              <a:t>Director(a)</a:t>
            </a:r>
            <a:endParaRPr lang="es-PE" sz="2400" dirty="0">
              <a:effectLst/>
              <a:latin typeface="Times New Roman" panose="02020603050405020304" pitchFamily="18" charset="0"/>
              <a:ea typeface="Times New Roman" panose="02020603050405020304" pitchFamily="18" charset="0"/>
            </a:endParaRPr>
          </a:p>
        </p:txBody>
      </p:sp>
      <p:sp>
        <p:nvSpPr>
          <p:cNvPr id="11" name="Rectángulo redondeado 10"/>
          <p:cNvSpPr/>
          <p:nvPr/>
        </p:nvSpPr>
        <p:spPr>
          <a:xfrm>
            <a:off x="1524000" y="1231265"/>
            <a:ext cx="4160372" cy="2724150"/>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050" b="1" u="sng" dirty="0">
                <a:effectLst/>
                <a:latin typeface="Arial Narrow" panose="020B0606020202030204" pitchFamily="34" charset="0"/>
                <a:ea typeface="Times New Roman" panose="02020603050405020304" pitchFamily="18" charset="0"/>
              </a:rPr>
              <a:t>ACCIÓN:</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Entrevistar a la estudiante agredida</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Entrevistar a los estudiantes agresores</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Recabar información adicional de estudiantes testigos y docentes.</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Establecer con los estudiantes involucrados las medidas reguladoras y acuerdos a ser asumidos para reparar la situación</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Convocar a los padres de familia de los estudiantes involucrados para informarles sobre la situación de violencia presentada, así como coordinar las medidas a adoptarse y los acuerdos para la mejora de la convivencia.</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Coordinar con el tutor un plan para el desarrollo de sesiones y otras actividades relacionadas a prevenir la discriminación, promover el respeto a los derechos humanos y la empatía en el aula</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Anotar el hecho de violencia en el Libro de Registro de Incidencias y reportarlo en el portal </a:t>
            </a:r>
            <a:r>
              <a:rPr lang="es-ES" sz="1000" dirty="0" err="1">
                <a:effectLst/>
                <a:latin typeface="Arial Narrow" panose="020B0606020202030204" pitchFamily="34" charset="0"/>
                <a:ea typeface="Times New Roman" panose="02020603050405020304" pitchFamily="18" charset="0"/>
              </a:rPr>
              <a:t>SíseVe</a:t>
            </a:r>
            <a:r>
              <a:rPr lang="es-ES" sz="1000" dirty="0">
                <a:effectLst/>
                <a:latin typeface="Arial Narrow" panose="020B0606020202030204" pitchFamily="34" charset="0"/>
                <a:ea typeface="Times New Roman" panose="02020603050405020304" pitchFamily="18" charset="0"/>
              </a:rPr>
              <a:t>.</a:t>
            </a:r>
            <a:endParaRPr lang="es-PE" sz="14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00" dirty="0">
                <a:effectLst/>
                <a:latin typeface="Arial Narrow" panose="020B0606020202030204" pitchFamily="34" charset="0"/>
                <a:ea typeface="Times New Roman" panose="02020603050405020304" pitchFamily="18" charset="0"/>
              </a:rPr>
              <a:t>Informar el hecho y las acciones desarrolladas al CONEI.</a:t>
            </a:r>
            <a:endParaRPr lang="es-PE" sz="1400" dirty="0">
              <a:effectLst/>
              <a:latin typeface="Arial Narrow" panose="020B0606020202030204" pitchFamily="34" charset="0"/>
              <a:ea typeface="Times New Roman" panose="02020603050405020304" pitchFamily="18" charset="0"/>
            </a:endParaRPr>
          </a:p>
        </p:txBody>
      </p:sp>
      <p:sp>
        <p:nvSpPr>
          <p:cNvPr id="12" name="Rectángulo redondeado 11"/>
          <p:cNvSpPr/>
          <p:nvPr/>
        </p:nvSpPr>
        <p:spPr>
          <a:xfrm>
            <a:off x="7391399" y="1200590"/>
            <a:ext cx="3689901" cy="2685610"/>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DERIVACIÓN: </a:t>
            </a:r>
            <a:endParaRPr lang="es-PE" sz="1600" dirty="0">
              <a:effectLst/>
              <a:latin typeface="Arial Narrow" panose="020B0606020202030204" pitchFamily="34" charset="0"/>
              <a:ea typeface="Times New Roman" panose="02020603050405020304" pitchFamily="18" charset="0"/>
            </a:endParaRPr>
          </a:p>
          <a:p>
            <a:pPr>
              <a:spcAft>
                <a:spcPts val="0"/>
              </a:spcAft>
            </a:pPr>
            <a:r>
              <a:rPr lang="es-ES" sz="1100" b="1" u="none" strike="noStrike" dirty="0">
                <a:effectLst/>
                <a:latin typeface="Arial Narrow" panose="020B0606020202030204" pitchFamily="34" charset="0"/>
                <a:ea typeface="Times New Roman" panose="02020603050405020304" pitchFamily="18" charset="0"/>
              </a:rPr>
              <a:t> </a:t>
            </a:r>
            <a:endParaRPr lang="es-PE" sz="1600" dirty="0">
              <a:effectLst/>
              <a:latin typeface="Arial Narrow" panose="020B0606020202030204" pitchFamily="34" charset="0"/>
              <a:ea typeface="Times New Roman" panose="02020603050405020304" pitchFamily="18" charset="0"/>
            </a:endParaRPr>
          </a:p>
          <a:p>
            <a:pPr marL="483235" indent="-17145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 No aplica</a:t>
            </a:r>
            <a:endParaRPr lang="es-PE" sz="1600" dirty="0">
              <a:effectLst/>
              <a:latin typeface="Arial Narrow" panose="020B0606020202030204" pitchFamily="34" charset="0"/>
              <a:ea typeface="Times New Roman" panose="02020603050405020304" pitchFamily="18" charset="0"/>
            </a:endParaRPr>
          </a:p>
          <a:p>
            <a:pPr>
              <a:spcAft>
                <a:spcPts val="0"/>
              </a:spcAft>
            </a:pPr>
            <a:r>
              <a:rPr lang="es-ES" sz="1050" dirty="0">
                <a:effectLst/>
                <a:latin typeface="Arial Narrow" panose="020B0606020202030204" pitchFamily="34" charset="0"/>
                <a:ea typeface="Times New Roman" panose="02020603050405020304" pitchFamily="18" charset="0"/>
              </a:rPr>
              <a:t> </a:t>
            </a:r>
            <a:endParaRPr lang="es-PE" sz="1600" dirty="0">
              <a:effectLst/>
              <a:latin typeface="Arial Narrow" panose="020B0606020202030204" pitchFamily="34" charset="0"/>
              <a:ea typeface="Times New Roman" panose="02020603050405020304" pitchFamily="18" charset="0"/>
            </a:endParaRPr>
          </a:p>
        </p:txBody>
      </p:sp>
      <p:sp>
        <p:nvSpPr>
          <p:cNvPr id="13" name="Rectángulo redondeado 12"/>
          <p:cNvSpPr/>
          <p:nvPr/>
        </p:nvSpPr>
        <p:spPr>
          <a:xfrm>
            <a:off x="1454763" y="4122775"/>
            <a:ext cx="4229609" cy="2201824"/>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SEGUIMIENTO: </a:t>
            </a:r>
            <a:endParaRPr lang="es-PE" sz="1600" dirty="0">
              <a:effectLst/>
              <a:latin typeface="Arial Narrow" panose="020B0606020202030204" pitchFamily="34" charset="0"/>
              <a:ea typeface="Times New Roman" panose="02020603050405020304" pitchFamily="18" charset="0"/>
            </a:endParaRPr>
          </a:p>
          <a:p>
            <a:pPr>
              <a:spcAft>
                <a:spcPts val="0"/>
              </a:spcAft>
            </a:pPr>
            <a:r>
              <a:rPr lang="es-ES" sz="1100" b="1" u="none" strike="noStrike" dirty="0">
                <a:effectLst/>
                <a:latin typeface="Arial Narrow" panose="020B0606020202030204" pitchFamily="34" charset="0"/>
                <a:ea typeface="Times New Roman" panose="02020603050405020304" pitchFamily="18" charset="0"/>
              </a:rPr>
              <a:t> </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Reunirse con el tutor del aula y preguntar cómo van los avances y resultados de las acciones realizadas para promover la empatía, el respeto a los derechos y trabajo sobre prejuicios.</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Conocer sobre las reuniones periódicas con los estudiantes implicados.</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Reunión de escuela para padres para trabajar discriminación, empatía y derechos humanos. </a:t>
            </a:r>
            <a:endParaRPr lang="es-PE" sz="1600" dirty="0">
              <a:effectLst/>
              <a:latin typeface="Arial Narrow" panose="020B0606020202030204" pitchFamily="34" charset="0"/>
              <a:ea typeface="Times New Roman" panose="02020603050405020304" pitchFamily="18" charset="0"/>
            </a:endParaRPr>
          </a:p>
        </p:txBody>
      </p:sp>
      <p:sp>
        <p:nvSpPr>
          <p:cNvPr id="14" name="Rectángulo redondeado 13"/>
          <p:cNvSpPr/>
          <p:nvPr/>
        </p:nvSpPr>
        <p:spPr>
          <a:xfrm>
            <a:off x="7321013" y="4122774"/>
            <a:ext cx="3760287" cy="220182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CIERRE: </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Se constata que la estudiante agredida, participa de las actividades de la IE sin ser discriminada, está involucrada en los grupos de estudiantes y sale a jugar en los recreos.</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Se evidencia mejoras en la convivencia del aula, los estudiantes han incorporado habilidades de empatía, respeto y han reducido sus prejuicios.</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ES" sz="1050" dirty="0">
                <a:effectLst/>
                <a:latin typeface="Arial Narrow" panose="020B0606020202030204" pitchFamily="34" charset="0"/>
                <a:ea typeface="Times New Roman" panose="02020603050405020304" pitchFamily="18" charset="0"/>
              </a:rPr>
              <a:t>Informar al CONEI sobre el cierre del caso </a:t>
            </a:r>
            <a:endParaRPr lang="es-PE" sz="1600" dirty="0">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404395828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4294967295"/>
            <p:extLst/>
          </p:nvPr>
        </p:nvGraphicFramePr>
        <p:xfrm>
          <a:off x="518085" y="1009461"/>
          <a:ext cx="11111208" cy="5285831"/>
        </p:xfrm>
        <a:graphic>
          <a:graphicData uri="http://schemas.openxmlformats.org/drawingml/2006/table">
            <a:tbl>
              <a:tblPr firstRow="1" firstCol="1" bandRow="1">
                <a:tableStyleId>{5940675A-B579-460E-94D1-54222C63F5DA}</a:tableStyleId>
              </a:tblPr>
              <a:tblGrid>
                <a:gridCol w="5788930">
                  <a:extLst>
                    <a:ext uri="{9D8B030D-6E8A-4147-A177-3AD203B41FA5}">
                      <a16:colId xmlns:a16="http://schemas.microsoft.com/office/drawing/2014/main" val="20000"/>
                    </a:ext>
                  </a:extLst>
                </a:gridCol>
                <a:gridCol w="1641231">
                  <a:extLst>
                    <a:ext uri="{9D8B030D-6E8A-4147-A177-3AD203B41FA5}">
                      <a16:colId xmlns:a16="http://schemas.microsoft.com/office/drawing/2014/main" val="20001"/>
                    </a:ext>
                  </a:extLst>
                </a:gridCol>
                <a:gridCol w="1688123">
                  <a:extLst>
                    <a:ext uri="{9D8B030D-6E8A-4147-A177-3AD203B41FA5}">
                      <a16:colId xmlns:a16="http://schemas.microsoft.com/office/drawing/2014/main" val="20002"/>
                    </a:ext>
                  </a:extLst>
                </a:gridCol>
                <a:gridCol w="1992924">
                  <a:extLst>
                    <a:ext uri="{9D8B030D-6E8A-4147-A177-3AD203B41FA5}">
                      <a16:colId xmlns:a16="http://schemas.microsoft.com/office/drawing/2014/main" val="20003"/>
                    </a:ext>
                  </a:extLst>
                </a:gridCol>
              </a:tblGrid>
              <a:tr h="473635">
                <a:tc>
                  <a:txBody>
                    <a:bodyPr/>
                    <a:lstStyle/>
                    <a:p>
                      <a:pPr algn="just">
                        <a:spcAft>
                          <a:spcPts val="0"/>
                        </a:spcAft>
                      </a:pPr>
                      <a:r>
                        <a:rPr lang="es-PE" sz="2000" b="1" dirty="0">
                          <a:solidFill>
                            <a:srgbClr val="C00000"/>
                          </a:solidFill>
                          <a:effectLst/>
                          <a:latin typeface="+mj-lt"/>
                        </a:rPr>
                        <a:t>ACCIÓN</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99656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b="1" dirty="0">
                          <a:effectLst/>
                          <a:latin typeface="+mj-lt"/>
                        </a:rPr>
                        <a:t>Violencia sexual</a:t>
                      </a:r>
                      <a:r>
                        <a:rPr lang="es-PE" sz="2000" dirty="0">
                          <a:effectLst/>
                          <a:latin typeface="+mj-lt"/>
                        </a:rPr>
                        <a:t>: orientar y acompañar a los padres del estudiante agredido para la </a:t>
                      </a:r>
                      <a:r>
                        <a:rPr lang="es-PE" sz="2000" b="1" dirty="0">
                          <a:effectLst/>
                          <a:latin typeface="+mj-lt"/>
                        </a:rPr>
                        <a:t>denuncia</a:t>
                      </a:r>
                      <a:r>
                        <a:rPr lang="es-PE" sz="2000" dirty="0">
                          <a:effectLst/>
                          <a:latin typeface="+mj-lt"/>
                        </a:rPr>
                        <a:t> ante la </a:t>
                      </a:r>
                      <a:r>
                        <a:rPr lang="es-PE" sz="2000" b="1" dirty="0">
                          <a:effectLst/>
                          <a:latin typeface="+mj-lt"/>
                        </a:rPr>
                        <a:t>PNP o el Ministerio Público.</a:t>
                      </a:r>
                      <a:endParaRPr lang="es-PE" sz="2000" b="1" dirty="0">
                        <a:effectLst/>
                        <a:latin typeface="+mj-lt"/>
                        <a:ea typeface="Times New Roman" panose="02020603050405020304" pitchFamily="18" charset="0"/>
                      </a:endParaRPr>
                    </a:p>
                  </a:txBody>
                  <a:tcPr marL="68580" marR="68580" marT="0" marB="0" anchor="ctr"/>
                </a:tc>
                <a:tc rowSpan="6">
                  <a:txBody>
                    <a:bodyPr/>
                    <a:lstStyle/>
                    <a:p>
                      <a:pPr algn="just">
                        <a:spcAft>
                          <a:spcPts val="0"/>
                        </a:spcAft>
                      </a:pPr>
                      <a:endParaRPr lang="es-PE" sz="2000" dirty="0">
                        <a:effectLst/>
                        <a:latin typeface="+mj-lt"/>
                      </a:endParaRPr>
                    </a:p>
                    <a:p>
                      <a:pPr algn="just">
                        <a:spcAft>
                          <a:spcPts val="0"/>
                        </a:spcAft>
                      </a:pPr>
                      <a:r>
                        <a:rPr lang="es-PE" sz="2000" dirty="0">
                          <a:effectLst/>
                          <a:latin typeface="+mj-lt"/>
                        </a:rPr>
                        <a:t>-Director</a:t>
                      </a:r>
                    </a:p>
                    <a:p>
                      <a:pPr algn="just">
                        <a:spcAft>
                          <a:spcPts val="0"/>
                        </a:spcAft>
                      </a:pPr>
                      <a:r>
                        <a:rPr lang="es-PE" sz="2000" dirty="0">
                          <a:effectLst/>
                          <a:latin typeface="+mj-lt"/>
                        </a:rPr>
                        <a:t>-Responsable de convivencia</a:t>
                      </a:r>
                    </a:p>
                    <a:p>
                      <a:pPr algn="just">
                        <a:spcAft>
                          <a:spcPts val="0"/>
                        </a:spcAft>
                      </a:pPr>
                      <a:endParaRPr lang="es-PE" sz="2000" dirty="0">
                        <a:effectLst/>
                        <a:latin typeface="+mj-lt"/>
                      </a:endParaRPr>
                    </a:p>
                    <a:p>
                      <a:pPr algn="just">
                        <a:spcAft>
                          <a:spcPts val="0"/>
                        </a:spcAft>
                      </a:pPr>
                      <a:endParaRPr lang="es-PE" sz="2000" dirty="0">
                        <a:effectLst/>
                        <a:latin typeface="+mj-lt"/>
                        <a:ea typeface="Times New Roman" panose="02020603050405020304" pitchFamily="18" charset="0"/>
                      </a:endParaRPr>
                    </a:p>
                  </a:txBody>
                  <a:tcPr marL="68580" marR="68580" marT="0" marB="0" anchor="ctr"/>
                </a:tc>
                <a:tc rowSpan="6">
                  <a:txBody>
                    <a:bodyPr/>
                    <a:lstStyle/>
                    <a:p>
                      <a:pPr algn="l">
                        <a:spcAft>
                          <a:spcPts val="0"/>
                        </a:spcAft>
                      </a:pPr>
                      <a:r>
                        <a:rPr lang="es-PE" sz="2000" dirty="0">
                          <a:effectLst/>
                          <a:latin typeface="+mj-lt"/>
                        </a:rPr>
                        <a:t>-Acuerdos o Actas</a:t>
                      </a:r>
                    </a:p>
                    <a:p>
                      <a:pPr algn="l">
                        <a:spcAft>
                          <a:spcPts val="0"/>
                        </a:spcAft>
                      </a:pPr>
                      <a:r>
                        <a:rPr lang="es-PE" sz="2000" dirty="0">
                          <a:effectLst/>
                          <a:latin typeface="+mj-lt"/>
                        </a:rPr>
                        <a:t>-Portal </a:t>
                      </a:r>
                      <a:r>
                        <a:rPr lang="es-PE" sz="2000" dirty="0" err="1">
                          <a:effectLst/>
                          <a:latin typeface="+mj-lt"/>
                        </a:rPr>
                        <a:t>SiseVe</a:t>
                      </a:r>
                      <a:endParaRPr lang="es-PE" sz="2000" dirty="0">
                        <a:effectLst/>
                        <a:latin typeface="+mj-lt"/>
                      </a:endParaRPr>
                    </a:p>
                    <a:p>
                      <a:pPr algn="l">
                        <a:spcAft>
                          <a:spcPts val="0"/>
                        </a:spcAft>
                      </a:pPr>
                      <a:r>
                        <a:rPr lang="es-PE" sz="2000" dirty="0">
                          <a:effectLst/>
                          <a:latin typeface="+mj-lt"/>
                        </a:rPr>
                        <a:t> -Informe a la UGEL sobre hechos y derivación</a:t>
                      </a:r>
                    </a:p>
                    <a:p>
                      <a:pPr algn="l">
                        <a:spcAft>
                          <a:spcPts val="0"/>
                        </a:spcAft>
                      </a:pPr>
                      <a:r>
                        <a:rPr lang="es-PE" sz="2000" dirty="0">
                          <a:effectLst/>
                          <a:latin typeface="+mj-lt"/>
                        </a:rPr>
                        <a:t>-Libro de registro de incidencias</a:t>
                      </a:r>
                    </a:p>
                  </a:txBody>
                  <a:tcPr marL="68580" marR="68580" marT="0" marB="0" anchor="ctr">
                    <a:solidFill>
                      <a:schemeClr val="bg1">
                        <a:lumMod val="95000"/>
                      </a:schemeClr>
                    </a:solidFill>
                  </a:tcPr>
                </a:tc>
                <a:tc rowSpan="6">
                  <a:txBody>
                    <a:bodyPr/>
                    <a:lstStyle/>
                    <a:p>
                      <a:pPr algn="l">
                        <a:spcAft>
                          <a:spcPts val="0"/>
                        </a:spcAft>
                      </a:pPr>
                      <a:r>
                        <a:rPr lang="es-PE" sz="2000" dirty="0">
                          <a:effectLst/>
                          <a:latin typeface="+mj-lt"/>
                        </a:rPr>
                        <a:t>Inmediatamente </a:t>
                      </a:r>
                    </a:p>
                    <a:p>
                      <a:pPr algn="l">
                        <a:spcAft>
                          <a:spcPts val="0"/>
                        </a:spcAft>
                      </a:pPr>
                      <a:r>
                        <a:rPr lang="es-PE" sz="2000" dirty="0">
                          <a:effectLst/>
                          <a:latin typeface="+mj-lt"/>
                        </a:rPr>
                        <a:t>Máximo 24 horas  de conocer el hecho</a:t>
                      </a:r>
                    </a:p>
                  </a:txBody>
                  <a:tcPr marL="68580" marR="68580" marT="0" marB="0" anchor="ctr"/>
                </a:tc>
                <a:extLst>
                  <a:ext uri="{0D108BD9-81ED-4DB2-BD59-A6C34878D82A}">
                    <a16:rowId xmlns:a16="http://schemas.microsoft.com/office/drawing/2014/main" val="10001"/>
                  </a:ext>
                </a:extLst>
              </a:tr>
              <a:tr h="103305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b="1" dirty="0">
                          <a:effectLst/>
                          <a:latin typeface="+mj-lt"/>
                        </a:rPr>
                        <a:t>Violencia física</a:t>
                      </a:r>
                      <a:r>
                        <a:rPr lang="es-PE" sz="2000" dirty="0">
                          <a:effectLst/>
                          <a:latin typeface="+mj-lt"/>
                        </a:rPr>
                        <a:t>: orientar y acompañar a los padres del estudiante agredido a un </a:t>
                      </a:r>
                      <a:r>
                        <a:rPr lang="es-PE" sz="2000" b="1" dirty="0">
                          <a:effectLst/>
                          <a:latin typeface="+mj-lt"/>
                        </a:rPr>
                        <a:t>servicio de salud </a:t>
                      </a:r>
                      <a:r>
                        <a:rPr lang="es-PE" sz="2000" dirty="0">
                          <a:effectLst/>
                          <a:latin typeface="+mj-lt"/>
                        </a:rPr>
                        <a:t>y después acudir a la </a:t>
                      </a:r>
                      <a:r>
                        <a:rPr lang="es-PE" sz="2000" b="1" dirty="0">
                          <a:effectLst/>
                          <a:latin typeface="+mj-lt"/>
                        </a:rPr>
                        <a:t>PNP o al Ministerio Público</a:t>
                      </a:r>
                      <a:r>
                        <a:rPr lang="es-PE" sz="2000" dirty="0">
                          <a:effectLst/>
                          <a:latin typeface="+mj-lt"/>
                        </a:rPr>
                        <a:t>.</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998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Si no se ubica a los padres, </a:t>
                      </a:r>
                      <a:r>
                        <a:rPr lang="es-PE" sz="2000" b="1" dirty="0">
                          <a:effectLst/>
                          <a:latin typeface="+mj-lt"/>
                        </a:rPr>
                        <a:t>acompañar a la o el estudiante </a:t>
                      </a:r>
                      <a:r>
                        <a:rPr lang="es-PE" sz="2000" dirty="0">
                          <a:effectLst/>
                          <a:latin typeface="+mj-lt"/>
                        </a:rPr>
                        <a:t>a los servicios mencionados. </a:t>
                      </a:r>
                      <a:endParaRPr lang="es-PE" sz="2000" b="0"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998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Anotar en el Libro de registro de incidencias y reportarlo en el </a:t>
                      </a:r>
                      <a:r>
                        <a:rPr lang="es-PE" sz="2000" dirty="0" err="1">
                          <a:effectLst/>
                          <a:latin typeface="+mj-lt"/>
                        </a:rPr>
                        <a:t>SiseVe</a:t>
                      </a:r>
                      <a:r>
                        <a:rPr lang="es-PE" sz="2000" dirty="0">
                          <a:effectLst/>
                          <a:latin typeface="+mj-lt"/>
                        </a:rPr>
                        <a:t>.</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6998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Coordinar con el </a:t>
                      </a:r>
                      <a:r>
                        <a:rPr lang="es-PE" sz="2000" b="1" dirty="0">
                          <a:effectLst/>
                          <a:latin typeface="+mj-lt"/>
                        </a:rPr>
                        <a:t>tutor</a:t>
                      </a:r>
                      <a:r>
                        <a:rPr lang="es-PE" sz="2000" dirty="0">
                          <a:effectLst/>
                          <a:latin typeface="+mj-lt"/>
                        </a:rPr>
                        <a:t> actividades relacionadas con la </a:t>
                      </a:r>
                      <a:r>
                        <a:rPr lang="es-PE" sz="2000" b="1" dirty="0">
                          <a:effectLst/>
                          <a:latin typeface="+mj-lt"/>
                        </a:rPr>
                        <a:t>prevención.</a:t>
                      </a:r>
                      <a:endParaRPr lang="es-PE" sz="2000" b="1"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8314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sz="2000" b="1" dirty="0">
                          <a:effectLst/>
                          <a:latin typeface="+mj-lt"/>
                        </a:rPr>
                        <a:t>Informar a UGEL </a:t>
                      </a:r>
                      <a:r>
                        <a:rPr lang="es-PE" sz="2000" dirty="0">
                          <a:effectLst/>
                          <a:latin typeface="+mj-lt"/>
                        </a:rPr>
                        <a:t>(hecho y acciones) guardando la confidencialidad.</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 name="Cheurón 3"/>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Pentágono 4"/>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615553"/>
          </a:xfrm>
          <a:prstGeom prst="rect">
            <a:avLst/>
          </a:prstGeom>
        </p:spPr>
        <p:txBody>
          <a:bodyPr wrap="square">
            <a:spAutoFit/>
          </a:bodyPr>
          <a:lstStyle/>
          <a:p>
            <a:r>
              <a:rPr lang="en-US" b="1" dirty="0" err="1">
                <a:solidFill>
                  <a:srgbClr val="FF0000"/>
                </a:solidFill>
                <a:latin typeface="Arial Narrow" panose="020B0606020202030204" pitchFamily="34" charset="0"/>
              </a:rPr>
              <a:t>Protocolo</a:t>
            </a:r>
            <a:r>
              <a:rPr lang="en-US" b="1" dirty="0">
                <a:solidFill>
                  <a:srgbClr val="FF0000"/>
                </a:solidFill>
                <a:latin typeface="Arial Narrow" panose="020B0606020202030204" pitchFamily="34" charset="0"/>
              </a:rPr>
              <a:t> 2</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y/o física (con lesiones y/o armas)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942446853"/>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10997" y="2413970"/>
          <a:ext cx="10983126" cy="1888399"/>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27261">
                <a:tc>
                  <a:txBody>
                    <a:bodyPr/>
                    <a:lstStyle/>
                    <a:p>
                      <a:pPr algn="just">
                        <a:spcAft>
                          <a:spcPts val="0"/>
                        </a:spcAft>
                      </a:pPr>
                      <a:r>
                        <a:rPr lang="es-PE" sz="2200" b="1" dirty="0">
                          <a:solidFill>
                            <a:srgbClr val="C00000"/>
                          </a:solidFill>
                          <a:effectLst/>
                          <a:latin typeface="+mj-lt"/>
                        </a:rPr>
                        <a:t>DERIVACIÓN</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361138">
                <a:tc>
                  <a:txBody>
                    <a:bodyPr/>
                    <a:lstStyle/>
                    <a:p>
                      <a:pPr algn="just">
                        <a:spcAft>
                          <a:spcPts val="0"/>
                        </a:spcAft>
                      </a:pPr>
                      <a:r>
                        <a:rPr lang="es-PE" sz="2200" dirty="0">
                          <a:effectLst/>
                          <a:latin typeface="+mj-lt"/>
                        </a:rPr>
                        <a:t>Orientar a los padres para que accedan al </a:t>
                      </a:r>
                      <a:r>
                        <a:rPr lang="es-PE" sz="2200" b="1" dirty="0">
                          <a:effectLst/>
                          <a:latin typeface="+mj-lt"/>
                        </a:rPr>
                        <a:t>apoyo especializado </a:t>
                      </a:r>
                      <a:r>
                        <a:rPr lang="es-PE" sz="2200" dirty="0">
                          <a:effectLst/>
                          <a:latin typeface="+mj-lt"/>
                        </a:rPr>
                        <a:t>del CEM, la DEMUNA o del ALEGRA del MINJUS.</a:t>
                      </a:r>
                      <a:endParaRPr lang="es-PE" sz="2200" b="0" dirty="0">
                        <a:effectLst/>
                        <a:latin typeface="+mj-lt"/>
                        <a:ea typeface="Times New Roman" panose="02020603050405020304" pitchFamily="18" charset="0"/>
                      </a:endParaRPr>
                    </a:p>
                  </a:txBody>
                  <a:tcPr marL="68580" marR="68580" marT="0" marB="0" anchor="ctr"/>
                </a:tc>
                <a:tc>
                  <a:txBody>
                    <a:bodyPr/>
                    <a:lstStyle/>
                    <a:p>
                      <a:pPr algn="just">
                        <a:spcAft>
                          <a:spcPts val="0"/>
                        </a:spcAft>
                      </a:pPr>
                      <a:r>
                        <a:rPr lang="es-PE" sz="2200" dirty="0">
                          <a:effectLst/>
                          <a:latin typeface="+mj-lt"/>
                        </a:rPr>
                        <a:t>-Director</a:t>
                      </a:r>
                    </a:p>
                    <a:p>
                      <a:pPr algn="just">
                        <a:spcAft>
                          <a:spcPts val="0"/>
                        </a:spcAft>
                      </a:pPr>
                      <a:r>
                        <a:rPr lang="es-PE" sz="2200" dirty="0">
                          <a:effectLst/>
                          <a:latin typeface="+mj-lt"/>
                        </a:rPr>
                        <a:t>-Responsable de convivencia</a:t>
                      </a:r>
                      <a:endParaRPr lang="es-PE" sz="2200" dirty="0">
                        <a:effectLst/>
                        <a:latin typeface="+mj-lt"/>
                        <a:ea typeface="Times New Roman" panose="02020603050405020304" pitchFamily="18" charset="0"/>
                      </a:endParaRPr>
                    </a:p>
                  </a:txBody>
                  <a:tcPr marL="68580" marR="68580" marT="0" marB="0" anchor="ctr"/>
                </a:tc>
                <a:tc>
                  <a:txBody>
                    <a:bodyPr/>
                    <a:lstStyle/>
                    <a:p>
                      <a:pPr algn="l">
                        <a:spcAft>
                          <a:spcPts val="0"/>
                        </a:spcAft>
                      </a:pPr>
                      <a:r>
                        <a:rPr lang="es-PE" sz="2200" dirty="0">
                          <a:effectLst/>
                          <a:latin typeface="+mj-lt"/>
                        </a:rPr>
                        <a:t>Ficha de derivación</a:t>
                      </a:r>
                      <a:endParaRPr lang="es-PE" sz="2200" dirty="0">
                        <a:effectLst/>
                        <a:latin typeface="+mj-lt"/>
                        <a:ea typeface="Times New Roman" panose="02020603050405020304" pitchFamily="18" charset="0"/>
                      </a:endParaRPr>
                    </a:p>
                  </a:txBody>
                  <a:tcPr marL="68580" marR="68580" marT="0" marB="0" anchor="ctr">
                    <a:solidFill>
                      <a:schemeClr val="bg1">
                        <a:lumMod val="95000"/>
                      </a:schemeClr>
                    </a:solidFill>
                  </a:tcPr>
                </a:tc>
                <a:tc>
                  <a:txBody>
                    <a:bodyPr/>
                    <a:lstStyle/>
                    <a:p>
                      <a:pPr algn="l">
                        <a:spcAft>
                          <a:spcPts val="0"/>
                        </a:spcAft>
                      </a:pPr>
                      <a:r>
                        <a:rPr lang="es-PE" sz="2200" dirty="0">
                          <a:effectLst/>
                          <a:latin typeface="+mj-lt"/>
                        </a:rPr>
                        <a:t>Según necesidad de estudiantes</a:t>
                      </a:r>
                      <a:endParaRPr lang="es-PE" sz="22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2</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y/o física (con lesiones y/o armas)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7218476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587551" y="1092867"/>
          <a:ext cx="10983126" cy="5134430"/>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27261">
                <a:tc>
                  <a:txBody>
                    <a:bodyPr/>
                    <a:lstStyle/>
                    <a:p>
                      <a:pPr algn="just">
                        <a:spcAft>
                          <a:spcPts val="0"/>
                        </a:spcAft>
                      </a:pPr>
                      <a:r>
                        <a:rPr lang="es-PE" sz="2200" b="1" kern="1200" dirty="0">
                          <a:solidFill>
                            <a:srgbClr val="C00000"/>
                          </a:solidFill>
                          <a:effectLst/>
                          <a:latin typeface="+mj-lt"/>
                          <a:ea typeface="+mn-ea"/>
                          <a:cs typeface="+mn-cs"/>
                        </a:rPr>
                        <a:t>SEGUIMIENTO</a:t>
                      </a: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310642">
                <a:tc>
                  <a:txBody>
                    <a:bodyPr/>
                    <a:lstStyle/>
                    <a:p>
                      <a:pPr algn="just">
                        <a:spcAft>
                          <a:spcPts val="0"/>
                        </a:spcAft>
                      </a:pPr>
                      <a:r>
                        <a:rPr lang="es-PE" sz="2000" dirty="0">
                          <a:effectLst/>
                          <a:latin typeface="+mj-lt"/>
                        </a:rPr>
                        <a:t>Reunirse con el </a:t>
                      </a:r>
                      <a:r>
                        <a:rPr lang="es-PE" sz="2000" b="1" dirty="0">
                          <a:effectLst/>
                          <a:latin typeface="+mj-lt"/>
                        </a:rPr>
                        <a:t>tutor</a:t>
                      </a:r>
                      <a:r>
                        <a:rPr lang="es-PE" sz="2000" dirty="0">
                          <a:effectLst/>
                          <a:latin typeface="+mj-lt"/>
                        </a:rPr>
                        <a:t> y evaluar la </a:t>
                      </a:r>
                      <a:r>
                        <a:rPr lang="es-PE" sz="2000" b="1" dirty="0">
                          <a:effectLst/>
                          <a:latin typeface="+mj-lt"/>
                        </a:rPr>
                        <a:t>continuidad educativa </a:t>
                      </a:r>
                      <a:r>
                        <a:rPr lang="es-PE" sz="2000" dirty="0">
                          <a:effectLst/>
                          <a:latin typeface="+mj-lt"/>
                        </a:rPr>
                        <a:t>de los estudiantes, las </a:t>
                      </a:r>
                      <a:r>
                        <a:rPr lang="es-PE" sz="2000" b="1" dirty="0">
                          <a:effectLst/>
                          <a:latin typeface="+mj-lt"/>
                        </a:rPr>
                        <a:t>acciones de protección</a:t>
                      </a:r>
                      <a:r>
                        <a:rPr lang="es-PE" sz="2000" dirty="0">
                          <a:effectLst/>
                          <a:latin typeface="+mj-lt"/>
                        </a:rPr>
                        <a:t> implementadas y las estrategias a seguir.</a:t>
                      </a:r>
                      <a:endParaRPr lang="es-PE" sz="2000" b="0" dirty="0">
                        <a:effectLst/>
                        <a:latin typeface="+mj-lt"/>
                        <a:ea typeface="Times New Roman" panose="02020603050405020304" pitchFamily="18" charset="0"/>
                      </a:endParaRPr>
                    </a:p>
                  </a:txBody>
                  <a:tcPr marL="68580" marR="68580" marT="0" marB="0" anchor="ctr"/>
                </a:tc>
                <a:tc rowSpan="4">
                  <a:txBody>
                    <a:bodyPr/>
                    <a:lstStyle/>
                    <a:p>
                      <a:pPr algn="just">
                        <a:spcAft>
                          <a:spcPts val="0"/>
                        </a:spcAft>
                      </a:pPr>
                      <a:r>
                        <a:rPr lang="es-PE" sz="2000" dirty="0">
                          <a:effectLst/>
                          <a:latin typeface="+mj-lt"/>
                        </a:rPr>
                        <a:t>-Director </a:t>
                      </a:r>
                    </a:p>
                    <a:p>
                      <a:pPr algn="just">
                        <a:spcAft>
                          <a:spcPts val="0"/>
                        </a:spcAft>
                      </a:pPr>
                      <a:r>
                        <a:rPr lang="es-PE" sz="2000" dirty="0">
                          <a:effectLst/>
                          <a:latin typeface="+mj-lt"/>
                        </a:rPr>
                        <a:t>-Responsable de convivencia</a:t>
                      </a:r>
                    </a:p>
                  </a:txBody>
                  <a:tcPr marL="68580" marR="68580" marT="0" marB="0" anchor="ct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-Ficha de seguimiento </a:t>
                      </a:r>
                    </a:p>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-Portal SíseVe</a:t>
                      </a:r>
                    </a:p>
                    <a:p>
                      <a:pPr marL="0" marR="0" indent="0" algn="just"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-Acta</a:t>
                      </a:r>
                    </a:p>
                  </a:txBody>
                  <a:tcPr marL="68580" marR="68580" marT="0" marB="0" anchor="ctr">
                    <a:solidFill>
                      <a:schemeClr val="bg1">
                        <a:lumMod val="95000"/>
                      </a:schemeClr>
                    </a:solidFill>
                  </a:tcPr>
                </a:tc>
                <a:tc rowSpan="4">
                  <a:txBody>
                    <a:bodyPr/>
                    <a:lstStyle/>
                    <a:p>
                      <a:pPr algn="l">
                        <a:spcAft>
                          <a:spcPts val="0"/>
                        </a:spcAft>
                      </a:pPr>
                      <a:r>
                        <a:rPr lang="es-PE" sz="2000">
                          <a:effectLst/>
                          <a:latin typeface="+mj-lt"/>
                        </a:rPr>
                        <a:t>Acción </a:t>
                      </a:r>
                      <a:r>
                        <a:rPr lang="es-PE" sz="2000" dirty="0">
                          <a:effectLst/>
                          <a:latin typeface="+mj-lt"/>
                        </a:rPr>
                        <a:t>permanente</a:t>
                      </a:r>
                      <a:endParaRPr lang="es-PE" sz="2000" dirty="0">
                        <a:effectLst/>
                        <a:latin typeface="+mj-lt"/>
                        <a:ea typeface="BatangChe" panose="02030609000101010101" pitchFamily="49" charset="-127"/>
                      </a:endParaRPr>
                    </a:p>
                  </a:txBody>
                  <a:tcPr marL="68580" marR="68580" marT="0" marB="0" anchor="ctr"/>
                </a:tc>
                <a:extLst>
                  <a:ext uri="{0D108BD9-81ED-4DB2-BD59-A6C34878D82A}">
                    <a16:rowId xmlns:a16="http://schemas.microsoft.com/office/drawing/2014/main" val="10001"/>
                  </a:ext>
                </a:extLst>
              </a:tr>
              <a:tr h="712765">
                <a:tc>
                  <a:txBody>
                    <a:bodyPr/>
                    <a:lstStyle/>
                    <a:p>
                      <a:pPr algn="just">
                        <a:spcAft>
                          <a:spcPts val="0"/>
                        </a:spcAft>
                      </a:pPr>
                      <a:r>
                        <a:rPr lang="es-PE" sz="2000" b="1" dirty="0">
                          <a:effectLst/>
                          <a:latin typeface="+mj-lt"/>
                        </a:rPr>
                        <a:t>Solicitar informes </a:t>
                      </a:r>
                      <a:r>
                        <a:rPr lang="es-PE" sz="2000" dirty="0">
                          <a:effectLst/>
                          <a:latin typeface="+mj-lt"/>
                        </a:rPr>
                        <a:t>escritos a las instituciones a donde se han derivado.</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338773">
                <a:tc>
                  <a:txBody>
                    <a:bodyPr/>
                    <a:lstStyle/>
                    <a:p>
                      <a:pPr algn="just">
                        <a:spcAft>
                          <a:spcPts val="0"/>
                        </a:spcAft>
                      </a:pPr>
                      <a:r>
                        <a:rPr lang="es-PE" sz="2000" b="1" dirty="0">
                          <a:effectLst/>
                          <a:latin typeface="+mj-lt"/>
                        </a:rPr>
                        <a:t>Violencia física: </a:t>
                      </a:r>
                      <a:r>
                        <a:rPr lang="es-PE" sz="2000" dirty="0">
                          <a:effectLst/>
                          <a:latin typeface="+mj-lt"/>
                        </a:rPr>
                        <a:t>reuniones periódicas con los padres para </a:t>
                      </a:r>
                      <a:r>
                        <a:rPr lang="es-PE" sz="2000" b="1" dirty="0">
                          <a:effectLst/>
                          <a:latin typeface="+mj-lt"/>
                        </a:rPr>
                        <a:t>asegurar el cumplimiento </a:t>
                      </a:r>
                      <a:r>
                        <a:rPr lang="es-PE" sz="2000" dirty="0">
                          <a:effectLst/>
                          <a:latin typeface="+mj-lt"/>
                        </a:rPr>
                        <a:t>de los compromisos acordados y dejar constancia en un acta.</a:t>
                      </a:r>
                      <a:endParaRPr lang="es-PE" sz="2000" b="0"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44989">
                <a:tc>
                  <a:txBody>
                    <a:bodyPr/>
                    <a:lstStyle/>
                    <a:p>
                      <a:pPr algn="just">
                        <a:spcAft>
                          <a:spcPts val="0"/>
                        </a:spcAft>
                      </a:pPr>
                      <a:r>
                        <a:rPr lang="es-PE" sz="2000" b="1" dirty="0">
                          <a:effectLst/>
                          <a:latin typeface="+mj-lt"/>
                        </a:rPr>
                        <a:t>Violencia sexual:</a:t>
                      </a:r>
                      <a:r>
                        <a:rPr lang="es-PE" sz="2000" dirty="0">
                          <a:effectLst/>
                          <a:latin typeface="+mj-lt"/>
                        </a:rPr>
                        <a:t> reuniones periódicas con docentes y los padres para </a:t>
                      </a:r>
                      <a:r>
                        <a:rPr lang="es-PE" sz="2000" b="1" dirty="0">
                          <a:effectLst/>
                          <a:latin typeface="+mj-lt"/>
                        </a:rPr>
                        <a:t>asegurar una re adaptación</a:t>
                      </a:r>
                      <a:r>
                        <a:rPr lang="es-PE" sz="2000" dirty="0">
                          <a:effectLst/>
                          <a:latin typeface="+mj-lt"/>
                        </a:rPr>
                        <a:t> adecuada de la o el estudiante agredido. </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2</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y/o física (con lesiones y/o armas)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52858283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10997" y="1514898"/>
          <a:ext cx="10983126" cy="4468509"/>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42734">
                <a:tc>
                  <a:txBody>
                    <a:bodyPr/>
                    <a:lstStyle/>
                    <a:p>
                      <a:pPr algn="just">
                        <a:spcAft>
                          <a:spcPts val="0"/>
                        </a:spcAft>
                      </a:pPr>
                      <a:r>
                        <a:rPr lang="es-PE" sz="2000" b="1" kern="1200" dirty="0">
                          <a:solidFill>
                            <a:srgbClr val="C00000"/>
                          </a:solidFill>
                          <a:effectLst/>
                          <a:latin typeface="+mj-lt"/>
                          <a:ea typeface="+mn-ea"/>
                          <a:cs typeface="+mn-cs"/>
                        </a:rPr>
                        <a:t>CIERRE</a:t>
                      </a: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035357">
                <a:tc>
                  <a:txBody>
                    <a:bodyPr/>
                    <a:lstStyle/>
                    <a:p>
                      <a:pPr algn="just">
                        <a:spcAft>
                          <a:spcPts val="0"/>
                        </a:spcAft>
                      </a:pPr>
                      <a:r>
                        <a:rPr lang="es-PE" sz="2000" b="1" dirty="0">
                          <a:effectLst/>
                          <a:latin typeface="+mj-lt"/>
                        </a:rPr>
                        <a:t>Violencia sexual</a:t>
                      </a:r>
                      <a:r>
                        <a:rPr lang="es-PE" sz="2000" dirty="0">
                          <a:effectLst/>
                          <a:latin typeface="+mj-lt"/>
                        </a:rPr>
                        <a:t>: cuando se verifique el desarrollo de </a:t>
                      </a:r>
                      <a:r>
                        <a:rPr lang="es-PE" sz="2000" b="1" dirty="0">
                          <a:effectLst/>
                          <a:latin typeface="+mj-lt"/>
                        </a:rPr>
                        <a:t>estrategias para la prevención </a:t>
                      </a:r>
                      <a:r>
                        <a:rPr lang="es-PE" sz="2000" dirty="0">
                          <a:effectLst/>
                          <a:latin typeface="+mj-lt"/>
                        </a:rPr>
                        <a:t>de la violencia sexual y que </a:t>
                      </a:r>
                      <a:r>
                        <a:rPr lang="es-PE" sz="2000" b="1" dirty="0">
                          <a:effectLst/>
                          <a:latin typeface="+mj-lt"/>
                        </a:rPr>
                        <a:t>no exista riesgo </a:t>
                      </a:r>
                      <a:r>
                        <a:rPr lang="es-PE" sz="2000" dirty="0">
                          <a:effectLst/>
                          <a:latin typeface="+mj-lt"/>
                        </a:rPr>
                        <a:t>para los estudiantes.</a:t>
                      </a:r>
                      <a:endParaRPr lang="es-PE" sz="2000" b="0" dirty="0">
                        <a:effectLst/>
                        <a:latin typeface="+mj-lt"/>
                        <a:ea typeface="Times New Roman" panose="02020603050405020304" pitchFamily="18" charset="0"/>
                      </a:endParaRPr>
                    </a:p>
                  </a:txBody>
                  <a:tcPr marL="68580" marR="68580" marT="0" marB="0" anchor="ctr"/>
                </a:tc>
                <a:tc rowSpan="4">
                  <a:txBody>
                    <a:bodyPr/>
                    <a:lstStyle/>
                    <a:p>
                      <a:pPr algn="l">
                        <a:spcAft>
                          <a:spcPts val="0"/>
                        </a:spcAft>
                      </a:pPr>
                      <a:r>
                        <a:rPr lang="es-PE" sz="2000" dirty="0">
                          <a:effectLst/>
                          <a:latin typeface="+mj-lt"/>
                        </a:rPr>
                        <a:t>-Director</a:t>
                      </a:r>
                    </a:p>
                    <a:p>
                      <a:pPr algn="l">
                        <a:spcAft>
                          <a:spcPts val="0"/>
                        </a:spcAft>
                      </a:pPr>
                      <a:r>
                        <a:rPr lang="es-PE" sz="2000" dirty="0">
                          <a:effectLst/>
                          <a:latin typeface="+mj-lt"/>
                        </a:rPr>
                        <a:t>-Responsable de convivencia</a:t>
                      </a:r>
                    </a:p>
                    <a:p>
                      <a:pPr algn="l">
                        <a:spcAft>
                          <a:spcPts val="0"/>
                        </a:spcAft>
                      </a:pPr>
                      <a:r>
                        <a:rPr lang="es-PE" sz="2000" dirty="0">
                          <a:effectLst/>
                          <a:latin typeface="+mj-lt"/>
                        </a:rPr>
                        <a:t>-Tutor o tutora</a:t>
                      </a:r>
                      <a:endParaRPr lang="es-PE" sz="2000" dirty="0">
                        <a:effectLst/>
                        <a:latin typeface="+mj-lt"/>
                        <a:ea typeface="Times New Roman" panose="02020603050405020304" pitchFamily="18" charset="0"/>
                      </a:endParaRPr>
                    </a:p>
                  </a:txBody>
                  <a:tcPr marL="68580" marR="68580" marT="0" marB="0" anchor="ctr"/>
                </a:tc>
                <a:tc rowSpan="4">
                  <a:txBody>
                    <a:bodyPr/>
                    <a:lstStyle/>
                    <a:p>
                      <a:pPr algn="just">
                        <a:spcAft>
                          <a:spcPts val="0"/>
                        </a:spcAft>
                      </a:pPr>
                      <a:r>
                        <a:rPr lang="es-PE" sz="2000" dirty="0">
                          <a:effectLst/>
                          <a:latin typeface="+mj-lt"/>
                        </a:rPr>
                        <a:t>-Portal </a:t>
                      </a:r>
                      <a:r>
                        <a:rPr lang="es-PE" sz="2000" dirty="0" err="1">
                          <a:effectLst/>
                          <a:latin typeface="+mj-lt"/>
                        </a:rPr>
                        <a:t>SíseVe</a:t>
                      </a:r>
                      <a:endParaRPr lang="es-PE" sz="2000" dirty="0">
                        <a:effectLst/>
                        <a:latin typeface="+mj-lt"/>
                      </a:endParaRPr>
                    </a:p>
                    <a:p>
                      <a:pPr algn="just">
                        <a:spcAft>
                          <a:spcPts val="0"/>
                        </a:spcAft>
                      </a:pPr>
                      <a:r>
                        <a:rPr lang="es-PE" sz="2000" dirty="0">
                          <a:effectLst/>
                          <a:latin typeface="+mj-lt"/>
                        </a:rPr>
                        <a:t>-Documentos </a:t>
                      </a:r>
                      <a:r>
                        <a:rPr lang="es-PE" sz="2000" dirty="0" err="1">
                          <a:effectLst/>
                          <a:latin typeface="+mj-lt"/>
                        </a:rPr>
                        <a:t>sustentatorios</a:t>
                      </a:r>
                      <a:endParaRPr lang="es-PE" sz="2000" dirty="0">
                        <a:effectLst/>
                        <a:latin typeface="+mj-lt"/>
                        <a:ea typeface="Times New Roman" panose="02020603050405020304" pitchFamily="18" charset="0"/>
                      </a:endParaRPr>
                    </a:p>
                  </a:txBody>
                  <a:tcPr marL="68580" marR="68580" marT="0" marB="0" anchor="ctr">
                    <a:solidFill>
                      <a:schemeClr val="bg1">
                        <a:lumMod val="95000"/>
                      </a:schemeClr>
                    </a:solidFill>
                  </a:tcPr>
                </a:tc>
                <a:tc rowSpan="4">
                  <a:txBody>
                    <a:bodyPr/>
                    <a:lstStyle/>
                    <a:p>
                      <a:pPr algn="just">
                        <a:spcAft>
                          <a:spcPts val="0"/>
                        </a:spcAft>
                      </a:pPr>
                      <a:r>
                        <a:rPr lang="es-PE" sz="2000" dirty="0">
                          <a:effectLst/>
                          <a:latin typeface="+mj-lt"/>
                        </a:rPr>
                        <a:t>Cuando tenga información de atención por los servicios.</a:t>
                      </a:r>
                      <a:endParaRPr lang="es-PE" sz="2000" dirty="0">
                        <a:effectLst/>
                        <a:latin typeface="+mj-lt"/>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351515">
                <a:tc>
                  <a:txBody>
                    <a:bodyPr/>
                    <a:lstStyle/>
                    <a:p>
                      <a:pPr algn="just">
                        <a:spcAft>
                          <a:spcPts val="0"/>
                        </a:spcAft>
                      </a:pPr>
                      <a:r>
                        <a:rPr lang="es-PE" sz="2000" b="1" dirty="0">
                          <a:effectLst/>
                          <a:latin typeface="+mj-lt"/>
                        </a:rPr>
                        <a:t>Violencia física</a:t>
                      </a:r>
                      <a:r>
                        <a:rPr lang="es-PE" sz="2000" dirty="0">
                          <a:effectLst/>
                          <a:latin typeface="+mj-lt"/>
                        </a:rPr>
                        <a:t>: cuando haya </a:t>
                      </a:r>
                      <a:r>
                        <a:rPr lang="es-PE" sz="2000" b="1" dirty="0">
                          <a:effectLst/>
                          <a:latin typeface="+mj-lt"/>
                        </a:rPr>
                        <a:t>cesado</a:t>
                      </a:r>
                      <a:r>
                        <a:rPr lang="es-PE" sz="2000" dirty="0">
                          <a:effectLst/>
                          <a:latin typeface="+mj-lt"/>
                        </a:rPr>
                        <a:t> y se </a:t>
                      </a:r>
                      <a:r>
                        <a:rPr lang="es-PE" sz="2000" b="1" dirty="0">
                          <a:effectLst/>
                          <a:latin typeface="+mj-lt"/>
                        </a:rPr>
                        <a:t>garantice la protección</a:t>
                      </a:r>
                      <a:r>
                        <a:rPr lang="es-PE" sz="2000" dirty="0">
                          <a:effectLst/>
                          <a:latin typeface="+mj-lt"/>
                        </a:rPr>
                        <a:t> de los estudiantes, así como su </a:t>
                      </a:r>
                      <a:r>
                        <a:rPr lang="es-PE" sz="2000" b="1" dirty="0">
                          <a:effectLst/>
                          <a:latin typeface="+mj-lt"/>
                        </a:rPr>
                        <a:t>permanencia</a:t>
                      </a:r>
                      <a:r>
                        <a:rPr lang="es-PE" sz="2000" dirty="0">
                          <a:effectLst/>
                          <a:latin typeface="+mj-lt"/>
                        </a:rPr>
                        <a:t> en la institución educativa, y se evidencian </a:t>
                      </a:r>
                      <a:r>
                        <a:rPr lang="es-PE" sz="2000" b="1" dirty="0">
                          <a:effectLst/>
                          <a:latin typeface="+mj-lt"/>
                        </a:rPr>
                        <a:t>mejoras en la convivencia </a:t>
                      </a:r>
                      <a:r>
                        <a:rPr lang="es-PE" sz="2000" dirty="0">
                          <a:effectLst/>
                          <a:latin typeface="+mj-lt"/>
                        </a:rPr>
                        <a:t>escolar.</a:t>
                      </a:r>
                      <a:endParaRPr lang="es-PE" sz="2000" b="0"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36093">
                <a:tc>
                  <a:txBody>
                    <a:bodyPr/>
                    <a:lstStyle/>
                    <a:p>
                      <a:pPr algn="just">
                        <a:spcAft>
                          <a:spcPts val="0"/>
                        </a:spcAft>
                      </a:pPr>
                      <a:r>
                        <a:rPr lang="es-PE" sz="2000" dirty="0">
                          <a:effectLst/>
                          <a:latin typeface="+mj-lt"/>
                        </a:rPr>
                        <a:t>Garantizar la </a:t>
                      </a:r>
                      <a:r>
                        <a:rPr lang="es-PE" sz="2000" b="1" dirty="0">
                          <a:effectLst/>
                          <a:latin typeface="+mj-lt"/>
                        </a:rPr>
                        <a:t>continuidad educativa </a:t>
                      </a:r>
                      <a:r>
                        <a:rPr lang="es-PE" sz="2000" dirty="0">
                          <a:effectLst/>
                          <a:latin typeface="+mj-lt"/>
                        </a:rPr>
                        <a:t>de los estudiantes involucrados.</a:t>
                      </a:r>
                      <a:endParaRPr lang="es-PE" sz="2000" b="0" dirty="0">
                        <a:effectLst/>
                        <a:latin typeface="+mj-lt"/>
                        <a:ea typeface="Times New Roman" panose="02020603050405020304" pitchFamily="18" charset="0"/>
                      </a:endParaRPr>
                    </a:p>
                  </a:txBody>
                  <a:tcPr marL="68580" marR="68580" marT="0" marB="0" anchor="ctr"/>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46482">
                <a:tc>
                  <a:txBody>
                    <a:bodyPr/>
                    <a:lstStyle/>
                    <a:p>
                      <a:pPr algn="just">
                        <a:spcAft>
                          <a:spcPts val="0"/>
                        </a:spcAft>
                      </a:pPr>
                      <a:r>
                        <a:rPr lang="es-PE" sz="2000" dirty="0">
                          <a:effectLst/>
                          <a:latin typeface="+mj-lt"/>
                        </a:rPr>
                        <a:t>Informar a </a:t>
                      </a:r>
                      <a:r>
                        <a:rPr lang="es-PE" sz="2000" b="1" dirty="0">
                          <a:effectLst/>
                          <a:latin typeface="+mj-lt"/>
                        </a:rPr>
                        <a:t>UGEL.</a:t>
                      </a:r>
                      <a:endParaRPr lang="es-PE" sz="2000" b="1" dirty="0">
                        <a:effectLst/>
                        <a:latin typeface="+mj-lt"/>
                        <a:ea typeface="Times New Roman" panose="02020603050405020304" pitchFamily="18" charset="0"/>
                      </a:endParaRPr>
                    </a:p>
                  </a:txBody>
                  <a:tcPr marL="68580" marR="68580" marT="0" marB="0" anchor="ctr">
                    <a:solidFill>
                      <a:schemeClr val="bg1">
                        <a:lumMod val="95000"/>
                      </a:schemeClr>
                    </a:solidFill>
                  </a:tcPr>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2</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y/o física (con lesiones y/o armas) entre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6738000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371198"/>
            <a:ext cx="8958580" cy="4826962"/>
          </a:xfrm>
          <a:prstGeom prst="rect">
            <a:avLst/>
          </a:prstGeom>
        </p:spPr>
        <p:txBody>
          <a:bodyPr vert="horz" wrap="square" lIns="0" tIns="271780" rIns="0" bIns="0" rtlCol="0">
            <a:spAutoFit/>
          </a:bodyPr>
          <a:lstStyle/>
          <a:p>
            <a:pPr marL="12700">
              <a:lnSpc>
                <a:spcPct val="100000"/>
              </a:lnSpc>
              <a:spcBef>
                <a:spcPts val="2140"/>
              </a:spcBef>
            </a:pPr>
            <a:r>
              <a:rPr lang="es-PE" sz="6000" i="0" spc="-5" dirty="0">
                <a:solidFill>
                  <a:schemeClr val="accent6"/>
                </a:solidFill>
                <a:latin typeface="Calibri Light" panose="020F0302020204030204" pitchFamily="34" charset="0"/>
              </a:rPr>
              <a:t>C</a:t>
            </a:r>
            <a:r>
              <a:rPr sz="6000" i="0" spc="-5" dirty="0" err="1">
                <a:solidFill>
                  <a:schemeClr val="accent6"/>
                </a:solidFill>
                <a:latin typeface="Calibri Light" panose="020F0302020204030204" pitchFamily="34" charset="0"/>
              </a:rPr>
              <a:t>aso</a:t>
            </a:r>
            <a:r>
              <a:rPr lang="es-PE" sz="6000" i="0" spc="-5" dirty="0">
                <a:solidFill>
                  <a:schemeClr val="accent6"/>
                </a:solidFill>
                <a:latin typeface="Calibri Light" panose="020F0302020204030204" pitchFamily="34" charset="0"/>
              </a:rPr>
              <a:t> B</a:t>
            </a:r>
            <a:r>
              <a:rPr sz="6000" i="0" spc="-5" dirty="0">
                <a:solidFill>
                  <a:schemeClr val="accent6"/>
                </a:solidFill>
                <a:latin typeface="Calibri Light" panose="020F0302020204030204" pitchFamily="34" charset="0"/>
              </a:rPr>
              <a:t>:</a:t>
            </a:r>
            <a:endParaRPr sz="6000" dirty="0">
              <a:solidFill>
                <a:schemeClr val="accent6"/>
              </a:solidFill>
              <a:latin typeface="Calibri Light" panose="020F0302020204030204" pitchFamily="34" charset="0"/>
            </a:endParaRPr>
          </a:p>
          <a:p>
            <a:pPr marL="12700" marR="5080" algn="just">
              <a:lnSpc>
                <a:spcPts val="3020"/>
              </a:lnSpc>
              <a:spcBef>
                <a:spcPts val="1330"/>
              </a:spcBef>
            </a:pPr>
            <a:r>
              <a:rPr lang="es-ES" sz="2800" dirty="0">
                <a:latin typeface="Calibri Light" panose="020F0302020204030204" pitchFamily="34" charset="0"/>
              </a:rPr>
              <a:t>En una escuela secundaria ubicada en un barrio con altos índices de violencia, los estudiantes se enfrentan a patadas y se insultan con frecuencia en el recreo, a la salida, etc. Los docentes no han tomado acciones al respecto. Una tarde saliendo de clases se enfrentaron dos grupos de alumnos y uno de los estudiantes salió herido quedándose tirado en la vereda frente a la escuela con una herida en la frente y el ojo. Estudiantes de otro salón fueron al director a comentarles lo sucedido.</a:t>
            </a:r>
            <a:endParaRPr sz="2800" dirty="0">
              <a:latin typeface="Calibri Light" panose="020F0302020204030204" pitchFamily="34" charset="0"/>
            </a:endParaRPr>
          </a:p>
        </p:txBody>
      </p:sp>
      <p:pic>
        <p:nvPicPr>
          <p:cNvPr id="7" name="image27.jpg"/>
          <p:cNvPicPr/>
          <p:nvPr/>
        </p:nvPicPr>
        <p:blipFill>
          <a:blip r:embed="rId2"/>
          <a:srcRect/>
          <a:stretch>
            <a:fillRect/>
          </a:stretch>
        </p:blipFill>
        <p:spPr>
          <a:xfrm>
            <a:off x="381000" y="838200"/>
            <a:ext cx="940053" cy="1088160"/>
          </a:xfrm>
          <a:prstGeom prst="rect">
            <a:avLst/>
          </a:prstGeom>
          <a:ln/>
        </p:spPr>
      </p:pic>
    </p:spTree>
    <p:extLst>
      <p:ext uri="{BB962C8B-B14F-4D97-AF65-F5344CB8AC3E}">
        <p14:creationId xmlns:p14="http://schemas.microsoft.com/office/powerpoint/2010/main" val="9894396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r="36156"/>
          <a:stretch/>
        </p:blipFill>
        <p:spPr>
          <a:xfrm>
            <a:off x="5702143" y="0"/>
            <a:ext cx="6489857" cy="6858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2221" y="250317"/>
            <a:ext cx="3258114" cy="709725"/>
          </a:xfrm>
          <a:prstGeom prst="rect">
            <a:avLst/>
          </a:prstGeom>
        </p:spPr>
      </p:pic>
      <p:sp>
        <p:nvSpPr>
          <p:cNvPr id="11" name="Cheurón 10"/>
          <p:cNvSpPr/>
          <p:nvPr/>
        </p:nvSpPr>
        <p:spPr>
          <a:xfrm>
            <a:off x="4544960" y="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2" name="Cheurón 11"/>
          <p:cNvSpPr/>
          <p:nvPr/>
        </p:nvSpPr>
        <p:spPr>
          <a:xfrm>
            <a:off x="4983110" y="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3" name="Pentágono 12"/>
          <p:cNvSpPr/>
          <p:nvPr/>
        </p:nvSpPr>
        <p:spPr>
          <a:xfrm>
            <a:off x="0" y="0"/>
            <a:ext cx="4705350"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ángulo 13"/>
          <p:cNvSpPr/>
          <p:nvPr/>
        </p:nvSpPr>
        <p:spPr>
          <a:xfrm>
            <a:off x="177563" y="78968"/>
            <a:ext cx="3861955" cy="769441"/>
          </a:xfrm>
          <a:prstGeom prst="rect">
            <a:avLst/>
          </a:prstGeom>
        </p:spPr>
        <p:txBody>
          <a:bodyPr wrap="none">
            <a:spAutoFit/>
          </a:bodyPr>
          <a:lstStyle/>
          <a:p>
            <a:r>
              <a:rPr lang="en-US" sz="4400" b="1" dirty="0">
                <a:solidFill>
                  <a:schemeClr val="bg1"/>
                </a:solidFill>
                <a:latin typeface="Arial Narrow" panose="020B0606020202030204" pitchFamily="34" charset="0"/>
              </a:rPr>
              <a:t> </a:t>
            </a:r>
            <a:r>
              <a:rPr lang="en-US" sz="4400" b="1" dirty="0" err="1">
                <a:solidFill>
                  <a:schemeClr val="bg1"/>
                </a:solidFill>
                <a:latin typeface="Arial Narrow" panose="020B0606020202030204" pitchFamily="34" charset="0"/>
              </a:rPr>
              <a:t>Situación</a:t>
            </a:r>
            <a:r>
              <a:rPr lang="en-US" sz="4400" b="1" dirty="0">
                <a:solidFill>
                  <a:schemeClr val="bg1"/>
                </a:solidFill>
                <a:latin typeface="Arial Narrow" panose="020B0606020202030204" pitchFamily="34" charset="0"/>
              </a:rPr>
              <a:t> actual</a:t>
            </a:r>
          </a:p>
        </p:txBody>
      </p:sp>
      <p:sp>
        <p:nvSpPr>
          <p:cNvPr id="8" name="Rectángulo 7">
            <a:extLst>
              <a:ext uri="{FF2B5EF4-FFF2-40B4-BE49-F238E27FC236}">
                <a16:creationId xmlns:a16="http://schemas.microsoft.com/office/drawing/2014/main" id="{4E954888-5BE1-4F29-BA0E-273719308062}"/>
              </a:ext>
            </a:extLst>
          </p:cNvPr>
          <p:cNvSpPr/>
          <p:nvPr/>
        </p:nvSpPr>
        <p:spPr>
          <a:xfrm>
            <a:off x="364310" y="1321596"/>
            <a:ext cx="1470265" cy="6094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FFAB2FB7-1434-4DC0-907D-46FB9DF631AF}"/>
              </a:ext>
            </a:extLst>
          </p:cNvPr>
          <p:cNvSpPr/>
          <p:nvPr/>
        </p:nvSpPr>
        <p:spPr>
          <a:xfrm>
            <a:off x="2757723" y="1321596"/>
            <a:ext cx="1470265" cy="609488"/>
          </a:xfrm>
          <a:prstGeom prst="rect">
            <a:avLst/>
          </a:prstGeom>
          <a:solidFill>
            <a:srgbClr val="F0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Shape 151"/>
          <p:cNvSpPr txBox="1"/>
          <p:nvPr/>
        </p:nvSpPr>
        <p:spPr>
          <a:xfrm>
            <a:off x="286153" y="1185442"/>
            <a:ext cx="2197048" cy="1678515"/>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s" sz="4000" b="1" dirty="0">
                <a:solidFill>
                  <a:schemeClr val="bg1"/>
                </a:solidFill>
                <a:latin typeface="Arial Narrow" panose="020B0606020202030204" pitchFamily="34" charset="0"/>
                <a:ea typeface="Oswald SemiBold"/>
                <a:cs typeface="Oswald SemiBold"/>
                <a:sym typeface="Oswald SemiBold"/>
              </a:rPr>
              <a:t>19,977</a:t>
            </a:r>
            <a:endParaRPr sz="4000" b="1" dirty="0">
              <a:solidFill>
                <a:schemeClr val="bg1"/>
              </a:solidFill>
              <a:latin typeface="Arial Narrow" panose="020B0606020202030204" pitchFamily="34" charset="0"/>
              <a:ea typeface="Oswald SemiBold"/>
              <a:cs typeface="Oswald SemiBold"/>
              <a:sym typeface="Oswald SemiBold"/>
            </a:endParaRPr>
          </a:p>
          <a:p>
            <a:pPr>
              <a:buClr>
                <a:schemeClr val="dk1"/>
              </a:buClr>
              <a:buSzPts val="1100"/>
            </a:pPr>
            <a:r>
              <a:rPr lang="en-US" sz="2000" b="1" dirty="0" err="1">
                <a:solidFill>
                  <a:schemeClr val="tx1">
                    <a:lumMod val="50000"/>
                    <a:lumOff val="50000"/>
                  </a:schemeClr>
                </a:solidFill>
                <a:latin typeface="Arial Narrow" panose="020B0606020202030204" pitchFamily="34" charset="0"/>
              </a:rPr>
              <a:t>casos</a:t>
            </a:r>
            <a:r>
              <a:rPr lang="en-US" sz="2000" b="1" dirty="0">
                <a:solidFill>
                  <a:schemeClr val="tx1">
                    <a:lumMod val="50000"/>
                    <a:lumOff val="50000"/>
                  </a:schemeClr>
                </a:solidFill>
                <a:latin typeface="Arial Narrow" panose="020B0606020202030204" pitchFamily="34" charset="0"/>
              </a:rPr>
              <a:t> de </a:t>
            </a:r>
            <a:r>
              <a:rPr lang="en-US" sz="2000" b="1" dirty="0" err="1">
                <a:solidFill>
                  <a:schemeClr val="tx1">
                    <a:lumMod val="50000"/>
                    <a:lumOff val="50000"/>
                  </a:schemeClr>
                </a:solidFill>
                <a:latin typeface="Arial Narrow" panose="020B0606020202030204" pitchFamily="34" charset="0"/>
              </a:rPr>
              <a:t>violencia</a:t>
            </a:r>
            <a:r>
              <a:rPr lang="en-US" sz="2000" b="1" dirty="0">
                <a:solidFill>
                  <a:schemeClr val="tx1">
                    <a:lumMod val="50000"/>
                    <a:lumOff val="50000"/>
                  </a:schemeClr>
                </a:solidFill>
                <a:latin typeface="Arial Narrow" panose="020B0606020202030204" pitchFamily="34" charset="0"/>
              </a:rPr>
              <a:t> escolar </a:t>
            </a:r>
            <a:r>
              <a:rPr lang="en-US" sz="2000" dirty="0" err="1">
                <a:solidFill>
                  <a:schemeClr val="tx1">
                    <a:lumMod val="50000"/>
                    <a:lumOff val="50000"/>
                  </a:schemeClr>
                </a:solidFill>
                <a:latin typeface="Arial Narrow" panose="020B0606020202030204" pitchFamily="34" charset="0"/>
              </a:rPr>
              <a:t>reportados</a:t>
            </a:r>
            <a:r>
              <a:rPr lang="en-US" sz="2000" dirty="0">
                <a:solidFill>
                  <a:schemeClr val="tx1">
                    <a:lumMod val="50000"/>
                    <a:lumOff val="50000"/>
                  </a:schemeClr>
                </a:solidFill>
                <a:latin typeface="Arial Narrow" panose="020B0606020202030204" pitchFamily="34" charset="0"/>
              </a:rPr>
              <a:t> </a:t>
            </a:r>
            <a:r>
              <a:rPr lang="en-US" sz="2000" dirty="0" err="1">
                <a:solidFill>
                  <a:schemeClr val="tx1">
                    <a:lumMod val="50000"/>
                    <a:lumOff val="50000"/>
                  </a:schemeClr>
                </a:solidFill>
                <a:latin typeface="Arial Narrow" panose="020B0606020202030204" pitchFamily="34" charset="0"/>
              </a:rPr>
              <a:t>en</a:t>
            </a:r>
            <a:r>
              <a:rPr lang="en-US" sz="2000" dirty="0">
                <a:solidFill>
                  <a:schemeClr val="tx1">
                    <a:lumMod val="50000"/>
                    <a:lumOff val="50000"/>
                  </a:schemeClr>
                </a:solidFill>
                <a:latin typeface="Arial Narrow" panose="020B0606020202030204" pitchFamily="34" charset="0"/>
              </a:rPr>
              <a:t> el </a:t>
            </a:r>
            <a:r>
              <a:rPr lang="en-US" sz="2000" dirty="0" err="1">
                <a:solidFill>
                  <a:schemeClr val="tx1">
                    <a:lumMod val="50000"/>
                    <a:lumOff val="50000"/>
                  </a:schemeClr>
                </a:solidFill>
                <a:latin typeface="Arial Narrow" panose="020B0606020202030204" pitchFamily="34" charset="0"/>
              </a:rPr>
              <a:t>SíseVe</a:t>
            </a:r>
            <a:endParaRPr lang="en-US" sz="2000" dirty="0">
              <a:solidFill>
                <a:schemeClr val="tx1">
                  <a:lumMod val="50000"/>
                  <a:lumOff val="50000"/>
                </a:schemeClr>
              </a:solidFill>
              <a:latin typeface="Arial Narrow" panose="020B0606020202030204" pitchFamily="34" charset="0"/>
            </a:endParaRPr>
          </a:p>
        </p:txBody>
      </p:sp>
      <p:sp>
        <p:nvSpPr>
          <p:cNvPr id="15" name="Shape 154"/>
          <p:cNvSpPr txBox="1"/>
          <p:nvPr/>
        </p:nvSpPr>
        <p:spPr>
          <a:xfrm>
            <a:off x="2757722" y="1204077"/>
            <a:ext cx="2911187" cy="1454013"/>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s" sz="4000" b="1" dirty="0">
                <a:solidFill>
                  <a:schemeClr val="bg1"/>
                </a:solidFill>
                <a:latin typeface="Arial Narrow" panose="020B0606020202030204" pitchFamily="34" charset="0"/>
                <a:ea typeface="Oswald SemiBold"/>
                <a:cs typeface="Oswald SemiBold"/>
                <a:sym typeface="Oswald SemiBold"/>
              </a:rPr>
              <a:t>8,970</a:t>
            </a:r>
          </a:p>
          <a:p>
            <a:pPr>
              <a:buClr>
                <a:schemeClr val="dk1"/>
              </a:buClr>
              <a:buSzPts val="1100"/>
            </a:pPr>
            <a:r>
              <a:rPr lang="es-ES" sz="2000" dirty="0">
                <a:solidFill>
                  <a:schemeClr val="tx1">
                    <a:lumMod val="50000"/>
                    <a:lumOff val="50000"/>
                  </a:schemeClr>
                </a:solidFill>
                <a:latin typeface="Arial Narrow" panose="020B0606020202030204" pitchFamily="34" charset="0"/>
              </a:rPr>
              <a:t>casos de </a:t>
            </a:r>
            <a:r>
              <a:rPr lang="es-ES" sz="2000" b="1" dirty="0">
                <a:solidFill>
                  <a:schemeClr val="tx1">
                    <a:lumMod val="50000"/>
                    <a:lumOff val="50000"/>
                  </a:schemeClr>
                </a:solidFill>
                <a:latin typeface="Arial Narrow" panose="020B0606020202030204" pitchFamily="34" charset="0"/>
              </a:rPr>
              <a:t>violencia de un adulto (personal de la IE) contra un escolar.</a:t>
            </a:r>
          </a:p>
        </p:txBody>
      </p:sp>
      <p:graphicFrame>
        <p:nvGraphicFramePr>
          <p:cNvPr id="28" name="Gráfico 27"/>
          <p:cNvGraphicFramePr/>
          <p:nvPr>
            <p:extLst>
              <p:ext uri="{D42A27DB-BD31-4B8C-83A1-F6EECF244321}">
                <p14:modId xmlns:p14="http://schemas.microsoft.com/office/powerpoint/2010/main" val="3056254600"/>
              </p:ext>
            </p:extLst>
          </p:nvPr>
        </p:nvGraphicFramePr>
        <p:xfrm>
          <a:off x="-244125" y="2881309"/>
          <a:ext cx="5913033" cy="3623824"/>
        </p:xfrm>
        <a:graphic>
          <a:graphicData uri="http://schemas.openxmlformats.org/drawingml/2006/chart">
            <c:chart xmlns:c="http://schemas.openxmlformats.org/drawingml/2006/chart" xmlns:r="http://schemas.openxmlformats.org/officeDocument/2006/relationships" r:id="rId5"/>
          </a:graphicData>
        </a:graphic>
      </p:graphicFrame>
      <p:sp>
        <p:nvSpPr>
          <p:cNvPr id="29" name="CuadroTexto 28"/>
          <p:cNvSpPr txBox="1"/>
          <p:nvPr/>
        </p:nvSpPr>
        <p:spPr>
          <a:xfrm>
            <a:off x="5668908" y="6382166"/>
            <a:ext cx="6648451" cy="369332"/>
          </a:xfrm>
          <a:prstGeom prst="rect">
            <a:avLst/>
          </a:prstGeom>
          <a:noFill/>
        </p:spPr>
        <p:txBody>
          <a:bodyPr wrap="square" rtlCol="0">
            <a:spAutoFit/>
          </a:bodyPr>
          <a:lstStyle/>
          <a:p>
            <a:r>
              <a:rPr lang="es-PE" b="1" dirty="0">
                <a:solidFill>
                  <a:schemeClr val="bg1"/>
                </a:solidFill>
                <a:latin typeface="Arial Narrow" panose="020B0606020202030204" pitchFamily="34" charset="0"/>
              </a:rPr>
              <a:t>* Fuente: Reporte </a:t>
            </a:r>
            <a:r>
              <a:rPr lang="es-PE" b="1" dirty="0" err="1">
                <a:solidFill>
                  <a:schemeClr val="bg1"/>
                </a:solidFill>
                <a:latin typeface="Arial Narrow" panose="020B0606020202030204" pitchFamily="34" charset="0"/>
              </a:rPr>
              <a:t>SíseVe</a:t>
            </a:r>
            <a:r>
              <a:rPr lang="es-PE" b="1" dirty="0">
                <a:solidFill>
                  <a:schemeClr val="bg1"/>
                </a:solidFill>
                <a:latin typeface="Arial Narrow" panose="020B0606020202030204" pitchFamily="34" charset="0"/>
              </a:rPr>
              <a:t> (</a:t>
            </a:r>
            <a:r>
              <a:rPr lang="es-PE" b="1" dirty="0">
                <a:solidFill>
                  <a:schemeClr val="bg1"/>
                </a:solidFill>
                <a:latin typeface="Arial Narrow" panose="020B0606020202030204" pitchFamily="34" charset="0"/>
                <a:hlinkClick r:id="rId6"/>
              </a:rPr>
              <a:t>www.siseve.pe</a:t>
            </a:r>
            <a:r>
              <a:rPr lang="es-PE" b="1" dirty="0">
                <a:solidFill>
                  <a:schemeClr val="bg1"/>
                </a:solidFill>
                <a:latin typeface="Arial Narrow" panose="020B0606020202030204" pitchFamily="34" charset="0"/>
              </a:rPr>
              <a:t>) del 15.09.2013 al 31.07.2018</a:t>
            </a:r>
          </a:p>
        </p:txBody>
      </p:sp>
    </p:spTree>
    <p:extLst>
      <p:ext uri="{BB962C8B-B14F-4D97-AF65-F5344CB8AC3E}">
        <p14:creationId xmlns:p14="http://schemas.microsoft.com/office/powerpoint/2010/main" val="219229087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524000" y="1066800"/>
            <a:ext cx="10210800" cy="5257800"/>
            <a:chOff x="3294062" y="2152333"/>
            <a:chExt cx="5603875" cy="2553335"/>
          </a:xfrm>
        </p:grpSpPr>
        <p:sp>
          <p:nvSpPr>
            <p:cNvPr id="2" name="Rectángulo 1"/>
            <p:cNvSpPr/>
            <p:nvPr/>
          </p:nvSpPr>
          <p:spPr>
            <a:xfrm>
              <a:off x="3294062" y="2152333"/>
              <a:ext cx="5603875" cy="255333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PE"/>
            </a:p>
          </p:txBody>
        </p:sp>
        <p:pic>
          <p:nvPicPr>
            <p:cNvPr id="7" name="Imagen 6"/>
            <p:cNvPicPr/>
            <p:nvPr/>
          </p:nvPicPr>
          <p:blipFill>
            <a:blip r:embed="rId2" cstate="print">
              <a:extLst>
                <a:ext uri="{BEBA8EAE-BF5A-486C-A8C5-ECC9F3942E4B}">
                  <a14:imgProps xmlns:a14="http://schemas.microsoft.com/office/drawing/2010/main">
                    <a14:imgLayer r:embed="rId3">
                      <a14:imgEffect>
                        <a14:backgroundRemoval t="0" b="100000" l="9707" r="89842">
                          <a14:foregroundMark x1="52596" y1="5869" x2="52596" y2="5869"/>
                        </a14:backgroundRemoval>
                      </a14:imgEffect>
                    </a14:imgLayer>
                  </a14:imgProps>
                </a:ext>
                <a:ext uri="{28A0092B-C50C-407E-A947-70E740481C1C}">
                  <a14:useLocalDpi xmlns:a14="http://schemas.microsoft.com/office/drawing/2010/main" val="0"/>
                </a:ext>
              </a:extLst>
            </a:blip>
            <a:stretch>
              <a:fillRect/>
            </a:stretch>
          </p:blipFill>
          <p:spPr>
            <a:xfrm>
              <a:off x="5313997" y="2452688"/>
              <a:ext cx="1533525" cy="1533525"/>
            </a:xfrm>
            <a:prstGeom prst="rect">
              <a:avLst/>
            </a:prstGeom>
          </p:spPr>
        </p:pic>
        <p:sp>
          <p:nvSpPr>
            <p:cNvPr id="8" name="Cuadro de texto 2"/>
            <p:cNvSpPr txBox="1">
              <a:spLocks noChangeArrowheads="1"/>
            </p:cNvSpPr>
            <p:nvPr/>
          </p:nvSpPr>
          <p:spPr bwMode="auto">
            <a:xfrm>
              <a:off x="5599747" y="4120198"/>
              <a:ext cx="990600" cy="4095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ES" sz="2400" b="1" dirty="0">
                  <a:effectLst/>
                  <a:latin typeface="Arial Narrow" panose="020B0606020202030204" pitchFamily="34" charset="0"/>
                  <a:ea typeface="Times New Roman" panose="02020603050405020304" pitchFamily="18" charset="0"/>
                </a:rPr>
                <a:t>Yo</a:t>
              </a:r>
              <a:endParaRPr lang="es-PE" sz="2400" dirty="0">
                <a:effectLst/>
                <a:latin typeface="Times New Roman" panose="02020603050405020304" pitchFamily="18" charset="0"/>
                <a:ea typeface="Times New Roman" panose="02020603050405020304" pitchFamily="18" charset="0"/>
              </a:endParaRPr>
            </a:p>
            <a:p>
              <a:pPr algn="ctr">
                <a:spcAft>
                  <a:spcPts val="0"/>
                </a:spcAft>
              </a:pPr>
              <a:r>
                <a:rPr lang="es-ES" sz="2400" b="1" dirty="0">
                  <a:effectLst/>
                  <a:latin typeface="Arial Narrow" panose="020B0606020202030204" pitchFamily="34" charset="0"/>
                  <a:ea typeface="Times New Roman" panose="02020603050405020304" pitchFamily="18" charset="0"/>
                </a:rPr>
                <a:t>Director(a)</a:t>
              </a:r>
              <a:endParaRPr lang="es-PE" sz="2400" dirty="0">
                <a:effectLst/>
                <a:latin typeface="Times New Roman" panose="02020603050405020304" pitchFamily="18" charset="0"/>
                <a:ea typeface="Times New Roman" panose="02020603050405020304" pitchFamily="18" charset="0"/>
              </a:endParaRPr>
            </a:p>
          </p:txBody>
        </p:sp>
      </p:grpSp>
      <p:sp>
        <p:nvSpPr>
          <p:cNvPr id="10" name="Rectángulo redondeado 9"/>
          <p:cNvSpPr/>
          <p:nvPr/>
        </p:nvSpPr>
        <p:spPr>
          <a:xfrm>
            <a:off x="2057400" y="1151816"/>
            <a:ext cx="3491437" cy="2442057"/>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2800" u="sng" dirty="0">
                <a:effectLst/>
                <a:latin typeface="Arial" panose="020B0604020202020204" pitchFamily="34" charset="0"/>
                <a:ea typeface="Times New Roman" panose="02020603050405020304" pitchFamily="18" charset="0"/>
              </a:rPr>
              <a:t>ACCIÓN:</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2800" dirty="0">
                <a:effectLst/>
                <a:latin typeface="Arial" panose="020B0604020202020204" pitchFamily="34" charset="0"/>
                <a:ea typeface="Times New Roman" panose="02020603050405020304" pitchFamily="18" charset="0"/>
              </a:rPr>
              <a:t>a. Acción 1</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2800" dirty="0">
                <a:effectLst/>
                <a:latin typeface="Arial" panose="020B0604020202020204" pitchFamily="34" charset="0"/>
                <a:ea typeface="Times New Roman" panose="02020603050405020304" pitchFamily="18" charset="0"/>
              </a:rPr>
              <a:t>b. Acción 2</a:t>
            </a:r>
            <a:endParaRPr lang="es-PE" sz="28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11" name="Rectángulo redondeado 10"/>
          <p:cNvSpPr/>
          <p:nvPr/>
        </p:nvSpPr>
        <p:spPr>
          <a:xfrm>
            <a:off x="7598406" y="1093960"/>
            <a:ext cx="3765282" cy="2421875"/>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170" algn="ctr">
              <a:spcAft>
                <a:spcPts val="0"/>
              </a:spcAft>
            </a:pPr>
            <a:r>
              <a:rPr lang="es-ES" sz="2400" u="sng" dirty="0">
                <a:effectLst/>
                <a:latin typeface="Arial" panose="020B0604020202020204" pitchFamily="34" charset="0"/>
                <a:ea typeface="Times New Roman" panose="02020603050405020304" pitchFamily="18" charset="0"/>
              </a:rPr>
              <a:t>DERIVACIÓN:</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marL="90170" indent="-138430">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12" name="Rectángulo redondeado 11"/>
          <p:cNvSpPr/>
          <p:nvPr/>
        </p:nvSpPr>
        <p:spPr>
          <a:xfrm>
            <a:off x="2107524" y="3714967"/>
            <a:ext cx="3450681" cy="2483768"/>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algn="ctr">
              <a:spcAft>
                <a:spcPts val="0"/>
              </a:spcAft>
            </a:pPr>
            <a:r>
              <a:rPr lang="es-ES" sz="2400" u="sng" dirty="0">
                <a:effectLst/>
                <a:latin typeface="Arial" panose="020B0604020202020204" pitchFamily="34" charset="0"/>
                <a:ea typeface="Times New Roman" panose="02020603050405020304" pitchFamily="18" charset="0"/>
              </a:rPr>
              <a:t>SEGUIMIENTO:</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900" dirty="0">
                <a:effectLst/>
                <a:latin typeface="Arial" panose="020B0604020202020204" pitchFamily="34" charset="0"/>
                <a:ea typeface="Times New Roman" panose="02020603050405020304" pitchFamily="18" charset="0"/>
              </a:rPr>
              <a:t> </a:t>
            </a:r>
            <a:endParaRPr lang="es-PE" sz="1200" dirty="0">
              <a:effectLst/>
              <a:latin typeface="Times New Roman" panose="02020603050405020304" pitchFamily="18" charset="0"/>
              <a:ea typeface="Times New Roman" panose="02020603050405020304" pitchFamily="18" charset="0"/>
            </a:endParaRPr>
          </a:p>
        </p:txBody>
      </p:sp>
      <p:sp>
        <p:nvSpPr>
          <p:cNvPr id="13" name="Rectángulo redondeado 12"/>
          <p:cNvSpPr/>
          <p:nvPr/>
        </p:nvSpPr>
        <p:spPr>
          <a:xfrm>
            <a:off x="7573822" y="3615401"/>
            <a:ext cx="3839991" cy="2576606"/>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80340" algn="ctr">
              <a:spcAft>
                <a:spcPts val="0"/>
              </a:spcAft>
            </a:pPr>
            <a:r>
              <a:rPr lang="es-ES" sz="2400" u="sng" dirty="0">
                <a:effectLst/>
                <a:latin typeface="Arial" panose="020B0604020202020204" pitchFamily="34" charset="0"/>
                <a:ea typeface="Times New Roman" panose="02020603050405020304" pitchFamily="18" charset="0"/>
              </a:rPr>
              <a:t>CIERRE:</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a. Acción 1</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b. Acción 2</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c…</a:t>
            </a:r>
            <a:endParaRPr lang="es-PE" sz="2400" dirty="0">
              <a:effectLst/>
              <a:latin typeface="Times New Roman" panose="02020603050405020304" pitchFamily="18" charset="0"/>
              <a:ea typeface="Times New Roman" panose="02020603050405020304" pitchFamily="18" charset="0"/>
            </a:endParaRPr>
          </a:p>
          <a:p>
            <a:pPr>
              <a:spcAft>
                <a:spcPts val="0"/>
              </a:spcAft>
            </a:pPr>
            <a:r>
              <a:rPr lang="es-ES" sz="2400" dirty="0">
                <a:effectLst/>
                <a:latin typeface="Arial" panose="020B0604020202020204" pitchFamily="34" charset="0"/>
                <a:ea typeface="Times New Roman" panose="02020603050405020304" pitchFamily="18" charset="0"/>
              </a:rPr>
              <a:t> </a:t>
            </a:r>
            <a:endParaRPr lang="es-PE" sz="2400" dirty="0">
              <a:effectLst/>
              <a:latin typeface="Times New Roman" panose="02020603050405020304" pitchFamily="18" charset="0"/>
              <a:ea typeface="Times New Roman" panose="02020603050405020304" pitchFamily="18" charset="0"/>
            </a:endParaRPr>
          </a:p>
        </p:txBody>
      </p:sp>
      <p:pic>
        <p:nvPicPr>
          <p:cNvPr id="14" name="image49.png"/>
          <p:cNvPicPr/>
          <p:nvPr/>
        </p:nvPicPr>
        <p:blipFill>
          <a:blip r:embed="rId4"/>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416957492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71600" y="1066800"/>
            <a:ext cx="9829800" cy="5410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PE"/>
          </a:p>
        </p:txBody>
      </p:sp>
      <p:pic>
        <p:nvPicPr>
          <p:cNvPr id="9" name="Imagen 8"/>
          <p:cNvPicPr/>
          <p:nvPr/>
        </p:nvPicPr>
        <p:blipFill>
          <a:blip r:embed="rId2" cstate="print">
            <a:extLst>
              <a:ext uri="{BEBA8EAE-BF5A-486C-A8C5-ECC9F3942E4B}">
                <a14:imgProps xmlns:a14="http://schemas.microsoft.com/office/drawing/2010/main">
                  <a14:imgLayer r:embed="rId3">
                    <a14:imgEffect>
                      <a14:backgroundRemoval t="0" b="100000" l="9707" r="89842">
                        <a14:foregroundMark x1="52596" y1="5869" x2="52596" y2="5869"/>
                      </a14:backgroundRemoval>
                    </a14:imgEffect>
                  </a14:imgLayer>
                </a14:imgProps>
              </a:ext>
              <a:ext uri="{28A0092B-C50C-407E-A947-70E740481C1C}">
                <a14:useLocalDpi xmlns:a14="http://schemas.microsoft.com/office/drawing/2010/main" val="0"/>
              </a:ext>
            </a:extLst>
          </a:blip>
          <a:stretch>
            <a:fillRect/>
          </a:stretch>
        </p:blipFill>
        <p:spPr>
          <a:xfrm>
            <a:off x="5047063" y="1663344"/>
            <a:ext cx="2794230" cy="3157818"/>
          </a:xfrm>
          <a:prstGeom prst="rect">
            <a:avLst/>
          </a:prstGeom>
        </p:spPr>
      </p:pic>
      <p:sp>
        <p:nvSpPr>
          <p:cNvPr id="10" name="Cuadro de texto 2"/>
          <p:cNvSpPr txBox="1">
            <a:spLocks noChangeArrowheads="1"/>
          </p:cNvSpPr>
          <p:nvPr/>
        </p:nvSpPr>
        <p:spPr bwMode="auto">
          <a:xfrm>
            <a:off x="5586430" y="5105400"/>
            <a:ext cx="1804969" cy="84339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ES" sz="2400" b="1" dirty="0">
                <a:effectLst/>
                <a:latin typeface="Arial Narrow" panose="020B0606020202030204" pitchFamily="34" charset="0"/>
                <a:ea typeface="Times New Roman" panose="02020603050405020304" pitchFamily="18" charset="0"/>
              </a:rPr>
              <a:t>Yo</a:t>
            </a:r>
            <a:endParaRPr lang="es-PE" sz="2400" dirty="0">
              <a:effectLst/>
              <a:latin typeface="Times New Roman" panose="02020603050405020304" pitchFamily="18" charset="0"/>
              <a:ea typeface="Times New Roman" panose="02020603050405020304" pitchFamily="18" charset="0"/>
            </a:endParaRPr>
          </a:p>
          <a:p>
            <a:pPr algn="ctr">
              <a:spcAft>
                <a:spcPts val="0"/>
              </a:spcAft>
            </a:pPr>
            <a:r>
              <a:rPr lang="es-ES" sz="2400" b="1" dirty="0">
                <a:effectLst/>
                <a:latin typeface="Arial Narrow" panose="020B0606020202030204" pitchFamily="34" charset="0"/>
                <a:ea typeface="Times New Roman" panose="02020603050405020304" pitchFamily="18" charset="0"/>
              </a:rPr>
              <a:t>Director(a)</a:t>
            </a:r>
            <a:endParaRPr lang="es-PE" sz="2400" dirty="0">
              <a:effectLst/>
              <a:latin typeface="Times New Roman" panose="02020603050405020304" pitchFamily="18" charset="0"/>
              <a:ea typeface="Times New Roman" panose="02020603050405020304" pitchFamily="18" charset="0"/>
            </a:endParaRPr>
          </a:p>
        </p:txBody>
      </p:sp>
      <p:sp>
        <p:nvSpPr>
          <p:cNvPr id="11" name="Rectángulo redondeado 10"/>
          <p:cNvSpPr/>
          <p:nvPr/>
        </p:nvSpPr>
        <p:spPr>
          <a:xfrm>
            <a:off x="1524000" y="1231264"/>
            <a:ext cx="4062430" cy="3112246"/>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050" b="1" u="sng" dirty="0">
                <a:effectLst/>
                <a:latin typeface="Arial Narrow" panose="020B0606020202030204" pitchFamily="34" charset="0"/>
                <a:ea typeface="Times New Roman" panose="02020603050405020304" pitchFamily="18" charset="0"/>
              </a:rPr>
              <a:t>ACCIÓN:</a:t>
            </a:r>
            <a:endParaRPr lang="es-PE" sz="1400" dirty="0">
              <a:effectLst/>
              <a:latin typeface="Arial Narrow" panose="020B0606020202030204" pitchFamily="34" charset="0"/>
              <a:ea typeface="Times New Roman" panose="02020603050405020304" pitchFamily="18" charset="0"/>
            </a:endParaRP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Llamar a los padres del estudiante agredido e informar sobre la situación. </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Orientar y acompañar a los padres de familia del estudiante agredido a un servicio de salud. (Si no se encuentra a los padres, el director y responsable de convivencia deberán acompañar al estudiante)</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Orientar y acompañar a los padres de familia a la Policía Nacional o al Ministerio Público. </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Anotar el hecho de violencia en el Libro de Registro de Incidencias y reportarlo en el portal </a:t>
            </a:r>
            <a:r>
              <a:rPr lang="es-PE" sz="1000" dirty="0" err="1">
                <a:latin typeface="Arial Narrow" panose="020B0606020202030204" pitchFamily="34" charset="0"/>
                <a:ea typeface="Times New Roman" panose="02020603050405020304" pitchFamily="18" charset="0"/>
              </a:rPr>
              <a:t>SíseVe</a:t>
            </a:r>
            <a:r>
              <a:rPr lang="es-PE" sz="1000" dirty="0">
                <a:latin typeface="Arial Narrow" panose="020B0606020202030204" pitchFamily="34" charset="0"/>
                <a:ea typeface="Times New Roman" panose="02020603050405020304" pitchFamily="18" charset="0"/>
              </a:rPr>
              <a:t>.</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Entrevistar a los estudiantes implicados por separado.</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Recabar información adicional de estudiantes testigos y docentes y auxiliares de la IE.</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Establecer con los estudiantes involucrados las medidas reguladoras y acuerdos a ser asumidos para reparar la situación.</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Coordinar con el tutor el desarrollo de sesiones y otras actividades relacionadas a prevenir las situaciones de violencia escolar (manejo de ira y frustración, empatía, derechos, responsabilidad, etc.)</a:t>
            </a:r>
          </a:p>
          <a:p>
            <a:pPr marL="180975" indent="-180975">
              <a:spcAft>
                <a:spcPts val="0"/>
              </a:spcAft>
              <a:buFont typeface="Arial" panose="020B0604020202020204" pitchFamily="34" charset="0"/>
              <a:buChar char="•"/>
              <a:tabLst>
                <a:tab pos="180975" algn="l"/>
              </a:tabLst>
            </a:pPr>
            <a:r>
              <a:rPr lang="es-PE" sz="1000" dirty="0">
                <a:latin typeface="Arial Narrow" panose="020B0606020202030204" pitchFamily="34" charset="0"/>
                <a:ea typeface="Times New Roman" panose="02020603050405020304" pitchFamily="18" charset="0"/>
              </a:rPr>
              <a:t>Informar el hecho y las acciones desarrolladas a la UGEL, guardando la confidencialidad del caso.</a:t>
            </a:r>
          </a:p>
        </p:txBody>
      </p:sp>
      <p:sp>
        <p:nvSpPr>
          <p:cNvPr id="12" name="Rectángulo redondeado 11"/>
          <p:cNvSpPr/>
          <p:nvPr/>
        </p:nvSpPr>
        <p:spPr>
          <a:xfrm>
            <a:off x="7391399" y="1200590"/>
            <a:ext cx="3689901" cy="3142920"/>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DERIVACIÓN: </a:t>
            </a:r>
            <a:endParaRPr lang="es-PE" sz="1600" dirty="0">
              <a:effectLst/>
              <a:latin typeface="Arial Narrow" panose="020B0606020202030204" pitchFamily="34" charset="0"/>
              <a:ea typeface="Times New Roman" panose="02020603050405020304" pitchFamily="18" charset="0"/>
            </a:endParaRPr>
          </a:p>
          <a:p>
            <a:pPr>
              <a:spcAft>
                <a:spcPts val="0"/>
              </a:spcAft>
            </a:pPr>
            <a:r>
              <a:rPr lang="es-ES" sz="1100" b="1" u="none" strike="noStrike" dirty="0">
                <a:effectLst/>
                <a:latin typeface="Arial Narrow" panose="020B0606020202030204" pitchFamily="34" charset="0"/>
                <a:ea typeface="Times New Roman" panose="02020603050405020304" pitchFamily="18" charset="0"/>
              </a:rPr>
              <a:t> </a:t>
            </a:r>
            <a:endParaRPr lang="es-PE" sz="1600" dirty="0">
              <a:effectLst/>
              <a:latin typeface="Arial Narrow" panose="020B0606020202030204" pitchFamily="34" charset="0"/>
              <a:ea typeface="Times New Roman" panose="02020603050405020304" pitchFamily="18" charset="0"/>
            </a:endParaRPr>
          </a:p>
          <a:p>
            <a:pPr marL="483235" indent="-171450">
              <a:spcAft>
                <a:spcPts val="0"/>
              </a:spcAft>
              <a:buFont typeface="Arial" panose="020B0604020202020204" pitchFamily="34" charset="0"/>
              <a:buChar char="•"/>
            </a:pPr>
            <a:r>
              <a:rPr lang="es-PE" sz="1050" dirty="0">
                <a:latin typeface="Arial Narrow" panose="020B0606020202030204" pitchFamily="34" charset="0"/>
                <a:ea typeface="Times New Roman" panose="02020603050405020304" pitchFamily="18" charset="0"/>
              </a:rPr>
              <a:t>Orientar a los padres de familia o apoderados para que accedan al apoyo especializado del CEM, la DEMUNA o del Centro de Asistencia Legal Gratuita del MINJUS.</a:t>
            </a:r>
            <a:r>
              <a:rPr lang="es-ES" sz="1050" dirty="0">
                <a:effectLst/>
                <a:latin typeface="Arial Narrow" panose="020B0606020202030204" pitchFamily="34" charset="0"/>
                <a:ea typeface="Times New Roman" panose="02020603050405020304" pitchFamily="18" charset="0"/>
              </a:rPr>
              <a:t> </a:t>
            </a:r>
            <a:endParaRPr lang="es-PE" sz="1600" dirty="0">
              <a:effectLst/>
              <a:latin typeface="Arial Narrow" panose="020B0606020202030204" pitchFamily="34" charset="0"/>
              <a:ea typeface="Times New Roman" panose="02020603050405020304" pitchFamily="18" charset="0"/>
            </a:endParaRPr>
          </a:p>
        </p:txBody>
      </p:sp>
      <p:sp>
        <p:nvSpPr>
          <p:cNvPr id="13" name="Rectángulo redondeado 12"/>
          <p:cNvSpPr/>
          <p:nvPr/>
        </p:nvSpPr>
        <p:spPr>
          <a:xfrm>
            <a:off x="1454763" y="4419600"/>
            <a:ext cx="4229609" cy="1904999"/>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SEGUIMIENTO: </a:t>
            </a:r>
            <a:endParaRPr lang="es-PE" sz="1600" dirty="0">
              <a:effectLst/>
              <a:latin typeface="Arial Narrow" panose="020B0606020202030204" pitchFamily="34" charset="0"/>
              <a:ea typeface="Times New Roman" panose="02020603050405020304" pitchFamily="18" charset="0"/>
            </a:endParaRPr>
          </a:p>
          <a:p>
            <a:pPr marL="285750" lvl="0" indent="-285750">
              <a:buFont typeface="Arial" panose="020B0604020202020204" pitchFamily="34" charset="0"/>
              <a:buChar char="•"/>
            </a:pPr>
            <a:r>
              <a:rPr lang="es-ES" sz="600" b="1" u="none" strike="noStrike" dirty="0">
                <a:effectLst/>
                <a:latin typeface="Arial Narrow" panose="020B0606020202030204" pitchFamily="34" charset="0"/>
                <a:ea typeface="Times New Roman" panose="02020603050405020304" pitchFamily="18" charset="0"/>
              </a:rPr>
              <a:t> </a:t>
            </a:r>
            <a:r>
              <a:rPr lang="es-ES" sz="900" dirty="0">
                <a:latin typeface="Arial Narrow" panose="020B0606020202030204" pitchFamily="34" charset="0"/>
              </a:rPr>
              <a:t>Reunirse con el tutor del aula para evaluar la continuidad educativa de los estudiantes, las medidas de protección implementadas y las estrategias a seguir.</a:t>
            </a:r>
            <a:endParaRPr lang="es-PE" sz="900" dirty="0">
              <a:latin typeface="Arial Narrow" panose="020B0606020202030204" pitchFamily="34" charset="0"/>
            </a:endParaRPr>
          </a:p>
          <a:p>
            <a:pPr marL="285750" lvl="0" indent="-285750">
              <a:buFont typeface="Arial" panose="020B0604020202020204" pitchFamily="34" charset="0"/>
              <a:buChar char="•"/>
            </a:pPr>
            <a:r>
              <a:rPr lang="es-ES" sz="900" dirty="0">
                <a:latin typeface="Arial Narrow" panose="020B0606020202030204" pitchFamily="34" charset="0"/>
              </a:rPr>
              <a:t>Reunirse con el tutor del aula y preguntar cómo van los avances y resultados de las acciones realizadas para promover (manejo de ira y frustración, empatía, derechos, responsabilidad, etc.).</a:t>
            </a:r>
            <a:endParaRPr lang="es-PE" sz="900" dirty="0">
              <a:latin typeface="Arial Narrow" panose="020B0606020202030204" pitchFamily="34" charset="0"/>
            </a:endParaRPr>
          </a:p>
          <a:p>
            <a:pPr marL="285750" lvl="0" indent="-285750">
              <a:buFont typeface="Arial" panose="020B0604020202020204" pitchFamily="34" charset="0"/>
              <a:buChar char="•"/>
            </a:pPr>
            <a:r>
              <a:rPr lang="es-ES" sz="900" dirty="0">
                <a:latin typeface="Arial Narrow" panose="020B0606020202030204" pitchFamily="34" charset="0"/>
              </a:rPr>
              <a:t>Solicitar informes escritos a las instituciones adonde se han derivado a los estudiantes. </a:t>
            </a:r>
            <a:endParaRPr lang="es-PE" sz="900" dirty="0">
              <a:latin typeface="Arial Narrow" panose="020B0606020202030204" pitchFamily="34" charset="0"/>
            </a:endParaRPr>
          </a:p>
          <a:p>
            <a:pPr marL="285750" lvl="0" indent="-285750">
              <a:buFont typeface="Arial" panose="020B0604020202020204" pitchFamily="34" charset="0"/>
              <a:buChar char="•"/>
            </a:pPr>
            <a:r>
              <a:rPr lang="es-ES" sz="900" dirty="0">
                <a:latin typeface="Arial Narrow" panose="020B0606020202030204" pitchFamily="34" charset="0"/>
              </a:rPr>
              <a:t>Reuniones periódicas con los padres de familia o apoderados para asegurar el cumplimiento de los compromisos acordados para la mejora de la convivencia y dejar constancia en un acta.</a:t>
            </a:r>
            <a:endParaRPr lang="es-PE" sz="900" dirty="0">
              <a:latin typeface="Arial Narrow" panose="020B0606020202030204" pitchFamily="34" charset="0"/>
            </a:endParaRPr>
          </a:p>
          <a:p>
            <a:pPr marL="285750" lvl="0" indent="-285750">
              <a:buFont typeface="Arial" panose="020B0604020202020204" pitchFamily="34" charset="0"/>
              <a:buChar char="•"/>
            </a:pPr>
            <a:r>
              <a:rPr lang="es-ES" sz="900" dirty="0">
                <a:latin typeface="Arial Narrow" panose="020B0606020202030204" pitchFamily="34" charset="0"/>
              </a:rPr>
              <a:t>Reuniones de reflexión con la comunidad educativa sobre la naturalización de la violencia en la escuela y entorno.</a:t>
            </a:r>
            <a:endParaRPr lang="es-PE" sz="900" dirty="0">
              <a:latin typeface="Arial Narrow" panose="020B0606020202030204" pitchFamily="34" charset="0"/>
            </a:endParaRPr>
          </a:p>
        </p:txBody>
      </p:sp>
      <p:sp>
        <p:nvSpPr>
          <p:cNvPr id="14" name="Rectángulo redondeado 13"/>
          <p:cNvSpPr/>
          <p:nvPr/>
        </p:nvSpPr>
        <p:spPr>
          <a:xfrm>
            <a:off x="7321013" y="4419600"/>
            <a:ext cx="3760287" cy="1904999"/>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100" b="1" u="sng" dirty="0">
                <a:effectLst/>
                <a:latin typeface="Arial Narrow" panose="020B0606020202030204" pitchFamily="34" charset="0"/>
                <a:ea typeface="Times New Roman" panose="02020603050405020304" pitchFamily="18" charset="0"/>
              </a:rPr>
              <a:t>CIERRE: </a:t>
            </a:r>
            <a:endParaRPr lang="es-PE" sz="1600" dirty="0">
              <a:effectLst/>
              <a:latin typeface="Arial Narrow" panose="020B0606020202030204" pitchFamily="34" charset="0"/>
              <a:ea typeface="Times New Roman" panose="02020603050405020304" pitchFamily="18" charset="0"/>
            </a:endParaRPr>
          </a:p>
          <a:p>
            <a:pPr marL="457200" indent="-228600">
              <a:spcAft>
                <a:spcPts val="0"/>
              </a:spcAft>
              <a:buFont typeface="Arial" panose="020B0604020202020204" pitchFamily="34" charset="0"/>
              <a:buChar char="•"/>
            </a:pPr>
            <a:r>
              <a:rPr lang="es-PE" sz="1050" dirty="0">
                <a:latin typeface="Arial Narrow" panose="020B0606020202030204" pitchFamily="34" charset="0"/>
                <a:ea typeface="Times New Roman" panose="02020603050405020304" pitchFamily="18" charset="0"/>
              </a:rPr>
              <a:t>Cerrar el caso de un hecho de violencia física cuando la violencia haya cesado y se haya garantizado la protección de los estudiantes involucrados, su permanencia en la escuela y se evidencien mejoras en la convivencia escolar.</a:t>
            </a:r>
          </a:p>
          <a:p>
            <a:pPr marL="457200" indent="-228600">
              <a:spcAft>
                <a:spcPts val="0"/>
              </a:spcAft>
              <a:buFont typeface="Arial" panose="020B0604020202020204" pitchFamily="34" charset="0"/>
              <a:buChar char="•"/>
            </a:pPr>
            <a:r>
              <a:rPr lang="es-PE" sz="1050" dirty="0">
                <a:latin typeface="Arial Narrow" panose="020B0606020202030204" pitchFamily="34" charset="0"/>
                <a:ea typeface="Times New Roman" panose="02020603050405020304" pitchFamily="18" charset="0"/>
              </a:rPr>
              <a:t>En ambos casos se debe garantizar la continuidad educativa de los estudiantes involucrados. </a:t>
            </a:r>
          </a:p>
          <a:p>
            <a:pPr marL="457200" indent="-228600">
              <a:spcAft>
                <a:spcPts val="0"/>
              </a:spcAft>
              <a:buFont typeface="Arial" panose="020B0604020202020204" pitchFamily="34" charset="0"/>
              <a:buChar char="•"/>
            </a:pPr>
            <a:r>
              <a:rPr lang="es-PE" sz="1050" dirty="0">
                <a:latin typeface="Arial Narrow" panose="020B0606020202030204" pitchFamily="34" charset="0"/>
                <a:ea typeface="Times New Roman" panose="02020603050405020304" pitchFamily="18" charset="0"/>
              </a:rPr>
              <a:t>Informar a la UGEL sobre el cierre del caso.</a:t>
            </a:r>
          </a:p>
        </p:txBody>
      </p:sp>
    </p:spTree>
    <p:extLst>
      <p:ext uri="{BB962C8B-B14F-4D97-AF65-F5344CB8AC3E}">
        <p14:creationId xmlns:p14="http://schemas.microsoft.com/office/powerpoint/2010/main" val="89022453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1219200"/>
            <a:ext cx="4899660" cy="940435"/>
          </a:xfrm>
          <a:prstGeom prst="rect">
            <a:avLst/>
          </a:prstGeom>
        </p:spPr>
        <p:txBody>
          <a:bodyPr vert="horz" wrap="square" lIns="0" tIns="12700" rIns="0" bIns="0" rtlCol="0">
            <a:spAutoFit/>
          </a:bodyPr>
          <a:lstStyle/>
          <a:p>
            <a:pPr marL="12700">
              <a:lnSpc>
                <a:spcPct val="100000"/>
              </a:lnSpc>
              <a:spcBef>
                <a:spcPts val="100"/>
              </a:spcBef>
            </a:pPr>
            <a:r>
              <a:rPr lang="es-PE" sz="6000" b="1" spc="-25" dirty="0">
                <a:solidFill>
                  <a:srgbClr val="2D75B6"/>
                </a:solidFill>
                <a:latin typeface="Calibri Light" panose="020F0302020204030204" pitchFamily="34" charset="0"/>
                <a:cs typeface="Goudy Old Style"/>
              </a:rPr>
              <a:t>BLOQUE</a:t>
            </a:r>
            <a:r>
              <a:rPr sz="6000" b="1" spc="-65" dirty="0">
                <a:solidFill>
                  <a:srgbClr val="2D75B6"/>
                </a:solidFill>
                <a:latin typeface="Calibri Light" panose="020F0302020204030204" pitchFamily="34" charset="0"/>
                <a:cs typeface="Goudy Old Style"/>
              </a:rPr>
              <a:t> </a:t>
            </a:r>
            <a:r>
              <a:rPr sz="6000" b="1" dirty="0">
                <a:solidFill>
                  <a:srgbClr val="2D75B6"/>
                </a:solidFill>
                <a:latin typeface="Calibri Light" panose="020F0302020204030204" pitchFamily="34" charset="0"/>
                <a:cs typeface="Goudy Old Style"/>
              </a:rPr>
              <a:t>II</a:t>
            </a:r>
            <a:r>
              <a:rPr lang="es-PE" sz="6000" b="1" dirty="0">
                <a:solidFill>
                  <a:srgbClr val="2D75B6"/>
                </a:solidFill>
                <a:latin typeface="Calibri Light" panose="020F0302020204030204" pitchFamily="34" charset="0"/>
                <a:cs typeface="Goudy Old Style"/>
              </a:rPr>
              <a:t>I</a:t>
            </a:r>
            <a:endParaRPr sz="6000" dirty="0">
              <a:latin typeface="Calibri Light" panose="020F0302020204030204" pitchFamily="34" charset="0"/>
              <a:cs typeface="Goudy Old Style"/>
            </a:endParaRPr>
          </a:p>
        </p:txBody>
      </p:sp>
      <p:sp>
        <p:nvSpPr>
          <p:cNvPr id="3" name="object 3"/>
          <p:cNvSpPr txBox="1"/>
          <p:nvPr/>
        </p:nvSpPr>
        <p:spPr>
          <a:xfrm>
            <a:off x="609600" y="2362200"/>
            <a:ext cx="4419600" cy="2795637"/>
          </a:xfrm>
          <a:prstGeom prst="rect">
            <a:avLst/>
          </a:prstGeom>
        </p:spPr>
        <p:txBody>
          <a:bodyPr vert="horz" wrap="square" lIns="0" tIns="12700" rIns="0" bIns="0" rtlCol="0">
            <a:spAutoFit/>
          </a:bodyPr>
          <a:lstStyle>
            <a:defPPr>
              <a:defRPr lang="es-PE"/>
            </a:defPPr>
            <a:lvl1pPr marL="12700" marR="5080" indent="-635" algn="ctr">
              <a:lnSpc>
                <a:spcPct val="100000"/>
              </a:lnSpc>
              <a:spcBef>
                <a:spcPts val="100"/>
              </a:spcBef>
              <a:defRPr sz="4800" b="1" cap="small"/>
            </a:lvl1pPr>
          </a:lstStyle>
          <a:p>
            <a:r>
              <a:rPr lang="es-ES" sz="3600" dirty="0"/>
              <a:t>Atención de casos de </a:t>
            </a:r>
            <a:r>
              <a:rPr lang="es-ES" sz="3600" dirty="0">
                <a:solidFill>
                  <a:schemeClr val="bg1">
                    <a:lumMod val="65000"/>
                  </a:schemeClr>
                </a:solidFill>
              </a:rPr>
              <a:t>violencia psicológica y/o física </a:t>
            </a:r>
            <a:r>
              <a:rPr lang="es-ES" sz="3600" dirty="0"/>
              <a:t>de personal de la IE a estudiantes:</a:t>
            </a:r>
          </a:p>
          <a:p>
            <a:r>
              <a:rPr lang="es-ES" sz="3600" dirty="0">
                <a:solidFill>
                  <a:schemeClr val="bg1">
                    <a:lumMod val="65000"/>
                  </a:schemeClr>
                </a:solidFill>
              </a:rPr>
              <a:t>Protocolo 3 y 4</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685800"/>
            <a:ext cx="6508048" cy="6019800"/>
          </a:xfrm>
          <a:prstGeom prst="rect">
            <a:avLst/>
          </a:prstGeom>
        </p:spPr>
      </p:pic>
    </p:spTree>
    <p:extLst>
      <p:ext uri="{BB962C8B-B14F-4D97-AF65-F5344CB8AC3E}">
        <p14:creationId xmlns:p14="http://schemas.microsoft.com/office/powerpoint/2010/main" val="306487695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4294967295"/>
            <p:extLst/>
          </p:nvPr>
        </p:nvGraphicFramePr>
        <p:xfrm>
          <a:off x="518085" y="927400"/>
          <a:ext cx="11111208" cy="5804587"/>
        </p:xfrm>
        <a:graphic>
          <a:graphicData uri="http://schemas.openxmlformats.org/drawingml/2006/table">
            <a:tbl>
              <a:tblPr firstRow="1" firstCol="1" bandRow="1">
                <a:tableStyleId>{5940675A-B579-460E-94D1-54222C63F5DA}</a:tableStyleId>
              </a:tblPr>
              <a:tblGrid>
                <a:gridCol w="614062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gridCol w="1641231">
                  <a:extLst>
                    <a:ext uri="{9D8B030D-6E8A-4147-A177-3AD203B41FA5}">
                      <a16:colId xmlns:a16="http://schemas.microsoft.com/office/drawing/2014/main" val="20003"/>
                    </a:ext>
                  </a:extLst>
                </a:gridCol>
              </a:tblGrid>
              <a:tr h="473635">
                <a:tc>
                  <a:txBody>
                    <a:bodyPr/>
                    <a:lstStyle/>
                    <a:p>
                      <a:pPr algn="just">
                        <a:spcAft>
                          <a:spcPts val="0"/>
                        </a:spcAft>
                      </a:pPr>
                      <a:r>
                        <a:rPr lang="es-PE" sz="2000" b="1" dirty="0">
                          <a:solidFill>
                            <a:srgbClr val="C00000"/>
                          </a:solidFill>
                          <a:effectLst/>
                          <a:latin typeface="+mj-lt"/>
                        </a:rPr>
                        <a:t>ACCIÓN</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996564">
                <a:tc>
                  <a:txBody>
                    <a:bodyPr/>
                    <a:lstStyle/>
                    <a:p>
                      <a:pPr algn="just">
                        <a:lnSpc>
                          <a:spcPct val="107000"/>
                        </a:lnSpc>
                        <a:spcAft>
                          <a:spcPts val="0"/>
                        </a:spcAft>
                      </a:pPr>
                      <a:r>
                        <a:rPr lang="es-ES" sz="1800" b="1" dirty="0">
                          <a:effectLst/>
                          <a:latin typeface="+mj-lt"/>
                          <a:ea typeface="Calibri" panose="020F0502020204030204" pitchFamily="34" charset="0"/>
                          <a:cs typeface="Calibri" panose="020F0502020204030204" pitchFamily="34" charset="0"/>
                        </a:rPr>
                        <a:t>Proteger al estudiante agredido</a:t>
                      </a:r>
                      <a:r>
                        <a:rPr lang="es-ES" sz="1800" dirty="0">
                          <a:effectLst/>
                          <a:latin typeface="+mj-lt"/>
                          <a:ea typeface="Calibri" panose="020F0502020204030204" pitchFamily="34" charset="0"/>
                          <a:cs typeface="Calibri" panose="020F0502020204030204" pitchFamily="34" charset="0"/>
                        </a:rPr>
                        <a:t>, haciendo que cese todo hecho de violencia y </a:t>
                      </a:r>
                      <a:r>
                        <a:rPr lang="es-ES" sz="1800" b="1" dirty="0">
                          <a:effectLst/>
                          <a:latin typeface="+mj-lt"/>
                          <a:ea typeface="Calibri" panose="020F0502020204030204" pitchFamily="34" charset="0"/>
                          <a:cs typeface="Calibri" panose="020F0502020204030204" pitchFamily="34" charset="0"/>
                        </a:rPr>
                        <a:t>evitando una nueva exposición</a:t>
                      </a:r>
                      <a:r>
                        <a:rPr lang="es-ES" sz="1800" dirty="0">
                          <a:effectLst/>
                          <a:latin typeface="+mj-lt"/>
                          <a:ea typeface="Calibri" panose="020F0502020204030204" pitchFamily="34" charset="0"/>
                          <a:cs typeface="Calibri" panose="020F0502020204030204" pitchFamily="34" charset="0"/>
                        </a:rPr>
                        <a:t>. Si la o el agresor continúa en la IE, deberán tomarse las medidas necesarias para evitar posibles contactos que generen malestar a los estudiantes.</a:t>
                      </a:r>
                      <a:endParaRPr lang="es-PE" sz="1800" dirty="0">
                        <a:effectLst/>
                        <a:latin typeface="+mj-lt"/>
                        <a:ea typeface="Times New Roman" panose="02020603050405020304" pitchFamily="18" charset="0"/>
                        <a:cs typeface="Times New Roman" panose="02020603050405020304" pitchFamily="18" charset="0"/>
                      </a:endParaRPr>
                    </a:p>
                  </a:txBody>
                  <a:tcPr marL="63500" marR="63500" marT="63500" marB="63500"/>
                </a:tc>
                <a:tc rowSpan="5">
                  <a:txBody>
                    <a:bodyPr/>
                    <a:lstStyle/>
                    <a:p>
                      <a:pPr algn="just">
                        <a:spcAft>
                          <a:spcPts val="0"/>
                        </a:spcAft>
                      </a:pPr>
                      <a:r>
                        <a:rPr lang="es-PE" sz="1800" dirty="0">
                          <a:effectLst/>
                          <a:latin typeface="+mj-lt"/>
                          <a:ea typeface="Times New Roman" panose="02020603050405020304" pitchFamily="18" charset="0"/>
                        </a:rPr>
                        <a:t>-Director</a:t>
                      </a:r>
                    </a:p>
                    <a:p>
                      <a:pPr algn="just">
                        <a:spcAft>
                          <a:spcPts val="0"/>
                        </a:spcAft>
                      </a:pPr>
                      <a:r>
                        <a:rPr lang="es-PE" sz="1800" dirty="0">
                          <a:effectLst/>
                          <a:latin typeface="+mj-lt"/>
                          <a:ea typeface="Times New Roman" panose="02020603050405020304" pitchFamily="18" charset="0"/>
                        </a:rPr>
                        <a:t>-Responsable de convivencia</a:t>
                      </a:r>
                    </a:p>
                    <a:p>
                      <a:pPr algn="just">
                        <a:spcAft>
                          <a:spcPts val="0"/>
                        </a:spcAft>
                      </a:pPr>
                      <a:endParaRPr lang="es-PE" sz="1800" dirty="0">
                        <a:effectLst/>
                        <a:latin typeface="+mj-lt"/>
                        <a:ea typeface="Times New Roman" panose="02020603050405020304" pitchFamily="18" charset="0"/>
                      </a:endParaRPr>
                    </a:p>
                  </a:txBody>
                  <a:tcPr marL="68580" marR="68580" marT="0" marB="0" anchor="ctr"/>
                </a:tc>
                <a:tc rowSpan="5">
                  <a:txBody>
                    <a:bodyPr/>
                    <a:lstStyle/>
                    <a:p>
                      <a:pPr algn="l">
                        <a:spcAft>
                          <a:spcPts val="0"/>
                        </a:spcAft>
                      </a:pPr>
                      <a:r>
                        <a:rPr lang="es-PE" sz="1800" dirty="0">
                          <a:effectLst/>
                          <a:latin typeface="+mj-lt"/>
                        </a:rPr>
                        <a:t>-Acta de denuncia</a:t>
                      </a:r>
                    </a:p>
                    <a:p>
                      <a:pPr algn="l">
                        <a:spcAft>
                          <a:spcPts val="0"/>
                        </a:spcAft>
                      </a:pPr>
                      <a:r>
                        <a:rPr lang="es-PE" sz="1800" dirty="0">
                          <a:effectLst/>
                          <a:latin typeface="+mj-lt"/>
                        </a:rPr>
                        <a:t>-Oficio a la UGEL para que se tomen las acciones administrativas correspondientes.</a:t>
                      </a:r>
                    </a:p>
                    <a:p>
                      <a:pPr algn="l">
                        <a:spcAft>
                          <a:spcPts val="0"/>
                        </a:spcAft>
                      </a:pPr>
                      <a:r>
                        <a:rPr lang="es-PE" sz="1800" dirty="0">
                          <a:effectLst/>
                          <a:latin typeface="+mj-lt"/>
                        </a:rPr>
                        <a:t>-Oficio comunicando el hecho al Ministerio Público</a:t>
                      </a:r>
                    </a:p>
                    <a:p>
                      <a:pPr algn="l">
                        <a:spcAft>
                          <a:spcPts val="0"/>
                        </a:spcAft>
                      </a:pPr>
                      <a:r>
                        <a:rPr lang="es-PE" sz="1800" dirty="0">
                          <a:effectLst/>
                          <a:latin typeface="+mj-lt"/>
                        </a:rPr>
                        <a:t>-Libro de registro de incidencias</a:t>
                      </a:r>
                    </a:p>
                    <a:p>
                      <a:pPr algn="l">
                        <a:spcAft>
                          <a:spcPts val="0"/>
                        </a:spcAft>
                      </a:pPr>
                      <a:r>
                        <a:rPr lang="es-PE" sz="1800" dirty="0">
                          <a:effectLst/>
                          <a:latin typeface="+mj-lt"/>
                        </a:rPr>
                        <a:t>-Portal SíseVe.</a:t>
                      </a:r>
                    </a:p>
                    <a:p>
                      <a:pPr algn="l">
                        <a:spcAft>
                          <a:spcPts val="0"/>
                        </a:spcAft>
                      </a:pPr>
                      <a:endParaRPr lang="es-PE" sz="1800" dirty="0">
                        <a:effectLst/>
                        <a:latin typeface="+mj-lt"/>
                      </a:endParaRPr>
                    </a:p>
                  </a:txBody>
                  <a:tcPr marL="68580" marR="68580" marT="0" marB="0" anchor="ctr">
                    <a:solidFill>
                      <a:schemeClr val="bg1">
                        <a:lumMod val="95000"/>
                      </a:schemeClr>
                    </a:solidFill>
                  </a:tcPr>
                </a:tc>
                <a:tc rowSpan="5">
                  <a:txBody>
                    <a:bodyPr/>
                    <a:lstStyle/>
                    <a:p>
                      <a:pPr algn="l">
                        <a:spcAft>
                          <a:spcPts val="0"/>
                        </a:spcAft>
                      </a:pPr>
                      <a:r>
                        <a:rPr lang="es-PE" sz="1800" dirty="0">
                          <a:effectLst/>
                          <a:latin typeface="+mj-lt"/>
                        </a:rPr>
                        <a:t>Dentro de las 24 horas de conocido el hecho.</a:t>
                      </a:r>
                    </a:p>
                  </a:txBody>
                  <a:tcPr marL="68580" marR="68580" marT="0" marB="0" anchor="ctr"/>
                </a:tc>
                <a:extLst>
                  <a:ext uri="{0D108BD9-81ED-4DB2-BD59-A6C34878D82A}">
                    <a16:rowId xmlns:a16="http://schemas.microsoft.com/office/drawing/2014/main" val="10001"/>
                  </a:ext>
                </a:extLst>
              </a:tr>
              <a:tr h="1033054">
                <a:tc>
                  <a:txBody>
                    <a:bodyPr/>
                    <a:lstStyle/>
                    <a:p>
                      <a:pPr algn="just">
                        <a:lnSpc>
                          <a:spcPct val="107000"/>
                        </a:lnSpc>
                        <a:spcAft>
                          <a:spcPts val="0"/>
                        </a:spcAft>
                      </a:pPr>
                      <a:r>
                        <a:rPr lang="es-ES" sz="1800" b="1" dirty="0">
                          <a:effectLst/>
                          <a:latin typeface="+mj-lt"/>
                          <a:ea typeface="Calibri" panose="020F0502020204030204" pitchFamily="34" charset="0"/>
                          <a:cs typeface="Calibri" panose="020F0502020204030204" pitchFamily="34" charset="0"/>
                        </a:rPr>
                        <a:t>Reunión con los padres de familia </a:t>
                      </a:r>
                      <a:r>
                        <a:rPr lang="es-ES" sz="1800" dirty="0">
                          <a:effectLst/>
                          <a:latin typeface="+mj-lt"/>
                          <a:ea typeface="Calibri" panose="020F0502020204030204" pitchFamily="34" charset="0"/>
                          <a:cs typeface="Calibri" panose="020F0502020204030204" pitchFamily="34" charset="0"/>
                        </a:rPr>
                        <a:t>del</a:t>
                      </a:r>
                      <a:r>
                        <a:rPr lang="es-ES" sz="1800" baseline="0" dirty="0">
                          <a:effectLst/>
                          <a:latin typeface="+mj-lt"/>
                          <a:ea typeface="Calibri" panose="020F0502020204030204" pitchFamily="34" charset="0"/>
                          <a:cs typeface="Calibri" panose="020F0502020204030204" pitchFamily="34" charset="0"/>
                        </a:rPr>
                        <a:t> </a:t>
                      </a:r>
                      <a:r>
                        <a:rPr lang="es-ES" sz="1800" dirty="0">
                          <a:effectLst/>
                          <a:latin typeface="+mj-lt"/>
                          <a:ea typeface="Calibri" panose="020F0502020204030204" pitchFamily="34" charset="0"/>
                          <a:cs typeface="Calibri" panose="020F0502020204030204" pitchFamily="34" charset="0"/>
                        </a:rPr>
                        <a:t>estudiante. Si no se hubiera realizado una denuncia escrita, se levantará un </a:t>
                      </a:r>
                      <a:r>
                        <a:rPr lang="es-ES" sz="1800" b="1" dirty="0">
                          <a:effectLst/>
                          <a:latin typeface="+mj-lt"/>
                          <a:ea typeface="Calibri" panose="020F0502020204030204" pitchFamily="34" charset="0"/>
                          <a:cs typeface="Calibri" panose="020F0502020204030204" pitchFamily="34" charset="0"/>
                        </a:rPr>
                        <a:t>acta de denuncia </a:t>
                      </a:r>
                      <a:r>
                        <a:rPr lang="es-ES" sz="1800" dirty="0">
                          <a:effectLst/>
                          <a:latin typeface="+mj-lt"/>
                          <a:ea typeface="Calibri" panose="020F0502020204030204" pitchFamily="34" charset="0"/>
                          <a:cs typeface="Calibri" panose="020F0502020204030204" pitchFamily="34" charset="0"/>
                        </a:rPr>
                        <a:t>donde se describen los hechos ocurridos y se establecen medidas de protección.</a:t>
                      </a:r>
                      <a:endParaRPr lang="es-PE" sz="18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99810">
                <a:tc>
                  <a:txBody>
                    <a:bodyPr/>
                    <a:lstStyle/>
                    <a:p>
                      <a:pPr algn="just">
                        <a:lnSpc>
                          <a:spcPct val="107000"/>
                        </a:lnSpc>
                        <a:spcAft>
                          <a:spcPts val="0"/>
                        </a:spcAft>
                      </a:pPr>
                      <a:r>
                        <a:rPr lang="es-ES" sz="1800" b="1" dirty="0">
                          <a:effectLst/>
                          <a:latin typeface="+mj-lt"/>
                          <a:ea typeface="Calibri" panose="020F0502020204030204" pitchFamily="34" charset="0"/>
                          <a:cs typeface="Calibri" panose="020F0502020204030204" pitchFamily="34" charset="0"/>
                        </a:rPr>
                        <a:t>Comunicar</a:t>
                      </a:r>
                      <a:r>
                        <a:rPr lang="es-ES" sz="1800" b="1" baseline="0" dirty="0">
                          <a:effectLst/>
                          <a:latin typeface="+mj-lt"/>
                          <a:ea typeface="Calibri" panose="020F0502020204030204" pitchFamily="34" charset="0"/>
                          <a:cs typeface="Calibri" panose="020F0502020204030204" pitchFamily="34" charset="0"/>
                        </a:rPr>
                        <a:t> </a:t>
                      </a:r>
                      <a:r>
                        <a:rPr lang="es-ES" sz="1800" b="1" dirty="0">
                          <a:effectLst/>
                          <a:latin typeface="+mj-lt"/>
                          <a:ea typeface="Calibri" panose="020F0502020204030204" pitchFamily="34" charset="0"/>
                          <a:cs typeface="Calibri" panose="020F0502020204030204" pitchFamily="34" charset="0"/>
                        </a:rPr>
                        <a:t>a la UGEL</a:t>
                      </a:r>
                      <a:r>
                        <a:rPr lang="es-ES" sz="1800" dirty="0">
                          <a:effectLst/>
                          <a:latin typeface="+mj-lt"/>
                          <a:ea typeface="Calibri" panose="020F0502020204030204" pitchFamily="34" charset="0"/>
                          <a:cs typeface="Calibri" panose="020F0502020204030204" pitchFamily="34" charset="0"/>
                        </a:rPr>
                        <a:t>, remitiendo acta de denuncia suscrita por los padres de familia. Asimismo, orientarlos para la denuncia del hecho ante la Policía Nacional o al Ministerio Público. </a:t>
                      </a:r>
                      <a:endParaRPr lang="es-PE" sz="18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99810">
                <a:tc>
                  <a:txBody>
                    <a:bodyPr/>
                    <a:lstStyle/>
                    <a:p>
                      <a:pPr algn="just">
                        <a:lnSpc>
                          <a:spcPct val="107000"/>
                        </a:lnSpc>
                        <a:spcAft>
                          <a:spcPts val="0"/>
                        </a:spcAft>
                      </a:pPr>
                      <a:r>
                        <a:rPr lang="es-ES" sz="1800" b="1" dirty="0">
                          <a:effectLst/>
                          <a:latin typeface="+mj-lt"/>
                          <a:ea typeface="Calibri" panose="020F0502020204030204" pitchFamily="34" charset="0"/>
                          <a:cs typeface="Calibri" panose="020F0502020204030204" pitchFamily="34" charset="0"/>
                        </a:rPr>
                        <a:t>Coordinar con el Comité de TOE </a:t>
                      </a:r>
                      <a:r>
                        <a:rPr lang="es-ES" sz="1800" dirty="0">
                          <a:effectLst/>
                          <a:latin typeface="+mj-lt"/>
                          <a:ea typeface="Calibri" panose="020F0502020204030204" pitchFamily="34" charset="0"/>
                          <a:cs typeface="Calibri" panose="020F0502020204030204" pitchFamily="34" charset="0"/>
                        </a:rPr>
                        <a:t>para establecer un plan de acompañamiento a la o el estudiante afectado.</a:t>
                      </a:r>
                      <a:endParaRPr lang="es-PE" sz="18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80281">
                <a:tc>
                  <a:txBody>
                    <a:bodyPr/>
                    <a:lstStyle/>
                    <a:p>
                      <a:pPr algn="just">
                        <a:lnSpc>
                          <a:spcPct val="107000"/>
                        </a:lnSpc>
                        <a:spcAft>
                          <a:spcPts val="0"/>
                        </a:spcAft>
                      </a:pPr>
                      <a:r>
                        <a:rPr lang="es-ES" sz="1800" dirty="0">
                          <a:effectLst/>
                          <a:latin typeface="+mj-lt"/>
                          <a:ea typeface="Calibri" panose="020F0502020204030204" pitchFamily="34" charset="0"/>
                          <a:cs typeface="Calibri" panose="020F0502020204030204" pitchFamily="34" charset="0"/>
                        </a:rPr>
                        <a:t>Anotar	 el hecho de violencia en el Libro de Registro de Incidencias y reportarlo en el portal SíseVe.</a:t>
                      </a:r>
                      <a:endParaRPr lang="es-PE" sz="18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 name="Cheurón 3"/>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Pentágono 4"/>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3</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5218012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10997" y="2367078"/>
          <a:ext cx="10983126" cy="2286984"/>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27261">
                <a:tc>
                  <a:txBody>
                    <a:bodyPr/>
                    <a:lstStyle/>
                    <a:p>
                      <a:pPr algn="just">
                        <a:spcAft>
                          <a:spcPts val="0"/>
                        </a:spcAft>
                      </a:pPr>
                      <a:r>
                        <a:rPr lang="es-PE" sz="2200" b="1" dirty="0">
                          <a:solidFill>
                            <a:srgbClr val="C00000"/>
                          </a:solidFill>
                          <a:effectLst/>
                          <a:latin typeface="+mj-lt"/>
                        </a:rPr>
                        <a:t>DERIVACIÓN</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759723">
                <a:tc>
                  <a:txBody>
                    <a:bodyPr/>
                    <a:lstStyle/>
                    <a:p>
                      <a:pPr algn="just">
                        <a:spcAft>
                          <a:spcPts val="0"/>
                        </a:spcAft>
                      </a:pPr>
                      <a:r>
                        <a:rPr lang="es-PE" sz="2200" b="0" dirty="0">
                          <a:effectLst/>
                          <a:latin typeface="+mj-lt"/>
                          <a:ea typeface="Times New Roman" panose="02020603050405020304" pitchFamily="18" charset="0"/>
                        </a:rPr>
                        <a:t>Orientar a los padres de familia o apoderados para la derivación de la o el estudiante afectado por el hecho de violencia a un </a:t>
                      </a:r>
                      <a:r>
                        <a:rPr lang="es-PE" sz="2200" b="1" dirty="0">
                          <a:effectLst/>
                          <a:latin typeface="+mj-lt"/>
                          <a:ea typeface="Times New Roman" panose="02020603050405020304" pitchFamily="18" charset="0"/>
                        </a:rPr>
                        <a:t>servicio de salud </a:t>
                      </a:r>
                      <a:r>
                        <a:rPr lang="es-PE" sz="2200" b="0" dirty="0">
                          <a:effectLst/>
                          <a:latin typeface="+mj-lt"/>
                          <a:ea typeface="Times New Roman" panose="02020603050405020304" pitchFamily="18" charset="0"/>
                        </a:rPr>
                        <a:t>para la atención especializada.</a:t>
                      </a:r>
                    </a:p>
                  </a:txBody>
                  <a:tcPr marL="68580" marR="68580" marT="0" marB="0" anchor="ctr"/>
                </a:tc>
                <a:tc>
                  <a:txBody>
                    <a:bodyPr/>
                    <a:lstStyle/>
                    <a:p>
                      <a:pPr algn="just">
                        <a:spcAft>
                          <a:spcPts val="0"/>
                        </a:spcAft>
                      </a:pPr>
                      <a:r>
                        <a:rPr lang="es-PE" sz="2200" dirty="0">
                          <a:effectLst/>
                          <a:latin typeface="+mj-lt"/>
                          <a:ea typeface="Times New Roman" panose="02020603050405020304" pitchFamily="18" charset="0"/>
                        </a:rPr>
                        <a:t>Responsable de convivencia</a:t>
                      </a:r>
                    </a:p>
                  </a:txBody>
                  <a:tcPr marL="68580" marR="68580" marT="0" marB="0" anchor="ctr"/>
                </a:tc>
                <a:tc>
                  <a:txBody>
                    <a:bodyPr/>
                    <a:lstStyle/>
                    <a:p>
                      <a:pPr algn="l">
                        <a:spcAft>
                          <a:spcPts val="0"/>
                        </a:spcAft>
                      </a:pPr>
                      <a:r>
                        <a:rPr lang="es-PE" sz="2200" dirty="0">
                          <a:effectLst/>
                          <a:latin typeface="+mj-lt"/>
                          <a:ea typeface="Times New Roman" panose="02020603050405020304" pitchFamily="18" charset="0"/>
                        </a:rPr>
                        <a:t>Ficha de derivación</a:t>
                      </a:r>
                    </a:p>
                  </a:txBody>
                  <a:tcPr marL="68580" marR="68580" marT="0" marB="0" anchor="ctr">
                    <a:solidFill>
                      <a:schemeClr val="bg1">
                        <a:lumMod val="95000"/>
                      </a:schemeClr>
                    </a:solidFill>
                  </a:tcPr>
                </a:tc>
                <a:tc>
                  <a:txBody>
                    <a:bodyPr/>
                    <a:lstStyle/>
                    <a:p>
                      <a:pPr algn="l">
                        <a:spcAft>
                          <a:spcPts val="0"/>
                        </a:spcAft>
                      </a:pPr>
                      <a:r>
                        <a:rPr lang="es-PE" sz="2200" dirty="0">
                          <a:effectLst/>
                          <a:latin typeface="+mj-lt"/>
                          <a:ea typeface="Times New Roman" panose="02020603050405020304" pitchFamily="18" charset="0"/>
                        </a:rPr>
                        <a:t>De acuerdo a la necesidad de el o la estudiante.</a:t>
                      </a: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615553"/>
          </a:xfrm>
          <a:prstGeom prst="rect">
            <a:avLst/>
          </a:prstGeom>
        </p:spPr>
        <p:txBody>
          <a:bodyPr wrap="square">
            <a:spAutoFit/>
          </a:bodyPr>
          <a:lstStyle/>
          <a:p>
            <a:r>
              <a:rPr lang="en-US" b="1" dirty="0" err="1">
                <a:solidFill>
                  <a:srgbClr val="FF0000"/>
                </a:solidFill>
                <a:latin typeface="Arial Narrow" panose="020B0606020202030204" pitchFamily="34" charset="0"/>
              </a:rPr>
              <a:t>Protocolo</a:t>
            </a:r>
            <a:r>
              <a:rPr lang="en-US" b="1" dirty="0">
                <a:solidFill>
                  <a:srgbClr val="FF0000"/>
                </a:solidFill>
                <a:latin typeface="Arial Narrow" panose="020B0606020202030204" pitchFamily="34" charset="0"/>
              </a:rPr>
              <a:t> 3</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9795671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564105" y="1256990"/>
          <a:ext cx="10983126" cy="4955026"/>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419410">
                <a:tc>
                  <a:txBody>
                    <a:bodyPr/>
                    <a:lstStyle/>
                    <a:p>
                      <a:pPr algn="just">
                        <a:spcAft>
                          <a:spcPts val="0"/>
                        </a:spcAft>
                      </a:pPr>
                      <a:r>
                        <a:rPr lang="es-PE" sz="2000" b="1" kern="1200" dirty="0">
                          <a:solidFill>
                            <a:srgbClr val="C00000"/>
                          </a:solidFill>
                          <a:effectLst/>
                          <a:latin typeface="+mj-lt"/>
                          <a:ea typeface="+mn-ea"/>
                          <a:cs typeface="+mn-cs"/>
                        </a:rPr>
                        <a:t>SEGUIMIENTO</a:t>
                      </a: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915379">
                <a:tc>
                  <a:txBody>
                    <a:bodyPr/>
                    <a:lstStyle/>
                    <a:p>
                      <a:pPr algn="just">
                        <a:lnSpc>
                          <a:spcPct val="107000"/>
                        </a:lnSpc>
                        <a:spcAft>
                          <a:spcPts val="0"/>
                        </a:spcAft>
                      </a:pPr>
                      <a:r>
                        <a:rPr lang="es-ES" sz="1900" dirty="0">
                          <a:effectLst/>
                          <a:latin typeface="+mj-lt"/>
                          <a:ea typeface="Calibri" panose="020F0502020204030204" pitchFamily="34" charset="0"/>
                          <a:cs typeface="Calibri" panose="020F0502020204030204" pitchFamily="34" charset="0"/>
                        </a:rPr>
                        <a:t>Asegurar que el estudiante, </a:t>
                      </a:r>
                      <a:r>
                        <a:rPr lang="es-ES" sz="1900" b="1" dirty="0">
                          <a:effectLst/>
                          <a:latin typeface="+mj-lt"/>
                          <a:ea typeface="Calibri" panose="020F0502020204030204" pitchFamily="34" charset="0"/>
                          <a:cs typeface="Calibri" panose="020F0502020204030204" pitchFamily="34" charset="0"/>
                        </a:rPr>
                        <a:t>continúen asistiendo </a:t>
                      </a:r>
                      <a:r>
                        <a:rPr lang="es-ES" sz="1900" dirty="0">
                          <a:effectLst/>
                          <a:latin typeface="+mj-lt"/>
                          <a:ea typeface="Calibri" panose="020F0502020204030204" pitchFamily="34" charset="0"/>
                          <a:cs typeface="Calibri" panose="020F0502020204030204" pitchFamily="34" charset="0"/>
                        </a:rPr>
                        <a:t>a clases y reciban el </a:t>
                      </a:r>
                      <a:r>
                        <a:rPr lang="es-ES" sz="1900" b="1" dirty="0">
                          <a:effectLst/>
                          <a:latin typeface="+mj-lt"/>
                          <a:ea typeface="Calibri" panose="020F0502020204030204" pitchFamily="34" charset="0"/>
                          <a:cs typeface="Calibri" panose="020F0502020204030204" pitchFamily="34" charset="0"/>
                        </a:rPr>
                        <a:t>apoyo emocional y pedagógico </a:t>
                      </a:r>
                      <a:r>
                        <a:rPr lang="es-ES" sz="1900" dirty="0">
                          <a:effectLst/>
                          <a:latin typeface="+mj-lt"/>
                          <a:ea typeface="Calibri" panose="020F0502020204030204" pitchFamily="34" charset="0"/>
                          <a:cs typeface="Calibri" panose="020F0502020204030204" pitchFamily="34" charset="0"/>
                        </a:rPr>
                        <a:t>respectivo. </a:t>
                      </a:r>
                      <a:endParaRPr lang="es-PE" sz="1900" dirty="0">
                        <a:effectLst/>
                        <a:latin typeface="+mj-lt"/>
                        <a:ea typeface="Times New Roman" panose="02020603050405020304" pitchFamily="18" charset="0"/>
                        <a:cs typeface="Times New Roman" panose="02020603050405020304" pitchFamily="18" charset="0"/>
                      </a:endParaRPr>
                    </a:p>
                  </a:txBody>
                  <a:tcPr marL="63500" marR="63500" marT="63500" marB="63500"/>
                </a:tc>
                <a:tc rowSpan="4">
                  <a:txBody>
                    <a:bodyPr/>
                    <a:lstStyle/>
                    <a:p>
                      <a:pPr algn="just">
                        <a:spcAft>
                          <a:spcPts val="0"/>
                        </a:spcAft>
                      </a:pPr>
                      <a:r>
                        <a:rPr lang="es-PE" sz="1900" dirty="0">
                          <a:effectLst/>
                          <a:latin typeface="+mj-lt"/>
                        </a:rPr>
                        <a:t>-Director</a:t>
                      </a:r>
                    </a:p>
                    <a:p>
                      <a:pPr algn="just">
                        <a:spcAft>
                          <a:spcPts val="0"/>
                        </a:spcAft>
                      </a:pPr>
                      <a:r>
                        <a:rPr lang="es-PE" sz="1900" dirty="0">
                          <a:effectLst/>
                          <a:latin typeface="+mj-lt"/>
                        </a:rPr>
                        <a:t>-Responsable de convivencia</a:t>
                      </a:r>
                    </a:p>
                  </a:txBody>
                  <a:tcPr marL="68580" marR="68580" marT="0" marB="0" anchor="ct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1900" dirty="0">
                          <a:effectLst/>
                          <a:latin typeface="+mj-lt"/>
                        </a:rPr>
                        <a:t>-Ficha de seguimiento</a:t>
                      </a:r>
                    </a:p>
                    <a:p>
                      <a:pPr marL="0" marR="0" indent="0" algn="l" defTabSz="914400" rtl="0" eaLnBrk="1" fontAlgn="auto" latinLnBrk="0" hangingPunct="1">
                        <a:lnSpc>
                          <a:spcPct val="100000"/>
                        </a:lnSpc>
                        <a:spcBef>
                          <a:spcPts val="0"/>
                        </a:spcBef>
                        <a:spcAft>
                          <a:spcPts val="0"/>
                        </a:spcAft>
                        <a:buClrTx/>
                        <a:buSzTx/>
                        <a:buFontTx/>
                        <a:buNone/>
                        <a:tabLst/>
                        <a:defRPr/>
                      </a:pPr>
                      <a:r>
                        <a:rPr lang="es-PE" sz="1900" dirty="0">
                          <a:effectLst/>
                          <a:latin typeface="+mj-lt"/>
                        </a:rPr>
                        <a:t>-Portal SíseVe</a:t>
                      </a:r>
                    </a:p>
                  </a:txBody>
                  <a:tcPr marL="68580" marR="68580" marT="0" marB="0" anchor="ctr">
                    <a:solidFill>
                      <a:schemeClr val="bg1">
                        <a:lumMod val="95000"/>
                      </a:schemeClr>
                    </a:solidFill>
                  </a:tcPr>
                </a:tc>
                <a:tc rowSpan="4">
                  <a:txBody>
                    <a:bodyPr/>
                    <a:lstStyle/>
                    <a:p>
                      <a:pPr algn="l">
                        <a:spcAft>
                          <a:spcPts val="0"/>
                        </a:spcAft>
                      </a:pPr>
                      <a:r>
                        <a:rPr lang="es-PE" sz="1900" dirty="0">
                          <a:effectLst/>
                          <a:latin typeface="+mj-lt"/>
                          <a:ea typeface="BatangChe" panose="02030609000101010101" pitchFamily="49" charset="-127"/>
                        </a:rPr>
                        <a:t>Acción permanente</a:t>
                      </a:r>
                    </a:p>
                  </a:txBody>
                  <a:tcPr marL="68580" marR="68580" marT="0" marB="0" anchor="ctr"/>
                </a:tc>
                <a:extLst>
                  <a:ext uri="{0D108BD9-81ED-4DB2-BD59-A6C34878D82A}">
                    <a16:rowId xmlns:a16="http://schemas.microsoft.com/office/drawing/2014/main" val="10001"/>
                  </a:ext>
                </a:extLst>
              </a:tr>
              <a:tr h="1185930">
                <a:tc>
                  <a:txBody>
                    <a:bodyPr/>
                    <a:lstStyle/>
                    <a:p>
                      <a:pPr algn="just">
                        <a:lnSpc>
                          <a:spcPct val="107000"/>
                        </a:lnSpc>
                        <a:spcAft>
                          <a:spcPts val="0"/>
                        </a:spcAft>
                      </a:pPr>
                      <a:r>
                        <a:rPr lang="es-ES" sz="1900" dirty="0">
                          <a:effectLst/>
                          <a:latin typeface="+mj-lt"/>
                          <a:ea typeface="Calibri" panose="020F0502020204030204" pitchFamily="34" charset="0"/>
                          <a:cs typeface="Calibri" panose="020F0502020204030204" pitchFamily="34" charset="0"/>
                        </a:rPr>
                        <a:t>Reunirse con el </a:t>
                      </a:r>
                      <a:r>
                        <a:rPr lang="es-ES" sz="1900" b="1" dirty="0">
                          <a:effectLst/>
                          <a:latin typeface="+mj-lt"/>
                          <a:ea typeface="Calibri" panose="020F0502020204030204" pitchFamily="34" charset="0"/>
                          <a:cs typeface="Calibri" panose="020F0502020204030204" pitchFamily="34" charset="0"/>
                        </a:rPr>
                        <a:t>tutor</a:t>
                      </a:r>
                      <a:r>
                        <a:rPr lang="es-ES" sz="1900" dirty="0">
                          <a:effectLst/>
                          <a:latin typeface="+mj-lt"/>
                          <a:ea typeface="Calibri" panose="020F0502020204030204" pitchFamily="34" charset="0"/>
                          <a:cs typeface="Calibri" panose="020F0502020204030204" pitchFamily="34" charset="0"/>
                        </a:rPr>
                        <a:t> del aula para conocer el </a:t>
                      </a:r>
                      <a:r>
                        <a:rPr lang="es-ES" sz="1900" b="1" dirty="0">
                          <a:effectLst/>
                          <a:latin typeface="+mj-lt"/>
                          <a:ea typeface="Calibri" panose="020F0502020204030204" pitchFamily="34" charset="0"/>
                          <a:cs typeface="Calibri" panose="020F0502020204030204" pitchFamily="34" charset="0"/>
                        </a:rPr>
                        <a:t>avance de las acciones </a:t>
                      </a:r>
                      <a:r>
                        <a:rPr lang="es-ES" sz="1900" dirty="0">
                          <a:effectLst/>
                          <a:latin typeface="+mj-lt"/>
                          <a:ea typeface="Calibri" panose="020F0502020204030204" pitchFamily="34" charset="0"/>
                          <a:cs typeface="Calibri" panose="020F0502020204030204" pitchFamily="34" charset="0"/>
                        </a:rPr>
                        <a:t>realizadas para fortalecer los aspectos socioemocionales y pedagógicos de la o el estudiante.</a:t>
                      </a:r>
                      <a:endParaRPr lang="es-PE" sz="19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915379">
                <a:tc>
                  <a:txBody>
                    <a:bodyPr/>
                    <a:lstStyle/>
                    <a:p>
                      <a:pPr algn="just">
                        <a:lnSpc>
                          <a:spcPct val="107000"/>
                        </a:lnSpc>
                        <a:spcAft>
                          <a:spcPts val="0"/>
                        </a:spcAft>
                      </a:pPr>
                      <a:r>
                        <a:rPr lang="es-ES" sz="1900" dirty="0">
                          <a:effectLst/>
                          <a:latin typeface="+mj-lt"/>
                          <a:ea typeface="Calibri" panose="020F0502020204030204" pitchFamily="34" charset="0"/>
                          <a:cs typeface="Calibri" panose="020F0502020204030204" pitchFamily="34" charset="0"/>
                        </a:rPr>
                        <a:t>Convocar a </a:t>
                      </a:r>
                      <a:r>
                        <a:rPr lang="es-ES" sz="1900" b="1" dirty="0">
                          <a:effectLst/>
                          <a:latin typeface="+mj-lt"/>
                          <a:ea typeface="Calibri" panose="020F0502020204030204" pitchFamily="34" charset="0"/>
                          <a:cs typeface="Calibri" panose="020F0502020204030204" pitchFamily="34" charset="0"/>
                        </a:rPr>
                        <a:t>reuniones periódicas a los padres </a:t>
                      </a:r>
                      <a:r>
                        <a:rPr lang="es-ES" sz="1900" dirty="0">
                          <a:effectLst/>
                          <a:latin typeface="+mj-lt"/>
                          <a:ea typeface="Calibri" panose="020F0502020204030204" pitchFamily="34" charset="0"/>
                          <a:cs typeface="Calibri" panose="020F0502020204030204" pitchFamily="34" charset="0"/>
                        </a:rPr>
                        <a:t>de familia del</a:t>
                      </a:r>
                      <a:r>
                        <a:rPr lang="es-ES" sz="1900" baseline="0" dirty="0">
                          <a:effectLst/>
                          <a:latin typeface="+mj-lt"/>
                          <a:ea typeface="Calibri" panose="020F0502020204030204" pitchFamily="34" charset="0"/>
                          <a:cs typeface="Calibri" panose="020F0502020204030204" pitchFamily="34" charset="0"/>
                        </a:rPr>
                        <a:t> </a:t>
                      </a:r>
                      <a:r>
                        <a:rPr lang="es-ES" sz="1900" dirty="0">
                          <a:effectLst/>
                          <a:latin typeface="+mj-lt"/>
                          <a:ea typeface="Calibri" panose="020F0502020204030204" pitchFamily="34" charset="0"/>
                          <a:cs typeface="Calibri" panose="020F0502020204030204" pitchFamily="34" charset="0"/>
                        </a:rPr>
                        <a:t>estudiantes, para informar sobre las acciones ejecutadas.</a:t>
                      </a:r>
                      <a:endParaRPr lang="es-PE" sz="19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15379">
                <a:tc>
                  <a:txBody>
                    <a:bodyPr/>
                    <a:lstStyle/>
                    <a:p>
                      <a:pPr algn="just">
                        <a:lnSpc>
                          <a:spcPct val="107000"/>
                        </a:lnSpc>
                        <a:spcAft>
                          <a:spcPts val="0"/>
                        </a:spcAft>
                      </a:pPr>
                      <a:r>
                        <a:rPr lang="es-ES" sz="1900" dirty="0">
                          <a:effectLst/>
                          <a:latin typeface="+mj-lt"/>
                          <a:ea typeface="Calibri" panose="020F0502020204030204" pitchFamily="34" charset="0"/>
                          <a:cs typeface="Calibri" panose="020F0502020204030204" pitchFamily="34" charset="0"/>
                        </a:rPr>
                        <a:t>En caso se haya derivado a la o el estudiante a un </a:t>
                      </a:r>
                      <a:r>
                        <a:rPr lang="es-ES" sz="1900" b="1" dirty="0">
                          <a:effectLst/>
                          <a:latin typeface="+mj-lt"/>
                          <a:ea typeface="Calibri" panose="020F0502020204030204" pitchFamily="34" charset="0"/>
                          <a:cs typeface="Calibri" panose="020F0502020204030204" pitchFamily="34" charset="0"/>
                        </a:rPr>
                        <a:t>servicio especializado</a:t>
                      </a:r>
                      <a:r>
                        <a:rPr lang="es-ES" sz="1900" dirty="0">
                          <a:effectLst/>
                          <a:latin typeface="+mj-lt"/>
                          <a:ea typeface="Calibri" panose="020F0502020204030204" pitchFamily="34" charset="0"/>
                          <a:cs typeface="Calibri" panose="020F0502020204030204" pitchFamily="34" charset="0"/>
                        </a:rPr>
                        <a:t>, </a:t>
                      </a:r>
                      <a:r>
                        <a:rPr lang="es-ES" sz="1900" b="1" dirty="0">
                          <a:effectLst/>
                          <a:latin typeface="+mj-lt"/>
                          <a:ea typeface="Calibri" panose="020F0502020204030204" pitchFamily="34" charset="0"/>
                          <a:cs typeface="Calibri" panose="020F0502020204030204" pitchFamily="34" charset="0"/>
                        </a:rPr>
                        <a:t>solicitar informe </a:t>
                      </a:r>
                      <a:r>
                        <a:rPr lang="es-ES" sz="1900" dirty="0">
                          <a:effectLst/>
                          <a:latin typeface="+mj-lt"/>
                          <a:ea typeface="Calibri" panose="020F0502020204030204" pitchFamily="34" charset="0"/>
                          <a:cs typeface="Calibri" panose="020F0502020204030204" pitchFamily="34" charset="0"/>
                        </a:rPr>
                        <a:t>de progreso al mismo. </a:t>
                      </a:r>
                      <a:endParaRPr lang="es-PE" sz="19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3</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63114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10997" y="1514898"/>
          <a:ext cx="10983126" cy="2717133"/>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779278">
                  <a:extLst>
                    <a:ext uri="{9D8B030D-6E8A-4147-A177-3AD203B41FA5}">
                      <a16:colId xmlns:a16="http://schemas.microsoft.com/office/drawing/2014/main" val="20001"/>
                    </a:ext>
                  </a:extLst>
                </a:gridCol>
                <a:gridCol w="1950257">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42734">
                <a:tc>
                  <a:txBody>
                    <a:bodyPr/>
                    <a:lstStyle/>
                    <a:p>
                      <a:pPr algn="just">
                        <a:spcAft>
                          <a:spcPts val="0"/>
                        </a:spcAft>
                      </a:pPr>
                      <a:r>
                        <a:rPr lang="es-PE" sz="2000" b="1" kern="1200" dirty="0">
                          <a:solidFill>
                            <a:srgbClr val="C00000"/>
                          </a:solidFill>
                          <a:effectLst/>
                          <a:latin typeface="+mj-lt"/>
                          <a:ea typeface="+mn-ea"/>
                          <a:cs typeface="+mn-cs"/>
                        </a:rPr>
                        <a:t>CIERRE</a:t>
                      </a: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2174399">
                <a:tc>
                  <a:txBody>
                    <a:bodyPr/>
                    <a:lstStyle/>
                    <a:p>
                      <a:pPr algn="just">
                        <a:spcAft>
                          <a:spcPts val="0"/>
                        </a:spcAft>
                      </a:pPr>
                      <a:r>
                        <a:rPr lang="es-PE" sz="2000" b="0" dirty="0">
                          <a:effectLst/>
                          <a:latin typeface="+mj-lt"/>
                          <a:ea typeface="Times New Roman" panose="02020603050405020304" pitchFamily="18" charset="0"/>
                        </a:rPr>
                        <a:t>Se cierra el caso cuando el hecho de </a:t>
                      </a:r>
                      <a:r>
                        <a:rPr lang="es-PE" sz="2000" b="1" dirty="0">
                          <a:effectLst/>
                          <a:latin typeface="+mj-lt"/>
                          <a:ea typeface="Times New Roman" panose="02020603050405020304" pitchFamily="18" charset="0"/>
                        </a:rPr>
                        <a:t>violencia ha cesado</a:t>
                      </a:r>
                      <a:r>
                        <a:rPr lang="es-PE" sz="2000" b="0" dirty="0">
                          <a:effectLst/>
                          <a:latin typeface="+mj-lt"/>
                          <a:ea typeface="Times New Roman" panose="02020603050405020304" pitchFamily="18" charset="0"/>
                        </a:rPr>
                        <a:t> y se ha </a:t>
                      </a:r>
                      <a:r>
                        <a:rPr lang="es-PE" sz="2000" b="1" dirty="0">
                          <a:effectLst/>
                          <a:latin typeface="+mj-lt"/>
                          <a:ea typeface="Times New Roman" panose="02020603050405020304" pitchFamily="18" charset="0"/>
                        </a:rPr>
                        <a:t>garantizado la protección </a:t>
                      </a:r>
                      <a:r>
                        <a:rPr lang="es-PE" sz="2000" b="0" dirty="0">
                          <a:effectLst/>
                          <a:latin typeface="+mj-lt"/>
                          <a:ea typeface="Times New Roman" panose="02020603050405020304" pitchFamily="18" charset="0"/>
                        </a:rPr>
                        <a:t>del</a:t>
                      </a:r>
                      <a:r>
                        <a:rPr lang="es-PE" sz="2000" b="0" baseline="0" dirty="0">
                          <a:effectLst/>
                          <a:latin typeface="+mj-lt"/>
                          <a:ea typeface="Times New Roman" panose="02020603050405020304" pitchFamily="18" charset="0"/>
                        </a:rPr>
                        <a:t> </a:t>
                      </a:r>
                      <a:r>
                        <a:rPr lang="es-PE" sz="2000" b="0" dirty="0">
                          <a:effectLst/>
                          <a:latin typeface="+mj-lt"/>
                          <a:ea typeface="Times New Roman" panose="02020603050405020304" pitchFamily="18" charset="0"/>
                        </a:rPr>
                        <a:t>estudiante afectado, su </a:t>
                      </a:r>
                      <a:r>
                        <a:rPr lang="es-PE" sz="2000" b="1" dirty="0">
                          <a:effectLst/>
                          <a:latin typeface="+mj-lt"/>
                          <a:ea typeface="Times New Roman" panose="02020603050405020304" pitchFamily="18" charset="0"/>
                        </a:rPr>
                        <a:t>permanencia</a:t>
                      </a:r>
                      <a:r>
                        <a:rPr lang="es-PE" sz="2000" b="0" dirty="0">
                          <a:effectLst/>
                          <a:latin typeface="+mj-lt"/>
                          <a:ea typeface="Times New Roman" panose="02020603050405020304" pitchFamily="18" charset="0"/>
                        </a:rPr>
                        <a:t> en la IE y se evidencian </a:t>
                      </a:r>
                      <a:r>
                        <a:rPr lang="es-PE" sz="2000" b="1" dirty="0">
                          <a:effectLst/>
                          <a:latin typeface="+mj-lt"/>
                          <a:ea typeface="Times New Roman" panose="02020603050405020304" pitchFamily="18" charset="0"/>
                        </a:rPr>
                        <a:t>mejoras en el aspecto socioemocional </a:t>
                      </a:r>
                      <a:r>
                        <a:rPr lang="es-PE" sz="2000" b="0" dirty="0">
                          <a:effectLst/>
                          <a:latin typeface="+mj-lt"/>
                          <a:ea typeface="Times New Roman" panose="02020603050405020304" pitchFamily="18" charset="0"/>
                        </a:rPr>
                        <a:t>de la o el estudiante. Dicha medida se informa a los padres o apoderados.</a:t>
                      </a:r>
                    </a:p>
                  </a:txBody>
                  <a:tcPr marL="68580" marR="68580" marT="0" marB="0" anchor="ctr"/>
                </a:tc>
                <a:tc>
                  <a:txBody>
                    <a:bodyPr/>
                    <a:lstStyle/>
                    <a:p>
                      <a:pPr algn="l">
                        <a:spcAft>
                          <a:spcPts val="0"/>
                        </a:spcAft>
                      </a:pPr>
                      <a:r>
                        <a:rPr lang="es-PE" sz="2000" dirty="0">
                          <a:effectLst/>
                          <a:latin typeface="+mj-lt"/>
                          <a:ea typeface="Times New Roman" panose="02020603050405020304" pitchFamily="18" charset="0"/>
                        </a:rPr>
                        <a:t>Responsable de convivencia</a:t>
                      </a:r>
                    </a:p>
                  </a:txBody>
                  <a:tcPr marL="68580" marR="68580" marT="0" marB="0" anchor="ctr"/>
                </a:tc>
                <a:tc>
                  <a:txBody>
                    <a:bodyPr/>
                    <a:lstStyle/>
                    <a:p>
                      <a:pPr algn="just">
                        <a:spcAft>
                          <a:spcPts val="0"/>
                        </a:spcAft>
                      </a:pPr>
                      <a:r>
                        <a:rPr lang="es-PE" sz="2000" dirty="0">
                          <a:effectLst/>
                          <a:latin typeface="+mj-lt"/>
                          <a:ea typeface="Times New Roman" panose="02020603050405020304" pitchFamily="18" charset="0"/>
                        </a:rPr>
                        <a:t>-Portal SíseVe</a:t>
                      </a:r>
                    </a:p>
                    <a:p>
                      <a:pPr algn="just">
                        <a:spcAft>
                          <a:spcPts val="0"/>
                        </a:spcAft>
                      </a:pPr>
                      <a:r>
                        <a:rPr lang="es-PE" sz="2000" dirty="0">
                          <a:effectLst/>
                          <a:latin typeface="+mj-lt"/>
                          <a:ea typeface="Times New Roman" panose="02020603050405020304" pitchFamily="18" charset="0"/>
                        </a:rPr>
                        <a:t>-Documentos sustentatorios</a:t>
                      </a:r>
                    </a:p>
                  </a:txBody>
                  <a:tcPr marL="68580" marR="68580" marT="0" marB="0" anchor="ctr">
                    <a:solidFill>
                      <a:schemeClr val="bg1">
                        <a:lumMod val="95000"/>
                      </a:schemeClr>
                    </a:solidFill>
                  </a:tcPr>
                </a:tc>
                <a:tc>
                  <a:txBody>
                    <a:bodyPr/>
                    <a:lstStyle/>
                    <a:p>
                      <a:pPr algn="just">
                        <a:spcAft>
                          <a:spcPts val="0"/>
                        </a:spcAft>
                      </a:pPr>
                      <a:r>
                        <a:rPr lang="es-PE" sz="2000" dirty="0">
                          <a:effectLst/>
                          <a:latin typeface="+mj-lt"/>
                          <a:ea typeface="Times New Roman" panose="02020603050405020304" pitchFamily="18" charset="0"/>
                        </a:rPr>
                        <a:t>Cuando se tenga información de la atención por los servicios.</a:t>
                      </a: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3</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12742622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381000"/>
            <a:ext cx="9982200" cy="5981125"/>
          </a:xfrm>
          <a:prstGeom prst="rect">
            <a:avLst/>
          </a:prstGeom>
        </p:spPr>
        <p:txBody>
          <a:bodyPr vert="horz" wrap="square" lIns="0" tIns="271780" rIns="0" bIns="0" rtlCol="0">
            <a:spAutoFit/>
          </a:bodyPr>
          <a:lstStyle/>
          <a:p>
            <a:pPr marL="12700">
              <a:lnSpc>
                <a:spcPct val="100000"/>
              </a:lnSpc>
              <a:spcBef>
                <a:spcPts val="2140"/>
              </a:spcBef>
            </a:pPr>
            <a:r>
              <a:rPr lang="es-PE" sz="6000" i="0" spc="-5" dirty="0">
                <a:solidFill>
                  <a:schemeClr val="accent6"/>
                </a:solidFill>
                <a:latin typeface="Calibri Light" panose="020F0302020204030204" pitchFamily="34" charset="0"/>
              </a:rPr>
              <a:t>C</a:t>
            </a:r>
            <a:r>
              <a:rPr sz="6000" i="0" spc="-5" dirty="0" err="1">
                <a:solidFill>
                  <a:schemeClr val="accent6"/>
                </a:solidFill>
                <a:latin typeface="Calibri Light" panose="020F0302020204030204" pitchFamily="34" charset="0"/>
              </a:rPr>
              <a:t>aso</a:t>
            </a:r>
            <a:r>
              <a:rPr lang="es-PE" sz="6000" i="0" spc="-5" dirty="0">
                <a:solidFill>
                  <a:schemeClr val="accent6"/>
                </a:solidFill>
                <a:latin typeface="Calibri Light" panose="020F0302020204030204" pitchFamily="34" charset="0"/>
              </a:rPr>
              <a:t> C</a:t>
            </a:r>
            <a:r>
              <a:rPr sz="6000" i="0" spc="-5" dirty="0">
                <a:solidFill>
                  <a:schemeClr val="accent6"/>
                </a:solidFill>
                <a:latin typeface="Calibri Light" panose="020F0302020204030204" pitchFamily="34" charset="0"/>
              </a:rPr>
              <a:t>:</a:t>
            </a:r>
            <a:endParaRPr sz="6000" dirty="0">
              <a:solidFill>
                <a:schemeClr val="accent6"/>
              </a:solidFill>
              <a:latin typeface="Calibri Light" panose="020F0302020204030204" pitchFamily="34" charset="0"/>
            </a:endParaRPr>
          </a:p>
          <a:p>
            <a:pPr marL="12700" marR="5080" algn="just">
              <a:lnSpc>
                <a:spcPts val="3020"/>
              </a:lnSpc>
              <a:spcBef>
                <a:spcPts val="1330"/>
              </a:spcBef>
            </a:pPr>
            <a:r>
              <a:rPr lang="es-PE" sz="2800" dirty="0">
                <a:latin typeface="Calibri Light" panose="020F0302020204030204" pitchFamily="34" charset="0"/>
              </a:rPr>
              <a:t>En una reunión de padres del 1er grado B de primaria con la directora, el papá de Luz refiere que su hija le ha contado en varias oportunidades que la docente se burla de ella diciéndole que debe dejar de comer porque está gordita y sus compañeros al escuchar ello se ríen y burlan, además no le revisa los ejercicios que desarrolla en clase pero a los demás estudiantes si le revisa. El padre comenta que ha conversado con la docente en 2 oportunidades y ella le ha indicado que son malos entendidos. Sin embargo, su hija le dice que la docente le sigue diciendo “gordita” y a ella le incomoda, porque los demás niños la han comenzado a llamar así.</a:t>
            </a:r>
            <a:br>
              <a:rPr lang="es-PE" sz="2800" dirty="0">
                <a:latin typeface="Calibri Light" panose="020F0302020204030204" pitchFamily="34" charset="0"/>
              </a:rPr>
            </a:br>
            <a:br>
              <a:rPr lang="es-PE" sz="2800" dirty="0">
                <a:latin typeface="Calibri Light" panose="020F0302020204030204" pitchFamily="34" charset="0"/>
              </a:rPr>
            </a:br>
            <a:endParaRPr lang="es-PE" sz="2800" dirty="0">
              <a:latin typeface="Calibri Light" panose="020F0302020204030204" pitchFamily="34" charset="0"/>
            </a:endParaRPr>
          </a:p>
        </p:txBody>
      </p:sp>
      <p:pic>
        <p:nvPicPr>
          <p:cNvPr id="7" name="image27.jpg"/>
          <p:cNvPicPr/>
          <p:nvPr/>
        </p:nvPicPr>
        <p:blipFill>
          <a:blip r:embed="rId2"/>
          <a:srcRect/>
          <a:stretch>
            <a:fillRect/>
          </a:stretch>
        </p:blipFill>
        <p:spPr>
          <a:xfrm>
            <a:off x="381000" y="838200"/>
            <a:ext cx="940053" cy="1088160"/>
          </a:xfrm>
          <a:prstGeom prst="rect">
            <a:avLst/>
          </a:prstGeom>
          <a:ln/>
        </p:spPr>
      </p:pic>
    </p:spTree>
    <p:extLst>
      <p:ext uri="{BB962C8B-B14F-4D97-AF65-F5344CB8AC3E}">
        <p14:creationId xmlns:p14="http://schemas.microsoft.com/office/powerpoint/2010/main" val="208627635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399" y="1143001"/>
            <a:ext cx="9979659" cy="5170646"/>
          </a:xfrm>
        </p:spPr>
        <p:txBody>
          <a:bodyPr/>
          <a:lstStyle/>
          <a:p>
            <a:r>
              <a:rPr lang="es-PE" sz="2800" dirty="0">
                <a:latin typeface="Calibri Light" panose="020F0302020204030204" pitchFamily="34" charset="0"/>
              </a:rPr>
              <a:t>Por otro lado, la madre de Juan comenta que su hijo le ha dicho que la docente es muy gritona y reniega constantemente, a Juan le asustan sus gritos e incluso a veces golpea fuerte la carpeta con un palo para que todos los niños y niñas se queden en silencio, la madre indica que Juan no quiere ir a la escuela porque tiene miedo de que la docente lo golpee.</a:t>
            </a:r>
            <a:br>
              <a:rPr lang="es-PE" sz="2800" dirty="0">
                <a:latin typeface="Calibri Light" panose="020F0302020204030204" pitchFamily="34" charset="0"/>
              </a:rPr>
            </a:br>
            <a:r>
              <a:rPr lang="es-PE" sz="2800" dirty="0">
                <a:latin typeface="Calibri Light" panose="020F0302020204030204" pitchFamily="34" charset="0"/>
              </a:rPr>
              <a:t>La mamá de Luis refiere que la maestra en 2 ocasiones le ha dicho tonto, lento, “no tienes cerebro”, cada vez que Luis le pregunta por algo que no entiende, Luis ya no le pregunta por temor a ser insultado. Los demás padres y madres refieren que todo lo que han contado los niños es verdad porque sus hijos le han comentado sobre esos hechos y otros más.</a:t>
            </a:r>
            <a:endParaRPr lang="es-PE" sz="2800" dirty="0"/>
          </a:p>
        </p:txBody>
      </p:sp>
    </p:spTree>
    <p:extLst>
      <p:ext uri="{BB962C8B-B14F-4D97-AF65-F5344CB8AC3E}">
        <p14:creationId xmlns:p14="http://schemas.microsoft.com/office/powerpoint/2010/main" val="3756871654"/>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5181" t="22046" r="24778" b="13333"/>
          <a:stretch/>
        </p:blipFill>
        <p:spPr>
          <a:xfrm>
            <a:off x="1295400" y="762000"/>
            <a:ext cx="9448800" cy="5562600"/>
          </a:xfrm>
          <a:prstGeom prst="rect">
            <a:avLst/>
          </a:prstGeom>
        </p:spPr>
      </p:pic>
      <p:pic>
        <p:nvPicPr>
          <p:cNvPr id="3" name="image49.png"/>
          <p:cNvPicPr/>
          <p:nvPr/>
        </p:nvPicPr>
        <p:blipFill>
          <a:blip r:embed="rId3"/>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55207126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8" name="Rectángulo 37"/>
          <p:cNvSpPr/>
          <p:nvPr/>
        </p:nvSpPr>
        <p:spPr>
          <a:xfrm>
            <a:off x="45445" y="0"/>
            <a:ext cx="12192000" cy="687582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5942" y="177835"/>
            <a:ext cx="3258114" cy="709725"/>
          </a:xfrm>
          <a:prstGeom prst="rect">
            <a:avLst/>
          </a:prstGeom>
        </p:spPr>
      </p:pic>
      <p:sp>
        <p:nvSpPr>
          <p:cNvPr id="11" name="Cheurón 10"/>
          <p:cNvSpPr/>
          <p:nvPr/>
        </p:nvSpPr>
        <p:spPr>
          <a:xfrm>
            <a:off x="5733264" y="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2" name="Cheurón 11"/>
          <p:cNvSpPr/>
          <p:nvPr/>
        </p:nvSpPr>
        <p:spPr>
          <a:xfrm>
            <a:off x="6171414" y="0"/>
            <a:ext cx="685800" cy="104775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3" name="Pentágono 12"/>
          <p:cNvSpPr/>
          <p:nvPr/>
        </p:nvSpPr>
        <p:spPr>
          <a:xfrm>
            <a:off x="0" y="0"/>
            <a:ext cx="6000792" cy="104775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ángulo 13"/>
          <p:cNvSpPr/>
          <p:nvPr/>
        </p:nvSpPr>
        <p:spPr>
          <a:xfrm>
            <a:off x="177563" y="78968"/>
            <a:ext cx="5458546" cy="769441"/>
          </a:xfrm>
          <a:prstGeom prst="rect">
            <a:avLst/>
          </a:prstGeom>
        </p:spPr>
        <p:txBody>
          <a:bodyPr wrap="none">
            <a:spAutoFit/>
          </a:bodyPr>
          <a:lstStyle/>
          <a:p>
            <a:r>
              <a:rPr lang="en-US" sz="4400" b="1" dirty="0">
                <a:solidFill>
                  <a:schemeClr val="bg1"/>
                </a:solidFill>
                <a:latin typeface="Arial Narrow" panose="020B0606020202030204" pitchFamily="34" charset="0"/>
              </a:rPr>
              <a:t>La </a:t>
            </a:r>
            <a:r>
              <a:rPr lang="en-US" sz="4400" b="1" dirty="0" err="1">
                <a:solidFill>
                  <a:schemeClr val="bg1"/>
                </a:solidFill>
                <a:latin typeface="Arial Narrow" panose="020B0606020202030204" pitchFamily="34" charset="0"/>
              </a:rPr>
              <a:t>respuesta</a:t>
            </a:r>
            <a:r>
              <a:rPr lang="en-US" sz="4400" b="1" dirty="0">
                <a:solidFill>
                  <a:schemeClr val="bg1"/>
                </a:solidFill>
                <a:latin typeface="Arial Narrow" panose="020B0606020202030204" pitchFamily="34" charset="0"/>
              </a:rPr>
              <a:t> del Estado</a:t>
            </a:r>
          </a:p>
        </p:txBody>
      </p:sp>
      <p:sp>
        <p:nvSpPr>
          <p:cNvPr id="3" name="Rectángulo 2"/>
          <p:cNvSpPr/>
          <p:nvPr/>
        </p:nvSpPr>
        <p:spPr>
          <a:xfrm>
            <a:off x="235926" y="1411456"/>
            <a:ext cx="9014563" cy="830997"/>
          </a:xfrm>
          <a:prstGeom prst="rect">
            <a:avLst/>
          </a:prstGeom>
        </p:spPr>
        <p:txBody>
          <a:bodyPr wrap="square">
            <a:spAutoFit/>
          </a:bodyPr>
          <a:lstStyle/>
          <a:p>
            <a:pPr algn="just">
              <a:buClr>
                <a:srgbClr val="C00000"/>
              </a:buClr>
              <a:buSzPts val="1600"/>
            </a:pPr>
            <a:r>
              <a:rPr lang="es-PE" altLang="es-PE" sz="2400" b="1" dirty="0">
                <a:solidFill>
                  <a:schemeClr val="tx1">
                    <a:lumMod val="85000"/>
                    <a:lumOff val="15000"/>
                  </a:schemeClr>
                </a:solidFill>
                <a:latin typeface="Arial Narrow" panose="020B0606020202030204" pitchFamily="34" charset="0"/>
                <a:sym typeface="Arial Narrow" panose="020B0606020202030204" pitchFamily="34" charset="0"/>
              </a:rPr>
              <a:t>“Lineamientos para la gestión de la convivencia escolar, la prevención y la atención de la violencia contra niñas, niños y adolescentes”.</a:t>
            </a:r>
          </a:p>
        </p:txBody>
      </p:sp>
      <p:sp>
        <p:nvSpPr>
          <p:cNvPr id="4" name="Rectángulo 3"/>
          <p:cNvSpPr/>
          <p:nvPr/>
        </p:nvSpPr>
        <p:spPr>
          <a:xfrm>
            <a:off x="294530" y="2561711"/>
            <a:ext cx="7936994" cy="369332"/>
          </a:xfrm>
          <a:prstGeom prst="rect">
            <a:avLst/>
          </a:prstGeom>
        </p:spPr>
        <p:txBody>
          <a:bodyPr wrap="square">
            <a:spAutoFit/>
          </a:bodyPr>
          <a:lstStyle/>
          <a:p>
            <a:r>
              <a:rPr lang="es-PE" kern="0" dirty="0">
                <a:solidFill>
                  <a:schemeClr val="tx1">
                    <a:lumMod val="65000"/>
                    <a:lumOff val="35000"/>
                  </a:schemeClr>
                </a:solidFill>
                <a:latin typeface="Arial Narrow" panose="020B0606020202030204" pitchFamily="34" charset="0"/>
                <a:ea typeface="Arial Narrow"/>
                <a:cs typeface="Arial Narrow"/>
                <a:sym typeface="Arial Narrow"/>
              </a:rPr>
              <a:t>Plan de Trabajo para la implementación de los Lineamientos de Convivencia Escolar</a:t>
            </a:r>
            <a:endParaRPr lang="en-US" dirty="0">
              <a:solidFill>
                <a:schemeClr val="tx1">
                  <a:lumMod val="65000"/>
                  <a:lumOff val="35000"/>
                </a:schemeClr>
              </a:solidFill>
            </a:endParaRPr>
          </a:p>
        </p:txBody>
      </p:sp>
      <p:pic>
        <p:nvPicPr>
          <p:cNvPr id="7" name="Imagen 6"/>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9736046" y="1273693"/>
            <a:ext cx="1657350" cy="1657350"/>
          </a:xfrm>
          <a:prstGeom prst="rect">
            <a:avLst/>
          </a:prstGeom>
        </p:spPr>
      </p:pic>
      <p:sp>
        <p:nvSpPr>
          <p:cNvPr id="9" name="Rectángulo 8"/>
          <p:cNvSpPr/>
          <p:nvPr/>
        </p:nvSpPr>
        <p:spPr>
          <a:xfrm>
            <a:off x="235926" y="1151577"/>
            <a:ext cx="4084773" cy="369332"/>
          </a:xfrm>
          <a:prstGeom prst="rect">
            <a:avLst/>
          </a:prstGeom>
        </p:spPr>
        <p:txBody>
          <a:bodyPr wrap="none">
            <a:spAutoFit/>
          </a:bodyPr>
          <a:lstStyle/>
          <a:p>
            <a:pPr algn="just">
              <a:buClr>
                <a:srgbClr val="C00000"/>
              </a:buClr>
              <a:buSzPts val="1600"/>
            </a:pPr>
            <a:r>
              <a:rPr lang="es-PE" altLang="es-PE" b="1" dirty="0">
                <a:solidFill>
                  <a:srgbClr val="C00000"/>
                </a:solidFill>
                <a:latin typeface="Arial Narrow" panose="020B0606020202030204" pitchFamily="34" charset="0"/>
                <a:sym typeface="Arial Narrow" panose="020B0606020202030204" pitchFamily="34" charset="0"/>
              </a:rPr>
              <a:t>Decreto Supremo N° 004-2018  (13.05.2018)</a:t>
            </a:r>
          </a:p>
        </p:txBody>
      </p:sp>
      <p:sp>
        <p:nvSpPr>
          <p:cNvPr id="18" name="Rectángulo 17"/>
          <p:cNvSpPr/>
          <p:nvPr/>
        </p:nvSpPr>
        <p:spPr>
          <a:xfrm>
            <a:off x="297562" y="2266412"/>
            <a:ext cx="2464136" cy="369332"/>
          </a:xfrm>
          <a:prstGeom prst="rect">
            <a:avLst/>
          </a:prstGeom>
        </p:spPr>
        <p:txBody>
          <a:bodyPr wrap="none">
            <a:spAutoFit/>
          </a:bodyPr>
          <a:lstStyle/>
          <a:p>
            <a:pPr algn="ctr">
              <a:buClr>
                <a:srgbClr val="000000"/>
              </a:buClr>
              <a:defRPr/>
            </a:pPr>
            <a:r>
              <a:rPr lang="es-PE" b="1" kern="0" dirty="0">
                <a:solidFill>
                  <a:schemeClr val="tx1">
                    <a:lumMod val="65000"/>
                    <a:lumOff val="35000"/>
                  </a:schemeClr>
                </a:solidFill>
                <a:latin typeface="Arial Narrow" panose="020B0606020202030204" pitchFamily="34" charset="0"/>
                <a:ea typeface="Arial Narrow"/>
                <a:cs typeface="Arial Narrow"/>
                <a:sym typeface="Arial Narrow"/>
              </a:rPr>
              <a:t>RM 291-2018 (12.06.2018)</a:t>
            </a:r>
            <a:endParaRPr lang="es-PE" kern="0" dirty="0">
              <a:solidFill>
                <a:schemeClr val="tx1">
                  <a:lumMod val="65000"/>
                  <a:lumOff val="35000"/>
                </a:schemeClr>
              </a:solidFill>
              <a:latin typeface="Arial Narrow" panose="020B0606020202030204" pitchFamily="34" charset="0"/>
              <a:ea typeface="Arial"/>
              <a:cs typeface="Arial"/>
              <a:sym typeface="Arial"/>
            </a:endParaRPr>
          </a:p>
        </p:txBody>
      </p:sp>
      <p:sp>
        <p:nvSpPr>
          <p:cNvPr id="32" name="Rectángulo 31"/>
          <p:cNvSpPr/>
          <p:nvPr/>
        </p:nvSpPr>
        <p:spPr>
          <a:xfrm>
            <a:off x="844627" y="6175739"/>
            <a:ext cx="5296818" cy="372616"/>
          </a:xfrm>
          <a:prstGeom prst="rect">
            <a:avLst/>
          </a:prstGeom>
          <a:noFill/>
          <a:ln w="28575">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3" name="Diagrama 42"/>
          <p:cNvGraphicFramePr/>
          <p:nvPr>
            <p:extLst>
              <p:ext uri="{D42A27DB-BD31-4B8C-83A1-F6EECF244321}">
                <p14:modId xmlns:p14="http://schemas.microsoft.com/office/powerpoint/2010/main" val="4181436376"/>
              </p:ext>
            </p:extLst>
          </p:nvPr>
        </p:nvGraphicFramePr>
        <p:xfrm>
          <a:off x="381000" y="2931044"/>
          <a:ext cx="10434169" cy="34617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26297304"/>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5000" t="33333" r="25000" b="28889"/>
          <a:stretch/>
        </p:blipFill>
        <p:spPr>
          <a:xfrm>
            <a:off x="1600200" y="1219200"/>
            <a:ext cx="9215718" cy="5486400"/>
          </a:xfrm>
          <a:prstGeom prst="rect">
            <a:avLst/>
          </a:prstGeom>
        </p:spPr>
      </p:pic>
    </p:spTree>
    <p:extLst>
      <p:ext uri="{BB962C8B-B14F-4D97-AF65-F5344CB8AC3E}">
        <p14:creationId xmlns:p14="http://schemas.microsoft.com/office/powerpoint/2010/main" val="629984770"/>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p:cNvGraphicFramePr>
            <a:graphicFrameLocks noGrp="1"/>
          </p:cNvGraphicFramePr>
          <p:nvPr>
            <p:ph idx="4294967295"/>
            <p:extLst/>
          </p:nvPr>
        </p:nvGraphicFramePr>
        <p:xfrm>
          <a:off x="518085" y="880508"/>
          <a:ext cx="11111208" cy="5674539"/>
        </p:xfrm>
        <a:graphic>
          <a:graphicData uri="http://schemas.openxmlformats.org/drawingml/2006/table">
            <a:tbl>
              <a:tblPr firstRow="1" firstCol="1" bandRow="1">
                <a:tableStyleId>{5940675A-B579-460E-94D1-54222C63F5DA}</a:tableStyleId>
              </a:tblPr>
              <a:tblGrid>
                <a:gridCol w="614062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gridCol w="1641231">
                  <a:extLst>
                    <a:ext uri="{9D8B030D-6E8A-4147-A177-3AD203B41FA5}">
                      <a16:colId xmlns:a16="http://schemas.microsoft.com/office/drawing/2014/main" val="20003"/>
                    </a:ext>
                  </a:extLst>
                </a:gridCol>
              </a:tblGrid>
              <a:tr h="473635">
                <a:tc>
                  <a:txBody>
                    <a:bodyPr/>
                    <a:lstStyle/>
                    <a:p>
                      <a:pPr algn="just">
                        <a:spcAft>
                          <a:spcPts val="0"/>
                        </a:spcAft>
                      </a:pPr>
                      <a:r>
                        <a:rPr lang="es-PE" sz="2000" b="1" dirty="0">
                          <a:solidFill>
                            <a:srgbClr val="C00000"/>
                          </a:solidFill>
                          <a:effectLst/>
                          <a:latin typeface="+mj-lt"/>
                        </a:rPr>
                        <a:t>ACCIÓN</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369150">
                <a:tc>
                  <a:txBody>
                    <a:bodyPr/>
                    <a:lstStyle/>
                    <a:p>
                      <a:pPr indent="26670"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Asegurar la </a:t>
                      </a:r>
                      <a:r>
                        <a:rPr lang="es-ES" sz="2000" b="1" dirty="0">
                          <a:effectLst/>
                          <a:latin typeface="+mj-lt"/>
                          <a:ea typeface="Calibri" panose="020F0502020204030204" pitchFamily="34" charset="0"/>
                          <a:cs typeface="Calibri" panose="020F0502020204030204" pitchFamily="34" charset="0"/>
                        </a:rPr>
                        <a:t>atención médica inmediata</a:t>
                      </a:r>
                      <a:r>
                        <a:rPr lang="es-ES" sz="2000" dirty="0">
                          <a:effectLst/>
                          <a:latin typeface="+mj-lt"/>
                          <a:ea typeface="Calibri" panose="020F0502020204030204" pitchFamily="34" charset="0"/>
                          <a:cs typeface="Calibri" panose="020F0502020204030204" pitchFamily="34" charset="0"/>
                        </a:rPr>
                        <a:t>.</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tc rowSpan="5">
                  <a:txBody>
                    <a:bodyPr/>
                    <a:lstStyle/>
                    <a:p>
                      <a:pPr algn="just">
                        <a:spcAft>
                          <a:spcPts val="0"/>
                        </a:spcAft>
                      </a:pPr>
                      <a:r>
                        <a:rPr lang="es-PE" sz="1800" dirty="0">
                          <a:effectLst/>
                          <a:latin typeface="+mj-lt"/>
                          <a:ea typeface="Times New Roman" panose="02020603050405020304" pitchFamily="18" charset="0"/>
                        </a:rPr>
                        <a:t>-Director</a:t>
                      </a:r>
                    </a:p>
                    <a:p>
                      <a:pPr algn="just">
                        <a:spcAft>
                          <a:spcPts val="0"/>
                        </a:spcAft>
                      </a:pPr>
                      <a:r>
                        <a:rPr lang="es-PE" sz="1800" dirty="0">
                          <a:effectLst/>
                          <a:latin typeface="+mj-lt"/>
                          <a:ea typeface="Times New Roman" panose="02020603050405020304" pitchFamily="18" charset="0"/>
                        </a:rPr>
                        <a:t>-Responsable de convivencia</a:t>
                      </a:r>
                    </a:p>
                  </a:txBody>
                  <a:tcPr marL="68580" marR="68580" marT="0" marB="0" anchor="ctr"/>
                </a:tc>
                <a:tc rowSpan="5">
                  <a:txBody>
                    <a:bodyPr/>
                    <a:lstStyle/>
                    <a:p>
                      <a:pPr algn="l">
                        <a:spcAft>
                          <a:spcPts val="0"/>
                        </a:spcAft>
                      </a:pPr>
                      <a:r>
                        <a:rPr lang="es-PE" sz="1800" dirty="0">
                          <a:effectLst/>
                          <a:latin typeface="+mj-lt"/>
                        </a:rPr>
                        <a:t>-Acta de denuncia</a:t>
                      </a:r>
                    </a:p>
                    <a:p>
                      <a:pPr algn="l">
                        <a:spcAft>
                          <a:spcPts val="0"/>
                        </a:spcAft>
                      </a:pPr>
                      <a:r>
                        <a:rPr lang="es-PE" sz="1800" dirty="0">
                          <a:effectLst/>
                          <a:latin typeface="+mj-lt"/>
                        </a:rPr>
                        <a:t>-Oficio a la UGEL</a:t>
                      </a:r>
                    </a:p>
                    <a:p>
                      <a:pPr algn="l">
                        <a:spcAft>
                          <a:spcPts val="0"/>
                        </a:spcAft>
                      </a:pPr>
                      <a:r>
                        <a:rPr lang="es-PE" sz="1800" dirty="0">
                          <a:effectLst/>
                          <a:latin typeface="+mj-lt"/>
                        </a:rPr>
                        <a:t>-Oficio al Ministerio Público</a:t>
                      </a:r>
                    </a:p>
                    <a:p>
                      <a:pPr algn="l">
                        <a:spcAft>
                          <a:spcPts val="0"/>
                        </a:spcAft>
                      </a:pPr>
                      <a:r>
                        <a:rPr lang="es-PE" sz="1800" dirty="0">
                          <a:effectLst/>
                          <a:latin typeface="+mj-lt"/>
                        </a:rPr>
                        <a:t>-Libro de registro de incidencias</a:t>
                      </a:r>
                    </a:p>
                    <a:p>
                      <a:pPr algn="l">
                        <a:spcAft>
                          <a:spcPts val="0"/>
                        </a:spcAft>
                      </a:pPr>
                      <a:r>
                        <a:rPr lang="es-PE" sz="1800" dirty="0">
                          <a:effectLst/>
                          <a:latin typeface="+mj-lt"/>
                        </a:rPr>
                        <a:t>-Portal SíseVe</a:t>
                      </a:r>
                    </a:p>
                  </a:txBody>
                  <a:tcPr marL="68580" marR="68580" marT="0" marB="0" anchor="ctr">
                    <a:solidFill>
                      <a:schemeClr val="bg1">
                        <a:lumMod val="95000"/>
                      </a:schemeClr>
                    </a:solidFill>
                  </a:tcPr>
                </a:tc>
                <a:tc rowSpan="5">
                  <a:txBody>
                    <a:bodyPr/>
                    <a:lstStyle/>
                    <a:p>
                      <a:pPr algn="l">
                        <a:spcAft>
                          <a:spcPts val="0"/>
                        </a:spcAft>
                      </a:pPr>
                      <a:r>
                        <a:rPr lang="es-PE" sz="1800" dirty="0">
                          <a:effectLst/>
                          <a:latin typeface="+mj-lt"/>
                        </a:rPr>
                        <a:t>Dentro de las 24 horas de conocido el hecho</a:t>
                      </a:r>
                    </a:p>
                  </a:txBody>
                  <a:tcPr marL="68580" marR="68580" marT="0" marB="0" anchor="ctr"/>
                </a:tc>
                <a:extLst>
                  <a:ext uri="{0D108BD9-81ED-4DB2-BD59-A6C34878D82A}">
                    <a16:rowId xmlns:a16="http://schemas.microsoft.com/office/drawing/2014/main" val="10001"/>
                  </a:ext>
                </a:extLst>
              </a:tr>
              <a:tr h="1266922">
                <a:tc>
                  <a:txBody>
                    <a:bodyPr/>
                    <a:lstStyle/>
                    <a:p>
                      <a:pPr indent="26670"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Reunirse con los padres   </a:t>
                      </a:r>
                      <a:r>
                        <a:rPr lang="es-ES" sz="2000" dirty="0">
                          <a:effectLst/>
                          <a:latin typeface="+mj-lt"/>
                          <a:ea typeface="Calibri" panose="020F0502020204030204" pitchFamily="34" charset="0"/>
                          <a:cs typeface="Calibri" panose="020F0502020204030204" pitchFamily="34" charset="0"/>
                        </a:rPr>
                        <a:t>de    familia  del estudiante agredido. Si no se hubiera  realizado una denuncia escrita, se </a:t>
                      </a:r>
                      <a:r>
                        <a:rPr lang="es-ES" sz="2000" b="1" dirty="0">
                          <a:effectLst/>
                          <a:latin typeface="+mj-lt"/>
                          <a:ea typeface="Calibri" panose="020F0502020204030204" pitchFamily="34" charset="0"/>
                          <a:cs typeface="Calibri" panose="020F0502020204030204" pitchFamily="34" charset="0"/>
                        </a:rPr>
                        <a:t>levanta  un  acta de denuncia  </a:t>
                      </a:r>
                      <a:r>
                        <a:rPr lang="es-ES" sz="2000" dirty="0">
                          <a:effectLst/>
                          <a:latin typeface="+mj-lt"/>
                          <a:ea typeface="Calibri" panose="020F0502020204030204" pitchFamily="34" charset="0"/>
                          <a:cs typeface="Calibri" panose="020F0502020204030204" pitchFamily="34" charset="0"/>
                        </a:rPr>
                        <a:t>donde se describen los hechos       ocurridos y   se    establecen las medidas de protección.</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20890">
                <a:tc>
                  <a:txBody>
                    <a:bodyPr/>
                    <a:lstStyle/>
                    <a:p>
                      <a:pPr indent="26670"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Comunicar a la UGEL</a:t>
                      </a:r>
                      <a:r>
                        <a:rPr lang="es-ES" sz="2000" dirty="0">
                          <a:effectLst/>
                          <a:latin typeface="+mj-lt"/>
                          <a:ea typeface="Calibri" panose="020F0502020204030204" pitchFamily="34" charset="0"/>
                          <a:cs typeface="Calibri" panose="020F0502020204030204" pitchFamily="34" charset="0"/>
                        </a:rPr>
                        <a:t>, </a:t>
                      </a:r>
                      <a:r>
                        <a:rPr lang="es-ES" sz="2000" b="1" dirty="0">
                          <a:effectLst/>
                          <a:latin typeface="+mj-lt"/>
                          <a:ea typeface="Calibri" panose="020F0502020204030204" pitchFamily="34" charset="0"/>
                          <a:cs typeface="Calibri" panose="020F0502020204030204" pitchFamily="34" charset="0"/>
                        </a:rPr>
                        <a:t>remitiendo acta de denuncia </a:t>
                      </a:r>
                      <a:r>
                        <a:rPr lang="es-ES" sz="2000" dirty="0">
                          <a:effectLst/>
                          <a:latin typeface="+mj-lt"/>
                          <a:ea typeface="Calibri" panose="020F0502020204030204" pitchFamily="34" charset="0"/>
                          <a:cs typeface="Calibri" panose="020F0502020204030204" pitchFamily="34" charset="0"/>
                        </a:rPr>
                        <a:t>suscrita por los padres</a:t>
                      </a:r>
                      <a:r>
                        <a:rPr lang="es-ES" sz="2000" baseline="0" dirty="0">
                          <a:effectLst/>
                          <a:latin typeface="+mj-lt"/>
                          <a:ea typeface="Calibri" panose="020F0502020204030204" pitchFamily="34" charset="0"/>
                          <a:cs typeface="Calibri" panose="020F0502020204030204" pitchFamily="34" charset="0"/>
                        </a:rPr>
                        <a:t> </a:t>
                      </a:r>
                      <a:r>
                        <a:rPr lang="es-ES" sz="2000" dirty="0">
                          <a:effectLst/>
                          <a:latin typeface="+mj-lt"/>
                          <a:ea typeface="Calibri" panose="020F0502020204030204" pitchFamily="34" charset="0"/>
                          <a:cs typeface="Calibri" panose="020F0502020204030204" pitchFamily="34" charset="0"/>
                        </a:rPr>
                        <a:t>o quien corresponda, a quienes se orientará para denunciar el hecho a la Policía Nacional o al Ministerio Público.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99810">
                <a:tc>
                  <a:txBody>
                    <a:bodyPr/>
                    <a:lstStyle/>
                    <a:p>
                      <a:pPr indent="26670"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Supervisar al presunto agresor </a:t>
                      </a:r>
                      <a:r>
                        <a:rPr lang="es-ES" sz="2000" dirty="0">
                          <a:effectLst/>
                          <a:latin typeface="+mj-lt"/>
                          <a:ea typeface="Calibri" panose="020F0502020204030204" pitchFamily="34" charset="0"/>
                          <a:cs typeface="Calibri" panose="020F0502020204030204" pitchFamily="34" charset="0"/>
                        </a:rPr>
                        <a:t>para evitar posibles represalias contra la o el estudiante agredido.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80281">
                <a:tc>
                  <a:txBody>
                    <a:bodyPr/>
                    <a:lstStyle/>
                    <a:p>
                      <a:pPr indent="26670"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Anotar el hecho de violencia en el Libro de Registro de Incidencias y reportarlo en el portal SíseVe.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4" name="Cheurón 3"/>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Pentágono 4"/>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4</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física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74329018"/>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10997" y="2074003"/>
          <a:ext cx="10983126" cy="2662122"/>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928195">
                  <a:extLst>
                    <a:ext uri="{9D8B030D-6E8A-4147-A177-3AD203B41FA5}">
                      <a16:colId xmlns:a16="http://schemas.microsoft.com/office/drawing/2014/main" val="20001"/>
                    </a:ext>
                  </a:extLst>
                </a:gridCol>
                <a:gridCol w="1801340">
                  <a:extLst>
                    <a:ext uri="{9D8B030D-6E8A-4147-A177-3AD203B41FA5}">
                      <a16:colId xmlns:a16="http://schemas.microsoft.com/office/drawing/2014/main" val="20002"/>
                    </a:ext>
                  </a:extLst>
                </a:gridCol>
                <a:gridCol w="1965251">
                  <a:extLst>
                    <a:ext uri="{9D8B030D-6E8A-4147-A177-3AD203B41FA5}">
                      <a16:colId xmlns:a16="http://schemas.microsoft.com/office/drawing/2014/main" val="20003"/>
                    </a:ext>
                  </a:extLst>
                </a:gridCol>
              </a:tblGrid>
              <a:tr h="527261">
                <a:tc>
                  <a:txBody>
                    <a:bodyPr/>
                    <a:lstStyle/>
                    <a:p>
                      <a:pPr algn="just">
                        <a:spcAft>
                          <a:spcPts val="0"/>
                        </a:spcAft>
                      </a:pPr>
                      <a:r>
                        <a:rPr lang="es-PE" sz="2200" b="1" dirty="0">
                          <a:solidFill>
                            <a:srgbClr val="C00000"/>
                          </a:solidFill>
                          <a:effectLst/>
                          <a:latin typeface="+mj-lt"/>
                        </a:rPr>
                        <a:t>DERIVACIÓN</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Responsable</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Instrumento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200" b="1" dirty="0">
                          <a:solidFill>
                            <a:srgbClr val="C00000"/>
                          </a:solidFill>
                          <a:effectLst/>
                          <a:latin typeface="+mj-lt"/>
                        </a:rPr>
                        <a:t>Plazo</a:t>
                      </a:r>
                      <a:endParaRPr lang="es-PE" sz="22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2134861">
                <a:tc>
                  <a:txBody>
                    <a:bodyPr/>
                    <a:lstStyle/>
                    <a:p>
                      <a:pPr algn="just">
                        <a:spcAft>
                          <a:spcPts val="0"/>
                        </a:spcAft>
                      </a:pPr>
                      <a:r>
                        <a:rPr lang="es-PE" sz="2200" b="0" dirty="0">
                          <a:effectLst/>
                          <a:latin typeface="+mj-lt"/>
                          <a:ea typeface="Times New Roman" panose="02020603050405020304" pitchFamily="18" charset="0"/>
                        </a:rPr>
                        <a:t>Brindar </a:t>
                      </a:r>
                      <a:r>
                        <a:rPr lang="es-PE" sz="2200" b="1" dirty="0">
                          <a:effectLst/>
                          <a:latin typeface="+mj-lt"/>
                          <a:ea typeface="Times New Roman" panose="02020603050405020304" pitchFamily="18" charset="0"/>
                        </a:rPr>
                        <a:t>orientación</a:t>
                      </a:r>
                      <a:r>
                        <a:rPr lang="es-PE" sz="2200" b="0" dirty="0">
                          <a:effectLst/>
                          <a:latin typeface="+mj-lt"/>
                          <a:ea typeface="Times New Roman" panose="02020603050405020304" pitchFamily="18" charset="0"/>
                        </a:rPr>
                        <a:t> a los padres de familia o apoderados del estudiante agredido para que </a:t>
                      </a:r>
                      <a:r>
                        <a:rPr lang="es-PE" sz="2200" b="1" dirty="0">
                          <a:effectLst/>
                          <a:latin typeface="+mj-lt"/>
                          <a:ea typeface="Times New Roman" panose="02020603050405020304" pitchFamily="18" charset="0"/>
                        </a:rPr>
                        <a:t>accedan al apoyo </a:t>
                      </a:r>
                      <a:r>
                        <a:rPr lang="es-PE" sz="2200" b="0" dirty="0">
                          <a:effectLst/>
                          <a:latin typeface="+mj-lt"/>
                          <a:ea typeface="Times New Roman" panose="02020603050405020304" pitchFamily="18" charset="0"/>
                        </a:rPr>
                        <a:t>del Centro de Emergencia Mujer, la DEMUNA, del Centro de Asistencia Legal Gratuita del MINJUS u otro servicio de salud que sea necesario.</a:t>
                      </a:r>
                    </a:p>
                  </a:txBody>
                  <a:tcPr marL="68580" marR="68580" marT="0" marB="0" anchor="ctr"/>
                </a:tc>
                <a:tc>
                  <a:txBody>
                    <a:bodyPr/>
                    <a:lstStyle/>
                    <a:p>
                      <a:pPr algn="just">
                        <a:spcAft>
                          <a:spcPts val="0"/>
                        </a:spcAft>
                      </a:pPr>
                      <a:r>
                        <a:rPr lang="es-PE" sz="2200" dirty="0">
                          <a:effectLst/>
                          <a:latin typeface="+mj-lt"/>
                          <a:ea typeface="Times New Roman" panose="02020603050405020304" pitchFamily="18" charset="0"/>
                        </a:rPr>
                        <a:t>Responsable de convivencia</a:t>
                      </a:r>
                    </a:p>
                  </a:txBody>
                  <a:tcPr marL="68580" marR="68580" marT="0" marB="0" anchor="ctr"/>
                </a:tc>
                <a:tc>
                  <a:txBody>
                    <a:bodyPr/>
                    <a:lstStyle/>
                    <a:p>
                      <a:pPr algn="l">
                        <a:spcAft>
                          <a:spcPts val="0"/>
                        </a:spcAft>
                      </a:pPr>
                      <a:r>
                        <a:rPr lang="es-PE" sz="2200" dirty="0">
                          <a:effectLst/>
                          <a:latin typeface="+mj-lt"/>
                          <a:ea typeface="Times New Roman" panose="02020603050405020304" pitchFamily="18" charset="0"/>
                        </a:rPr>
                        <a:t>Ficha de derivación</a:t>
                      </a:r>
                    </a:p>
                  </a:txBody>
                  <a:tcPr marL="68580" marR="68580" marT="0" marB="0" anchor="ctr">
                    <a:solidFill>
                      <a:schemeClr val="bg1">
                        <a:lumMod val="95000"/>
                      </a:schemeClr>
                    </a:solidFill>
                  </a:tcPr>
                </a:tc>
                <a:tc>
                  <a:txBody>
                    <a:bodyPr/>
                    <a:lstStyle/>
                    <a:p>
                      <a:pPr algn="l">
                        <a:spcAft>
                          <a:spcPts val="0"/>
                        </a:spcAft>
                      </a:pPr>
                      <a:r>
                        <a:rPr lang="es-PE" sz="2200" dirty="0">
                          <a:effectLst/>
                          <a:latin typeface="+mj-lt"/>
                          <a:ea typeface="Times New Roman" panose="02020603050405020304" pitchFamily="18" charset="0"/>
                        </a:rPr>
                        <a:t>De acuerdo a la necesidad de la o el estudiante</a:t>
                      </a: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11430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830997"/>
          </a:xfrm>
          <a:prstGeom prst="rect">
            <a:avLst/>
          </a:prstGeom>
        </p:spPr>
        <p:txBody>
          <a:bodyPr wrap="square">
            <a:spAutoFit/>
          </a:bodyPr>
          <a:lstStyle/>
          <a:p>
            <a:r>
              <a:rPr lang="en-US" sz="3200" b="1" dirty="0" err="1">
                <a:solidFill>
                  <a:srgbClr val="FF0000"/>
                </a:solidFill>
                <a:latin typeface="Arial Narrow" panose="020B0606020202030204" pitchFamily="34" charset="0"/>
              </a:rPr>
              <a:t>Protocolo</a:t>
            </a:r>
            <a:r>
              <a:rPr lang="en-US" sz="3200" b="1" dirty="0">
                <a:solidFill>
                  <a:srgbClr val="FF0000"/>
                </a:solidFill>
                <a:latin typeface="Arial Narrow" panose="020B0606020202030204" pitchFamily="34" charset="0"/>
              </a:rPr>
              <a:t> 4</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física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72402399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22721" y="1761083"/>
          <a:ext cx="10983126" cy="3150887"/>
        </p:xfrm>
        <a:graphic>
          <a:graphicData uri="http://schemas.openxmlformats.org/drawingml/2006/table">
            <a:tbl>
              <a:tblPr firstRow="1" firstCol="1" bandRow="1">
                <a:tableStyleId>{5940675A-B579-460E-94D1-54222C63F5DA}</a:tableStyleId>
              </a:tblPr>
              <a:tblGrid>
                <a:gridCol w="5414664">
                  <a:extLst>
                    <a:ext uri="{9D8B030D-6E8A-4147-A177-3AD203B41FA5}">
                      <a16:colId xmlns:a16="http://schemas.microsoft.com/office/drawing/2014/main" val="20000"/>
                    </a:ext>
                  </a:extLst>
                </a:gridCol>
                <a:gridCol w="1934308">
                  <a:extLst>
                    <a:ext uri="{9D8B030D-6E8A-4147-A177-3AD203B41FA5}">
                      <a16:colId xmlns:a16="http://schemas.microsoft.com/office/drawing/2014/main" val="20001"/>
                    </a:ext>
                  </a:extLst>
                </a:gridCol>
                <a:gridCol w="1840523">
                  <a:extLst>
                    <a:ext uri="{9D8B030D-6E8A-4147-A177-3AD203B41FA5}">
                      <a16:colId xmlns:a16="http://schemas.microsoft.com/office/drawing/2014/main" val="20002"/>
                    </a:ext>
                  </a:extLst>
                </a:gridCol>
                <a:gridCol w="1793631">
                  <a:extLst>
                    <a:ext uri="{9D8B030D-6E8A-4147-A177-3AD203B41FA5}">
                      <a16:colId xmlns:a16="http://schemas.microsoft.com/office/drawing/2014/main" val="20003"/>
                    </a:ext>
                  </a:extLst>
                </a:gridCol>
              </a:tblGrid>
              <a:tr h="466302">
                <a:tc>
                  <a:txBody>
                    <a:bodyPr/>
                    <a:lstStyle/>
                    <a:p>
                      <a:pPr algn="just">
                        <a:spcAft>
                          <a:spcPts val="0"/>
                        </a:spcAft>
                      </a:pPr>
                      <a:r>
                        <a:rPr lang="es-PE" sz="2000" b="1" kern="1200" dirty="0">
                          <a:solidFill>
                            <a:srgbClr val="C00000"/>
                          </a:solidFill>
                          <a:effectLst/>
                          <a:latin typeface="+mj-lt"/>
                          <a:ea typeface="+mn-ea"/>
                          <a:cs typeface="+mn-cs"/>
                        </a:rPr>
                        <a:t>SEGUIMIENTO</a:t>
                      </a: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219200">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Asegurar que la o el e</a:t>
                      </a:r>
                      <a:r>
                        <a:rPr lang="es-ES" sz="2000" b="1" dirty="0">
                          <a:effectLst/>
                          <a:latin typeface="Calibri Light" panose="020F0302020204030204" pitchFamily="34" charset="0"/>
                          <a:ea typeface="Calibri" panose="020F0502020204030204" pitchFamily="34" charset="0"/>
                          <a:cs typeface="Calibri" panose="020F0502020204030204" pitchFamily="34" charset="0"/>
                        </a:rPr>
                        <a:t>studiante agredido continúe asistiendo </a:t>
                      </a:r>
                      <a:r>
                        <a:rPr lang="es-ES" sz="2000" dirty="0">
                          <a:effectLst/>
                          <a:latin typeface="Calibri Light" panose="020F0302020204030204" pitchFamily="34" charset="0"/>
                          <a:ea typeface="Calibri" panose="020F0502020204030204" pitchFamily="34" charset="0"/>
                          <a:cs typeface="Calibri" panose="020F0502020204030204" pitchFamily="34" charset="0"/>
                        </a:rPr>
                        <a:t>a clases y se le brinde el  </a:t>
                      </a:r>
                      <a:r>
                        <a:rPr lang="es-ES" sz="2000" b="1" dirty="0">
                          <a:effectLst/>
                          <a:latin typeface="Calibri Light" panose="020F0302020204030204" pitchFamily="34" charset="0"/>
                          <a:ea typeface="Calibri" panose="020F0502020204030204" pitchFamily="34" charset="0"/>
                          <a:cs typeface="Calibri" panose="020F0502020204030204" pitchFamily="34" charset="0"/>
                        </a:rPr>
                        <a:t>apoyo  emocional y pedagógico </a:t>
                      </a:r>
                      <a:r>
                        <a:rPr lang="es-ES" sz="2000" dirty="0">
                          <a:effectLst/>
                          <a:latin typeface="Calibri Light" panose="020F0302020204030204" pitchFamily="34" charset="0"/>
                          <a:ea typeface="Calibri" panose="020F0502020204030204" pitchFamily="34" charset="0"/>
                          <a:cs typeface="Calibri" panose="020F0502020204030204" pitchFamily="34" charset="0"/>
                        </a:rPr>
                        <a:t>respectivo.</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rowSpan="2">
                  <a:txBody>
                    <a:bodyPr/>
                    <a:lstStyle/>
                    <a:p>
                      <a:pPr algn="just">
                        <a:spcAft>
                          <a:spcPts val="0"/>
                        </a:spcAft>
                      </a:pPr>
                      <a:r>
                        <a:rPr lang="es-PE" sz="2000" dirty="0">
                          <a:effectLst/>
                          <a:latin typeface="+mj-lt"/>
                        </a:rPr>
                        <a:t>-Director</a:t>
                      </a:r>
                    </a:p>
                    <a:p>
                      <a:pPr algn="just">
                        <a:spcAft>
                          <a:spcPts val="0"/>
                        </a:spcAft>
                      </a:pPr>
                      <a:r>
                        <a:rPr lang="es-PE" sz="2000" dirty="0">
                          <a:effectLst/>
                          <a:latin typeface="+mj-lt"/>
                        </a:rPr>
                        <a:t>-Responsable de convivencia</a:t>
                      </a:r>
                    </a:p>
                  </a:txBody>
                  <a:tcPr marL="68580" marR="68580"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-Ficha de seguimiento </a:t>
                      </a:r>
                    </a:p>
                    <a:p>
                      <a:pPr marL="0" marR="0" indent="0" algn="l" defTabSz="914400" rtl="0" eaLnBrk="1" fontAlgn="auto" latinLnBrk="0" hangingPunct="1">
                        <a:lnSpc>
                          <a:spcPct val="100000"/>
                        </a:lnSpc>
                        <a:spcBef>
                          <a:spcPts val="0"/>
                        </a:spcBef>
                        <a:spcAft>
                          <a:spcPts val="0"/>
                        </a:spcAft>
                        <a:buClrTx/>
                        <a:buSzTx/>
                        <a:buFontTx/>
                        <a:buNone/>
                        <a:tabLst/>
                        <a:defRPr/>
                      </a:pPr>
                      <a:r>
                        <a:rPr lang="es-PE" sz="2000" dirty="0">
                          <a:effectLst/>
                          <a:latin typeface="+mj-lt"/>
                        </a:rPr>
                        <a:t>-Portal SíseVe</a:t>
                      </a:r>
                    </a:p>
                  </a:txBody>
                  <a:tcPr marL="68580" marR="68580" marT="0" marB="0" anchor="ctr">
                    <a:solidFill>
                      <a:schemeClr val="bg1">
                        <a:lumMod val="95000"/>
                      </a:schemeClr>
                    </a:solidFill>
                  </a:tcPr>
                </a:tc>
                <a:tc rowSpan="2">
                  <a:txBody>
                    <a:bodyPr/>
                    <a:lstStyle/>
                    <a:p>
                      <a:pPr algn="l">
                        <a:spcAft>
                          <a:spcPts val="0"/>
                        </a:spcAft>
                      </a:pPr>
                      <a:r>
                        <a:rPr lang="es-PE" sz="2000" dirty="0">
                          <a:effectLst/>
                          <a:latin typeface="+mj-lt"/>
                          <a:ea typeface="BatangChe" panose="02030609000101010101" pitchFamily="49" charset="-127"/>
                        </a:rPr>
                        <a:t>Acción permanente</a:t>
                      </a:r>
                    </a:p>
                  </a:txBody>
                  <a:tcPr marL="68580" marR="68580" marT="0" marB="0" anchor="ctr"/>
                </a:tc>
                <a:extLst>
                  <a:ext uri="{0D108BD9-81ED-4DB2-BD59-A6C34878D82A}">
                    <a16:rowId xmlns:a16="http://schemas.microsoft.com/office/drawing/2014/main" val="10001"/>
                  </a:ext>
                </a:extLst>
              </a:tr>
              <a:tr h="1465385">
                <a:tc>
                  <a:txBody>
                    <a:bodyPr/>
                    <a:lstStyle/>
                    <a:p>
                      <a:pPr indent="26670"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Promover </a:t>
                      </a:r>
                      <a:r>
                        <a:rPr lang="es-ES" sz="2000" b="1" dirty="0">
                          <a:effectLst/>
                          <a:latin typeface="Calibri Light" panose="020F0302020204030204" pitchFamily="34" charset="0"/>
                          <a:ea typeface="Calibri" panose="020F0502020204030204" pitchFamily="34" charset="0"/>
                          <a:cs typeface="Calibri" panose="020F0502020204030204" pitchFamily="34" charset="0"/>
                        </a:rPr>
                        <a:t>reuniones periódicas </a:t>
                      </a:r>
                      <a:r>
                        <a:rPr lang="es-ES" sz="2000" dirty="0">
                          <a:effectLst/>
                          <a:latin typeface="Calibri Light" panose="020F0302020204030204" pitchFamily="34" charset="0"/>
                          <a:ea typeface="Calibri" panose="020F0502020204030204" pitchFamily="34" charset="0"/>
                          <a:cs typeface="Calibri" panose="020F0502020204030204" pitchFamily="34" charset="0"/>
                        </a:rPr>
                        <a:t>con los padres de familia o apoderados de la o  el estudiante agredido para dar seguimiento a las acciones acordadas.</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solidFill>
                      <a:schemeClr val="bg1">
                        <a:lumMod val="95000"/>
                      </a:schemeClr>
                    </a:solidFill>
                  </a:tcPr>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tc vMerge="1">
                  <a:txBody>
                    <a:bodyPr/>
                    <a:lstStyle/>
                    <a:p>
                      <a:pPr algn="just">
                        <a:spcAft>
                          <a:spcPts val="0"/>
                        </a:spcAft>
                      </a:pPr>
                      <a:endParaRPr lang="es-PE"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4</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física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0508712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22720" y="2171390"/>
          <a:ext cx="10877618" cy="2236487"/>
        </p:xfrm>
        <a:graphic>
          <a:graphicData uri="http://schemas.openxmlformats.org/drawingml/2006/table">
            <a:tbl>
              <a:tblPr firstRow="1" firstCol="1" bandRow="1">
                <a:tableStyleId>{5940675A-B579-460E-94D1-54222C63F5DA}</a:tableStyleId>
              </a:tblPr>
              <a:tblGrid>
                <a:gridCol w="5288340">
                  <a:extLst>
                    <a:ext uri="{9D8B030D-6E8A-4147-A177-3AD203B41FA5}">
                      <a16:colId xmlns:a16="http://schemas.microsoft.com/office/drawing/2014/main" val="20000"/>
                    </a:ext>
                  </a:extLst>
                </a:gridCol>
                <a:gridCol w="1779278">
                  <a:extLst>
                    <a:ext uri="{9D8B030D-6E8A-4147-A177-3AD203B41FA5}">
                      <a16:colId xmlns:a16="http://schemas.microsoft.com/office/drawing/2014/main" val="20001"/>
                    </a:ext>
                  </a:extLst>
                </a:gridCol>
                <a:gridCol w="1950257">
                  <a:extLst>
                    <a:ext uri="{9D8B030D-6E8A-4147-A177-3AD203B41FA5}">
                      <a16:colId xmlns:a16="http://schemas.microsoft.com/office/drawing/2014/main" val="20002"/>
                    </a:ext>
                  </a:extLst>
                </a:gridCol>
                <a:gridCol w="1859743">
                  <a:extLst>
                    <a:ext uri="{9D8B030D-6E8A-4147-A177-3AD203B41FA5}">
                      <a16:colId xmlns:a16="http://schemas.microsoft.com/office/drawing/2014/main" val="20003"/>
                    </a:ext>
                  </a:extLst>
                </a:gridCol>
              </a:tblGrid>
              <a:tr h="542734">
                <a:tc>
                  <a:txBody>
                    <a:bodyPr/>
                    <a:lstStyle/>
                    <a:p>
                      <a:pPr algn="just">
                        <a:spcAft>
                          <a:spcPts val="0"/>
                        </a:spcAft>
                      </a:pPr>
                      <a:r>
                        <a:rPr lang="es-PE" sz="2000" b="1" kern="1200" dirty="0">
                          <a:solidFill>
                            <a:srgbClr val="C00000"/>
                          </a:solidFill>
                          <a:effectLst/>
                          <a:latin typeface="+mj-lt"/>
                          <a:ea typeface="+mn-ea"/>
                          <a:cs typeface="+mn-cs"/>
                        </a:rPr>
                        <a:t>CIERRE</a:t>
                      </a: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Responsable</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Instrumento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tc>
                  <a:txBody>
                    <a:bodyPr/>
                    <a:lstStyle/>
                    <a:p>
                      <a:pPr algn="ctr">
                        <a:spcAft>
                          <a:spcPts val="0"/>
                        </a:spcAft>
                      </a:pPr>
                      <a:r>
                        <a:rPr lang="es-PE" sz="2000" b="1" dirty="0">
                          <a:solidFill>
                            <a:srgbClr val="C00000"/>
                          </a:solidFill>
                          <a:effectLst/>
                          <a:latin typeface="+mj-lt"/>
                        </a:rPr>
                        <a:t>Plazo</a:t>
                      </a:r>
                      <a:endParaRPr lang="es-PE" sz="2000" b="1" dirty="0">
                        <a:solidFill>
                          <a:srgbClr val="C00000"/>
                        </a:solidFill>
                        <a:effectLst/>
                        <a:latin typeface="+mj-lt"/>
                        <a:ea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0"/>
                  </a:ext>
                </a:extLst>
              </a:tr>
              <a:tr h="1693753">
                <a:tc>
                  <a:txBody>
                    <a:bodyPr/>
                    <a:lstStyle/>
                    <a:p>
                      <a:pPr algn="just">
                        <a:spcAft>
                          <a:spcPts val="0"/>
                        </a:spcAft>
                      </a:pPr>
                      <a:r>
                        <a:rPr lang="es-PE" sz="2000" b="0" dirty="0">
                          <a:effectLst/>
                          <a:latin typeface="+mj-lt"/>
                          <a:ea typeface="Times New Roman" panose="02020603050405020304" pitchFamily="18" charset="0"/>
                        </a:rPr>
                        <a:t>Se cierra el caso cuando se ha garantizado la </a:t>
                      </a:r>
                      <a:r>
                        <a:rPr lang="es-PE" sz="2000" b="1" dirty="0">
                          <a:effectLst/>
                          <a:latin typeface="+mj-lt"/>
                          <a:ea typeface="Times New Roman" panose="02020603050405020304" pitchFamily="18" charset="0"/>
                        </a:rPr>
                        <a:t>protección</a:t>
                      </a:r>
                      <a:r>
                        <a:rPr lang="es-PE" sz="2000" b="0" dirty="0">
                          <a:effectLst/>
                          <a:latin typeface="+mj-lt"/>
                          <a:ea typeface="Times New Roman" panose="02020603050405020304" pitchFamily="18" charset="0"/>
                        </a:rPr>
                        <a:t> del estudiante, su </a:t>
                      </a:r>
                      <a:r>
                        <a:rPr lang="es-PE" sz="2000" b="1" dirty="0">
                          <a:effectLst/>
                          <a:latin typeface="+mj-lt"/>
                          <a:ea typeface="Times New Roman" panose="02020603050405020304" pitchFamily="18" charset="0"/>
                        </a:rPr>
                        <a:t>continuidad educativa</a:t>
                      </a:r>
                      <a:r>
                        <a:rPr lang="es-PE" sz="2000" b="0" dirty="0">
                          <a:effectLst/>
                          <a:latin typeface="+mj-lt"/>
                          <a:ea typeface="Times New Roman" panose="02020603050405020304" pitchFamily="18" charset="0"/>
                        </a:rPr>
                        <a:t> y se encuentra recibiendo </a:t>
                      </a:r>
                      <a:r>
                        <a:rPr lang="es-PE" sz="2000" b="1" dirty="0">
                          <a:effectLst/>
                          <a:latin typeface="+mj-lt"/>
                          <a:ea typeface="Times New Roman" panose="02020603050405020304" pitchFamily="18" charset="0"/>
                        </a:rPr>
                        <a:t>soporte socioemocional especializado</a:t>
                      </a:r>
                      <a:r>
                        <a:rPr lang="es-PE" sz="2000" b="0" dirty="0">
                          <a:effectLst/>
                          <a:latin typeface="+mj-lt"/>
                          <a:ea typeface="Times New Roman" panose="02020603050405020304" pitchFamily="18" charset="0"/>
                        </a:rPr>
                        <a:t>.</a:t>
                      </a:r>
                    </a:p>
                  </a:txBody>
                  <a:tcPr marL="68580" marR="68580" marT="0" marB="0" anchor="ctr"/>
                </a:tc>
                <a:tc>
                  <a:txBody>
                    <a:bodyPr/>
                    <a:lstStyle/>
                    <a:p>
                      <a:pPr algn="l">
                        <a:spcAft>
                          <a:spcPts val="0"/>
                        </a:spcAft>
                      </a:pPr>
                      <a:r>
                        <a:rPr lang="es-PE" sz="2000" dirty="0">
                          <a:effectLst/>
                          <a:latin typeface="+mj-lt"/>
                          <a:ea typeface="Times New Roman" panose="02020603050405020304" pitchFamily="18" charset="0"/>
                        </a:rPr>
                        <a:t>Responsable de convivencia</a:t>
                      </a:r>
                    </a:p>
                  </a:txBody>
                  <a:tcPr marL="68580" marR="68580" marT="0" marB="0" anchor="ctr"/>
                </a:tc>
                <a:tc>
                  <a:txBody>
                    <a:bodyPr/>
                    <a:lstStyle/>
                    <a:p>
                      <a:pPr algn="just">
                        <a:spcAft>
                          <a:spcPts val="0"/>
                        </a:spcAft>
                      </a:pPr>
                      <a:r>
                        <a:rPr lang="es-PE" sz="2000" dirty="0">
                          <a:effectLst/>
                          <a:latin typeface="+mj-lt"/>
                          <a:ea typeface="Times New Roman" panose="02020603050405020304" pitchFamily="18" charset="0"/>
                        </a:rPr>
                        <a:t>-Portal SíseVe</a:t>
                      </a:r>
                    </a:p>
                    <a:p>
                      <a:pPr algn="just">
                        <a:spcAft>
                          <a:spcPts val="0"/>
                        </a:spcAft>
                      </a:pPr>
                      <a:r>
                        <a:rPr lang="es-PE" sz="2000" dirty="0">
                          <a:effectLst/>
                          <a:latin typeface="+mj-lt"/>
                          <a:ea typeface="Times New Roman" panose="02020603050405020304" pitchFamily="18" charset="0"/>
                        </a:rPr>
                        <a:t>-Documentos sustentatorios</a:t>
                      </a:r>
                    </a:p>
                  </a:txBody>
                  <a:tcPr marL="68580" marR="68580" marT="0" marB="0" anchor="ctr">
                    <a:solidFill>
                      <a:schemeClr val="bg1">
                        <a:lumMod val="95000"/>
                      </a:schemeClr>
                    </a:solidFill>
                  </a:tcPr>
                </a:tc>
                <a:tc>
                  <a:txBody>
                    <a:bodyPr/>
                    <a:lstStyle/>
                    <a:p>
                      <a:pPr algn="just">
                        <a:spcAft>
                          <a:spcPts val="0"/>
                        </a:spcAft>
                      </a:pPr>
                      <a:r>
                        <a:rPr lang="es-PE" sz="2000" dirty="0">
                          <a:effectLst/>
                          <a:latin typeface="+mj-lt"/>
                          <a:ea typeface="Times New Roman" panose="02020603050405020304" pitchFamily="18" charset="0"/>
                        </a:rPr>
                        <a:t>Cuando se tenga información de la atención por los servicios</a:t>
                      </a:r>
                    </a:p>
                  </a:txBody>
                  <a:tcPr marL="68580" marR="68580" marT="0" marB="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4</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física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8354059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1371198"/>
            <a:ext cx="8958580" cy="4057521"/>
          </a:xfrm>
          <a:prstGeom prst="rect">
            <a:avLst/>
          </a:prstGeom>
        </p:spPr>
        <p:txBody>
          <a:bodyPr vert="horz" wrap="square" lIns="0" tIns="271780" rIns="0" bIns="0" rtlCol="0">
            <a:spAutoFit/>
          </a:bodyPr>
          <a:lstStyle/>
          <a:p>
            <a:pPr marL="12700">
              <a:lnSpc>
                <a:spcPct val="100000"/>
              </a:lnSpc>
              <a:spcBef>
                <a:spcPts val="2140"/>
              </a:spcBef>
            </a:pPr>
            <a:r>
              <a:rPr lang="es-PE" sz="6000" i="0" spc="-5" dirty="0">
                <a:solidFill>
                  <a:schemeClr val="accent6"/>
                </a:solidFill>
                <a:latin typeface="Calibri Light" panose="020F0302020204030204" pitchFamily="34" charset="0"/>
              </a:rPr>
              <a:t>C</a:t>
            </a:r>
            <a:r>
              <a:rPr sz="6000" i="0" spc="-5" dirty="0" err="1">
                <a:solidFill>
                  <a:schemeClr val="accent6"/>
                </a:solidFill>
                <a:latin typeface="Calibri Light" panose="020F0302020204030204" pitchFamily="34" charset="0"/>
              </a:rPr>
              <a:t>aso</a:t>
            </a:r>
            <a:r>
              <a:rPr lang="es-PE" sz="6000" i="0" spc="-5" dirty="0">
                <a:solidFill>
                  <a:schemeClr val="accent6"/>
                </a:solidFill>
                <a:latin typeface="Calibri Light" panose="020F0302020204030204" pitchFamily="34" charset="0"/>
              </a:rPr>
              <a:t> D</a:t>
            </a:r>
            <a:r>
              <a:rPr sz="6000" i="0" spc="-5" dirty="0">
                <a:solidFill>
                  <a:schemeClr val="accent6"/>
                </a:solidFill>
                <a:latin typeface="Calibri Light" panose="020F0302020204030204" pitchFamily="34" charset="0"/>
              </a:rPr>
              <a:t>:</a:t>
            </a:r>
            <a:endParaRPr sz="6000" dirty="0">
              <a:solidFill>
                <a:schemeClr val="accent6"/>
              </a:solidFill>
              <a:latin typeface="Calibri Light" panose="020F0302020204030204" pitchFamily="34" charset="0"/>
            </a:endParaRPr>
          </a:p>
          <a:p>
            <a:pPr marL="12700" marR="5080" algn="just">
              <a:lnSpc>
                <a:spcPts val="3020"/>
              </a:lnSpc>
              <a:spcBef>
                <a:spcPts val="1330"/>
              </a:spcBef>
            </a:pPr>
            <a:r>
              <a:rPr lang="es-PE" sz="2800" dirty="0">
                <a:latin typeface="Calibri Light" panose="020F0302020204030204" pitchFamily="34" charset="0"/>
              </a:rPr>
              <a:t>En clase de 2do año de secundaria, Antonio se pone a silbar en clase. El maestro lo mira y le dice que deje de hacerlo. Antonio sigue interrumpiendo y cuando el maestro le dice que se calle, él le dice “Cállate tú”, a lo que el docente le da una “cachetada” y lo bota de la clase. El director que pasaba por el pasillo, ve al estudiante en la puerta avergonzado, y le pregunta qué pasó, por lo que este le comenta el incidente.</a:t>
            </a:r>
            <a:endParaRPr sz="2800" dirty="0">
              <a:latin typeface="Calibri Light" panose="020F0302020204030204" pitchFamily="34" charset="0"/>
            </a:endParaRPr>
          </a:p>
        </p:txBody>
      </p:sp>
      <p:pic>
        <p:nvPicPr>
          <p:cNvPr id="7" name="image27.jpg"/>
          <p:cNvPicPr/>
          <p:nvPr/>
        </p:nvPicPr>
        <p:blipFill>
          <a:blip r:embed="rId2"/>
          <a:srcRect/>
          <a:stretch>
            <a:fillRect/>
          </a:stretch>
        </p:blipFill>
        <p:spPr>
          <a:xfrm>
            <a:off x="381000" y="838200"/>
            <a:ext cx="940053" cy="1088160"/>
          </a:xfrm>
          <a:prstGeom prst="rect">
            <a:avLst/>
          </a:prstGeom>
          <a:ln/>
        </p:spPr>
      </p:pic>
    </p:spTree>
    <p:extLst>
      <p:ext uri="{BB962C8B-B14F-4D97-AF65-F5344CB8AC3E}">
        <p14:creationId xmlns:p14="http://schemas.microsoft.com/office/powerpoint/2010/main" val="121200067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5000" t="16666" r="25624" b="13334"/>
          <a:stretch/>
        </p:blipFill>
        <p:spPr>
          <a:xfrm>
            <a:off x="1905000" y="685800"/>
            <a:ext cx="7467600" cy="5955175"/>
          </a:xfrm>
          <a:prstGeom prst="rect">
            <a:avLst/>
          </a:prstGeom>
        </p:spPr>
      </p:pic>
      <p:pic>
        <p:nvPicPr>
          <p:cNvPr id="4" name="image49.png"/>
          <p:cNvPicPr/>
          <p:nvPr/>
        </p:nvPicPr>
        <p:blipFill>
          <a:blip r:embed="rId3"/>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98595851"/>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6250" t="16667" r="25625" b="6667"/>
          <a:stretch/>
        </p:blipFill>
        <p:spPr>
          <a:xfrm>
            <a:off x="2590800" y="762000"/>
            <a:ext cx="6292574" cy="5638800"/>
          </a:xfrm>
          <a:prstGeom prst="rect">
            <a:avLst/>
          </a:prstGeom>
        </p:spPr>
      </p:pic>
    </p:spTree>
    <p:extLst>
      <p:ext uri="{BB962C8B-B14F-4D97-AF65-F5344CB8AC3E}">
        <p14:creationId xmlns:p14="http://schemas.microsoft.com/office/powerpoint/2010/main" val="3590672792"/>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00200" y="856816"/>
            <a:ext cx="6096000" cy="1077218"/>
          </a:xfrm>
          <a:prstGeom prst="rect">
            <a:avLst/>
          </a:prstGeom>
        </p:spPr>
        <p:txBody>
          <a:bodyPr>
            <a:spAutoFit/>
          </a:bodyPr>
          <a:lstStyle/>
          <a:p>
            <a:r>
              <a:rPr lang="es-ES" sz="2800" b="1" dirty="0">
                <a:latin typeface="Calibri Light" panose="020F0302020204030204" pitchFamily="34" charset="0"/>
                <a:ea typeface="Calibri" panose="020F0502020204030204" pitchFamily="34" charset="0"/>
                <a:cs typeface="Calibri" panose="020F0502020204030204" pitchFamily="34" charset="0"/>
              </a:rPr>
              <a:t>Ficha de reflexión </a:t>
            </a:r>
          </a:p>
          <a:p>
            <a:r>
              <a:rPr lang="es-ES" dirty="0">
                <a:latin typeface="Calibri Light" panose="020F0302020204030204" pitchFamily="34" charset="0"/>
                <a:ea typeface="Calibri" panose="020F0502020204030204" pitchFamily="34" charset="0"/>
                <a:cs typeface="Calibri" panose="020F0502020204030204" pitchFamily="34" charset="0"/>
              </a:rPr>
              <a:t>¿Cuáles son los retos, preocupaciones, emociones que me genera la aplicación de los protocolos revisados?</a:t>
            </a:r>
            <a:endParaRPr lang="es-PE" dirty="0"/>
          </a:p>
        </p:txBody>
      </p:sp>
      <p:graphicFrame>
        <p:nvGraphicFramePr>
          <p:cNvPr id="7" name="Tabla 6"/>
          <p:cNvGraphicFramePr>
            <a:graphicFrameLocks noGrp="1"/>
          </p:cNvGraphicFramePr>
          <p:nvPr>
            <p:extLst>
              <p:ext uri="{D42A27DB-BD31-4B8C-83A1-F6EECF244321}">
                <p14:modId xmlns:p14="http://schemas.microsoft.com/office/powerpoint/2010/main" val="2730123270"/>
              </p:ext>
            </p:extLst>
          </p:nvPr>
        </p:nvGraphicFramePr>
        <p:xfrm>
          <a:off x="1311998" y="2438400"/>
          <a:ext cx="9508402" cy="4038600"/>
        </p:xfrm>
        <a:graphic>
          <a:graphicData uri="http://schemas.openxmlformats.org/drawingml/2006/table">
            <a:tbl>
              <a:tblPr firstRow="1" firstCol="1" bandRow="1">
                <a:tableStyleId>{5C22544A-7EE6-4342-B048-85BDC9FD1C3A}</a:tableStyleId>
              </a:tblPr>
              <a:tblGrid>
                <a:gridCol w="2983566">
                  <a:extLst>
                    <a:ext uri="{9D8B030D-6E8A-4147-A177-3AD203B41FA5}">
                      <a16:colId xmlns:a16="http://schemas.microsoft.com/office/drawing/2014/main" val="20000"/>
                    </a:ext>
                  </a:extLst>
                </a:gridCol>
                <a:gridCol w="6524836">
                  <a:extLst>
                    <a:ext uri="{9D8B030D-6E8A-4147-A177-3AD203B41FA5}">
                      <a16:colId xmlns:a16="http://schemas.microsoft.com/office/drawing/2014/main" val="20001"/>
                    </a:ext>
                  </a:extLst>
                </a:gridCol>
              </a:tblGrid>
              <a:tr h="269240">
                <a:tc>
                  <a:txBody>
                    <a:bodyPr/>
                    <a:lstStyle/>
                    <a:p>
                      <a:pPr algn="just">
                        <a:spcAft>
                          <a:spcPts val="0"/>
                        </a:spcAft>
                      </a:pPr>
                      <a:r>
                        <a:rPr lang="es-ES" sz="1200">
                          <a:effectLst/>
                        </a:rPr>
                        <a:t>Hechos </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Cómo me siento…</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38480">
                <a:tc>
                  <a:txBody>
                    <a:bodyPr/>
                    <a:lstStyle/>
                    <a:p>
                      <a:pPr algn="just">
                        <a:spcAft>
                          <a:spcPts val="0"/>
                        </a:spcAft>
                      </a:pPr>
                      <a:r>
                        <a:rPr lang="es-ES" sz="1200">
                          <a:effectLst/>
                        </a:rPr>
                        <a:t>Me entero del caso</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endParaRPr>
                    </a:p>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38480">
                <a:tc>
                  <a:txBody>
                    <a:bodyPr/>
                    <a:lstStyle/>
                    <a:p>
                      <a:pPr algn="just">
                        <a:spcAft>
                          <a:spcPts val="0"/>
                        </a:spcAft>
                      </a:pPr>
                      <a:r>
                        <a:rPr lang="es-ES" sz="1200">
                          <a:effectLst/>
                        </a:rPr>
                        <a:t>Tengo que enfrentar el caso con los padres de familia del estudiante agredido</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38480">
                <a:tc>
                  <a:txBody>
                    <a:bodyPr/>
                    <a:lstStyle/>
                    <a:p>
                      <a:pPr algn="just">
                        <a:spcAft>
                          <a:spcPts val="0"/>
                        </a:spcAft>
                      </a:pPr>
                      <a:r>
                        <a:rPr lang="es-ES" sz="1200">
                          <a:effectLst/>
                        </a:rPr>
                        <a:t>Tengo que reflexionar con el docente u otro personal de la IE sobre el hecho. </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38480">
                <a:tc>
                  <a:txBody>
                    <a:bodyPr/>
                    <a:lstStyle/>
                    <a:p>
                      <a:pPr algn="just">
                        <a:spcAft>
                          <a:spcPts val="0"/>
                        </a:spcAft>
                      </a:pPr>
                      <a:r>
                        <a:rPr lang="es-ES" sz="1200">
                          <a:effectLst/>
                        </a:rPr>
                        <a:t>Lleno el caso en el Libro de registro de incidencias.</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69240">
                <a:tc>
                  <a:txBody>
                    <a:bodyPr/>
                    <a:lstStyle/>
                    <a:p>
                      <a:pPr algn="just">
                        <a:spcAft>
                          <a:spcPts val="0"/>
                        </a:spcAft>
                      </a:pPr>
                      <a:r>
                        <a:rPr lang="es-ES" sz="1200">
                          <a:effectLst/>
                        </a:rPr>
                        <a:t>Vienen especialistas de la UGEL.</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38480">
                <a:tc>
                  <a:txBody>
                    <a:bodyPr/>
                    <a:lstStyle/>
                    <a:p>
                      <a:pPr algn="just">
                        <a:spcAft>
                          <a:spcPts val="0"/>
                        </a:spcAft>
                      </a:pPr>
                      <a:r>
                        <a:rPr lang="es-ES" sz="1200">
                          <a:effectLst/>
                        </a:rPr>
                        <a:t>Se inicia proceso administrativo a un docente de mi IE</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807720">
                <a:tc>
                  <a:txBody>
                    <a:bodyPr/>
                    <a:lstStyle/>
                    <a:p>
                      <a:pPr algn="just">
                        <a:spcAft>
                          <a:spcPts val="0"/>
                        </a:spcAft>
                      </a:pPr>
                      <a:r>
                        <a:rPr lang="es-ES" sz="1200">
                          <a:effectLst/>
                        </a:rPr>
                        <a:t>Otro…</a:t>
                      </a:r>
                      <a:endParaRPr lang="es-PE" sz="1200">
                        <a:effectLst/>
                      </a:endParaRPr>
                    </a:p>
                    <a:p>
                      <a:pPr algn="just">
                        <a:spcAft>
                          <a:spcPts val="0"/>
                        </a:spcAft>
                      </a:pPr>
                      <a:r>
                        <a:rPr lang="es-ES" sz="1200">
                          <a:effectLst/>
                        </a:rPr>
                        <a:t> </a:t>
                      </a:r>
                      <a:endParaRPr lang="es-PE" sz="1200">
                        <a:effectLst/>
                      </a:endParaRPr>
                    </a:p>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dirty="0">
                          <a:effectLst/>
                        </a:rPr>
                        <a:t> </a:t>
                      </a:r>
                      <a:endParaRPr lang="es-PE"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8" name="Rectangle 2"/>
          <p:cNvSpPr>
            <a:spLocks noChangeArrowheads="1"/>
          </p:cNvSpPr>
          <p:nvPr/>
        </p:nvSpPr>
        <p:spPr bwMode="auto">
          <a:xfrm>
            <a:off x="1258455" y="2209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PE" sz="1200" b="1" i="0" u="none" strike="noStrike" cap="none" normalizeH="0" baseline="0">
                <a:ln>
                  <a:noFill/>
                </a:ln>
                <a:solidFill>
                  <a:srgbClr val="4472C4"/>
                </a:solidFill>
                <a:effectLst/>
                <a:latin typeface="Calibri Light" panose="020F0302020204030204" pitchFamily="34" charset="0"/>
                <a:ea typeface="Calibri" panose="020F0502020204030204" pitchFamily="34" charset="0"/>
                <a:cs typeface="Calibri" panose="020F0502020204030204" pitchFamily="34" charset="0"/>
              </a:rPr>
              <a:t>Yo como director, cómo me siento cuando:</a:t>
            </a:r>
            <a:endParaRPr kumimoji="0" lang="es-PE" altLang="es-P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PE" altLang="es-PE" sz="1800" b="0" i="0" u="none" strike="noStrike" cap="none" normalizeH="0" baseline="0">
              <a:ln>
                <a:noFill/>
              </a:ln>
              <a:solidFill>
                <a:schemeClr val="tx1"/>
              </a:solidFill>
              <a:effectLst/>
              <a:latin typeface="Arial" panose="020B0604020202020204" pitchFamily="34" charset="0"/>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56816"/>
            <a:ext cx="685800" cy="685800"/>
          </a:xfrm>
          <a:prstGeom prst="rect">
            <a:avLst/>
          </a:prstGeom>
        </p:spPr>
      </p:pic>
    </p:spTree>
    <p:extLst>
      <p:ext uri="{BB962C8B-B14F-4D97-AF65-F5344CB8AC3E}">
        <p14:creationId xmlns:p14="http://schemas.microsoft.com/office/powerpoint/2010/main" val="2031191080"/>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00200" y="856816"/>
            <a:ext cx="6096000" cy="1077218"/>
          </a:xfrm>
          <a:prstGeom prst="rect">
            <a:avLst/>
          </a:prstGeom>
        </p:spPr>
        <p:txBody>
          <a:bodyPr>
            <a:spAutoFit/>
          </a:bodyPr>
          <a:lstStyle/>
          <a:p>
            <a:r>
              <a:rPr lang="es-ES" sz="2800" b="1" dirty="0">
                <a:latin typeface="Calibri Light" panose="020F0302020204030204" pitchFamily="34" charset="0"/>
                <a:ea typeface="Calibri" panose="020F0502020204030204" pitchFamily="34" charset="0"/>
                <a:cs typeface="Calibri" panose="020F0502020204030204" pitchFamily="34" charset="0"/>
              </a:rPr>
              <a:t>Ficha de reflexión </a:t>
            </a:r>
          </a:p>
          <a:p>
            <a:r>
              <a:rPr lang="es-ES" dirty="0">
                <a:latin typeface="Calibri Light" panose="020F0302020204030204" pitchFamily="34" charset="0"/>
                <a:ea typeface="Calibri" panose="020F0502020204030204" pitchFamily="34" charset="0"/>
                <a:cs typeface="Calibri" panose="020F0502020204030204" pitchFamily="34" charset="0"/>
              </a:rPr>
              <a:t>¿Cuáles son los retos, preocupaciones, emociones que me genera la aplicación de los protocolos revisados?</a:t>
            </a:r>
            <a:endParaRPr lang="es-PE" dirty="0"/>
          </a:p>
        </p:txBody>
      </p:sp>
      <p:graphicFrame>
        <p:nvGraphicFramePr>
          <p:cNvPr id="4" name="Tabla 3"/>
          <p:cNvGraphicFramePr>
            <a:graphicFrameLocks noGrp="1"/>
          </p:cNvGraphicFramePr>
          <p:nvPr>
            <p:extLst>
              <p:ext uri="{D42A27DB-BD31-4B8C-83A1-F6EECF244321}">
                <p14:modId xmlns:p14="http://schemas.microsoft.com/office/powerpoint/2010/main" val="3135603961"/>
              </p:ext>
            </p:extLst>
          </p:nvPr>
        </p:nvGraphicFramePr>
        <p:xfrm>
          <a:off x="1752600" y="2590800"/>
          <a:ext cx="8305800" cy="3733801"/>
        </p:xfrm>
        <a:graphic>
          <a:graphicData uri="http://schemas.openxmlformats.org/drawingml/2006/table">
            <a:tbl>
              <a:tblPr firstRow="1" firstCol="1" bandRow="1">
                <a:tableStyleId>{5C22544A-7EE6-4342-B048-85BDC9FD1C3A}</a:tableStyleId>
              </a:tblPr>
              <a:tblGrid>
                <a:gridCol w="2606211">
                  <a:extLst>
                    <a:ext uri="{9D8B030D-6E8A-4147-A177-3AD203B41FA5}">
                      <a16:colId xmlns:a16="http://schemas.microsoft.com/office/drawing/2014/main" val="20000"/>
                    </a:ext>
                  </a:extLst>
                </a:gridCol>
                <a:gridCol w="5699589">
                  <a:extLst>
                    <a:ext uri="{9D8B030D-6E8A-4147-A177-3AD203B41FA5}">
                      <a16:colId xmlns:a16="http://schemas.microsoft.com/office/drawing/2014/main" val="20001"/>
                    </a:ext>
                  </a:extLst>
                </a:gridCol>
              </a:tblGrid>
              <a:tr h="219635">
                <a:tc>
                  <a:txBody>
                    <a:bodyPr/>
                    <a:lstStyle/>
                    <a:p>
                      <a:pPr algn="just">
                        <a:spcAft>
                          <a:spcPts val="0"/>
                        </a:spcAft>
                      </a:pPr>
                      <a:r>
                        <a:rPr lang="es-ES" sz="1200">
                          <a:effectLst/>
                        </a:rPr>
                        <a:t>Hechos </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dirty="0">
                          <a:effectLst/>
                        </a:rPr>
                        <a:t>¿Cuál</a:t>
                      </a:r>
                      <a:r>
                        <a:rPr lang="es-ES" sz="1200" baseline="0" dirty="0">
                          <a:effectLst/>
                        </a:rPr>
                        <a:t>es son mis principales preocupaciones cuando…?</a:t>
                      </a:r>
                      <a:endParaRPr lang="es-PE"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39271">
                <a:tc>
                  <a:txBody>
                    <a:bodyPr/>
                    <a:lstStyle/>
                    <a:p>
                      <a:pPr algn="just">
                        <a:spcAft>
                          <a:spcPts val="0"/>
                        </a:spcAft>
                      </a:pPr>
                      <a:r>
                        <a:rPr lang="es-ES" sz="1200" dirty="0">
                          <a:effectLst/>
                        </a:rPr>
                        <a:t>Hago la denuncia a la fiscalía</a:t>
                      </a:r>
                      <a:endParaRPr lang="es-PE"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39271">
                <a:tc>
                  <a:txBody>
                    <a:bodyPr/>
                    <a:lstStyle/>
                    <a:p>
                      <a:pPr algn="just">
                        <a:spcAft>
                          <a:spcPts val="0"/>
                        </a:spcAft>
                      </a:pPr>
                      <a:r>
                        <a:rPr lang="es-ES" sz="1200" dirty="0">
                          <a:effectLst/>
                        </a:rPr>
                        <a:t>Reporto el caso en el SISEVE</a:t>
                      </a:r>
                      <a:endParaRPr lang="es-PE"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58906">
                <a:tc>
                  <a:txBody>
                    <a:bodyPr/>
                    <a:lstStyle/>
                    <a:p>
                      <a:pPr algn="just">
                        <a:spcAft>
                          <a:spcPts val="0"/>
                        </a:spcAft>
                      </a:pPr>
                      <a:r>
                        <a:rPr lang="es-ES" sz="1200">
                          <a:effectLst/>
                        </a:rPr>
                        <a:t>Acompaño a los familiares de un estudiante a la Comisaría</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58906">
                <a:tc>
                  <a:txBody>
                    <a:bodyPr/>
                    <a:lstStyle/>
                    <a:p>
                      <a:pPr algn="just">
                        <a:spcAft>
                          <a:spcPts val="0"/>
                        </a:spcAft>
                      </a:pPr>
                      <a:r>
                        <a:rPr lang="es-ES" sz="1200">
                          <a:effectLst/>
                        </a:rPr>
                        <a:t>Enfrentarme a los padres de los estudiantes agresores</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39271">
                <a:tc>
                  <a:txBody>
                    <a:bodyPr/>
                    <a:lstStyle/>
                    <a:p>
                      <a:pPr algn="just">
                        <a:spcAft>
                          <a:spcPts val="0"/>
                        </a:spcAft>
                      </a:pPr>
                      <a:r>
                        <a:rPr lang="es-ES" sz="1200">
                          <a:effectLst/>
                        </a:rPr>
                        <a:t>Redacto el acta para enviar a la  UGEL</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658906">
                <a:tc>
                  <a:txBody>
                    <a:bodyPr/>
                    <a:lstStyle/>
                    <a:p>
                      <a:pPr algn="just">
                        <a:spcAft>
                          <a:spcPts val="0"/>
                        </a:spcAft>
                      </a:pPr>
                      <a:r>
                        <a:rPr lang="es-ES" sz="1200">
                          <a:effectLst/>
                        </a:rPr>
                        <a:t>Se inicia proceso administrativo a un docente de mi IE</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a:effectLst/>
                        </a:rPr>
                        <a:t> </a:t>
                      </a:r>
                      <a:endParaRPr lang="es-PE"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9635">
                <a:tc>
                  <a:txBody>
                    <a:bodyPr/>
                    <a:lstStyle/>
                    <a:p>
                      <a:pPr algn="just">
                        <a:spcAft>
                          <a:spcPts val="0"/>
                        </a:spcAft>
                      </a:pPr>
                      <a:r>
                        <a:rPr lang="es-ES" sz="1200">
                          <a:effectLst/>
                        </a:rPr>
                        <a:t>Otro…</a:t>
                      </a:r>
                      <a:endParaRPr lang="es-PE"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s-ES" sz="1200" dirty="0">
                          <a:effectLst/>
                        </a:rPr>
                        <a:t> </a:t>
                      </a:r>
                      <a:endParaRPr lang="es-PE"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1676400" y="2133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PE" sz="1200" b="1" i="0" u="none" strike="noStrike" cap="none" normalizeH="0" baseline="0" dirty="0">
                <a:ln>
                  <a:noFill/>
                </a:ln>
                <a:solidFill>
                  <a:srgbClr val="4472C4"/>
                </a:solidFill>
                <a:effectLst/>
                <a:latin typeface="Calibri Light" panose="020F0302020204030204" pitchFamily="34" charset="0"/>
                <a:ea typeface="Calibri" panose="020F0502020204030204" pitchFamily="34" charset="0"/>
                <a:cs typeface="Calibri" panose="020F0502020204030204" pitchFamily="34" charset="0"/>
              </a:rPr>
              <a:t>¿Cuáles son mis principales preocupaciones?</a:t>
            </a:r>
            <a:endParaRPr kumimoji="0" lang="es-ES" altLang="es-PE" sz="1800" b="0" i="0" u="none" strike="noStrike" cap="none" normalizeH="0" baseline="0" dirty="0">
              <a:ln>
                <a:noFill/>
              </a:ln>
              <a:solidFill>
                <a:schemeClr val="tx1"/>
              </a:solidFill>
              <a:effectLst/>
              <a:latin typeface="Arial" panose="020B0604020202020204" pitchFamily="34" charset="0"/>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762001"/>
            <a:ext cx="990600" cy="990600"/>
          </a:xfrm>
          <a:prstGeom prst="rect">
            <a:avLst/>
          </a:prstGeom>
        </p:spPr>
      </p:pic>
    </p:spTree>
    <p:extLst>
      <p:ext uri="{BB962C8B-B14F-4D97-AF65-F5344CB8AC3E}">
        <p14:creationId xmlns:p14="http://schemas.microsoft.com/office/powerpoint/2010/main" val="376709126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2177418"/>
            <a:ext cx="8553450" cy="3522118"/>
          </a:xfrm>
          <a:prstGeom prst="rect">
            <a:avLst/>
          </a:prstGeom>
        </p:spPr>
        <p:txBody>
          <a:bodyPr vert="horz" wrap="square" lIns="0" tIns="135255" rIns="0" bIns="0" rtlCol="0">
            <a:spAutoFit/>
          </a:bodyPr>
          <a:lstStyle/>
          <a:p>
            <a:pPr lvl="0" algn="just"/>
            <a:r>
              <a:rPr lang="es-PE" sz="4400" b="1" i="0" spc="-5" dirty="0">
                <a:solidFill>
                  <a:srgbClr val="EC7C30"/>
                </a:solidFill>
                <a:latin typeface="Arial Narrow" panose="020B0606020202030204" pitchFamily="34" charset="0"/>
              </a:rPr>
              <a:t>a) </a:t>
            </a:r>
            <a:r>
              <a:rPr lang="es-ES" sz="4400" dirty="0">
                <a:latin typeface="Arial Narrow" panose="020B0606020202030204" pitchFamily="34" charset="0"/>
              </a:rPr>
              <a:t>Victoria es una estudiante con dificultad al caminar, usa un equipamiento médico que protege su pierna. Sus compañeros le dicen “Vicky la Robot” y a todos les causa mucha gracia. </a:t>
            </a:r>
            <a:endParaRPr lang="es-PE" sz="4400" dirty="0">
              <a:effectLst/>
              <a:latin typeface="Arial Narrow" panose="020B0606020202030204" pitchFamily="34" charset="0"/>
            </a:endParaRPr>
          </a:p>
        </p:txBody>
      </p:sp>
      <p:sp>
        <p:nvSpPr>
          <p:cNvPr id="4" name="CuadroTexto 3"/>
          <p:cNvSpPr txBox="1"/>
          <p:nvPr/>
        </p:nvSpPr>
        <p:spPr>
          <a:xfrm>
            <a:off x="1828800" y="877186"/>
            <a:ext cx="9296400" cy="1077218"/>
          </a:xfrm>
          <a:prstGeom prst="rect">
            <a:avLst/>
          </a:prstGeom>
          <a:noFill/>
        </p:spPr>
        <p:txBody>
          <a:bodyPr wrap="square" rtlCol="0">
            <a:spAutoFit/>
          </a:bodyPr>
          <a:lstStyle/>
          <a:p>
            <a:r>
              <a:rPr lang="es-ES" sz="3200" b="1" u="sng" dirty="0"/>
              <a:t>Actividad 1</a:t>
            </a:r>
            <a:r>
              <a:rPr lang="es-ES" sz="3200" b="1" dirty="0"/>
              <a:t>: Tipos de violencia escolar</a:t>
            </a:r>
            <a:endParaRPr lang="es-PE" sz="3200" dirty="0"/>
          </a:p>
          <a:p>
            <a:r>
              <a:rPr lang="es-ES" sz="3200" b="1" dirty="0"/>
              <a:t> </a:t>
            </a:r>
            <a:endParaRPr lang="es-PE" sz="3200" dirty="0"/>
          </a:p>
        </p:txBody>
      </p:sp>
      <p:pic>
        <p:nvPicPr>
          <p:cNvPr id="5" name="image49.png"/>
          <p:cNvPicPr/>
          <p:nvPr/>
        </p:nvPicPr>
        <p:blipFill>
          <a:blip r:embed="rId2"/>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2018316372"/>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95400" y="1447800"/>
            <a:ext cx="4899660" cy="940435"/>
          </a:xfrm>
          <a:prstGeom prst="rect">
            <a:avLst/>
          </a:prstGeom>
        </p:spPr>
        <p:txBody>
          <a:bodyPr vert="horz" wrap="square" lIns="0" tIns="12700" rIns="0" bIns="0" rtlCol="0">
            <a:spAutoFit/>
          </a:bodyPr>
          <a:lstStyle/>
          <a:p>
            <a:pPr marL="12700">
              <a:lnSpc>
                <a:spcPct val="100000"/>
              </a:lnSpc>
              <a:spcBef>
                <a:spcPts val="100"/>
              </a:spcBef>
            </a:pPr>
            <a:r>
              <a:rPr lang="es-PE" sz="6000" b="1" spc="-25" dirty="0">
                <a:solidFill>
                  <a:srgbClr val="2D75B6"/>
                </a:solidFill>
                <a:latin typeface="Calibri Light" panose="020F0302020204030204" pitchFamily="34" charset="0"/>
                <a:cs typeface="Goudy Old Style"/>
              </a:rPr>
              <a:t>BLOQUE</a:t>
            </a:r>
            <a:r>
              <a:rPr sz="6000" b="1" spc="-65" dirty="0">
                <a:solidFill>
                  <a:srgbClr val="2D75B6"/>
                </a:solidFill>
                <a:latin typeface="Calibri Light" panose="020F0302020204030204" pitchFamily="34" charset="0"/>
                <a:cs typeface="Goudy Old Style"/>
              </a:rPr>
              <a:t> </a:t>
            </a:r>
            <a:r>
              <a:rPr sz="6000" b="1" dirty="0">
                <a:solidFill>
                  <a:srgbClr val="2D75B6"/>
                </a:solidFill>
                <a:latin typeface="Calibri Light" panose="020F0302020204030204" pitchFamily="34" charset="0"/>
                <a:cs typeface="Goudy Old Style"/>
              </a:rPr>
              <a:t>I</a:t>
            </a:r>
            <a:r>
              <a:rPr lang="es-PE" sz="6000" b="1" dirty="0">
                <a:solidFill>
                  <a:srgbClr val="2D75B6"/>
                </a:solidFill>
                <a:latin typeface="Calibri Light" panose="020F0302020204030204" pitchFamily="34" charset="0"/>
                <a:cs typeface="Goudy Old Style"/>
              </a:rPr>
              <a:t>V</a:t>
            </a:r>
            <a:endParaRPr sz="6000" dirty="0">
              <a:latin typeface="Calibri Light" panose="020F0302020204030204" pitchFamily="34" charset="0"/>
              <a:cs typeface="Goudy Old Style"/>
            </a:endParaRPr>
          </a:p>
        </p:txBody>
      </p:sp>
      <p:sp>
        <p:nvSpPr>
          <p:cNvPr id="3" name="object 3"/>
          <p:cNvSpPr txBox="1"/>
          <p:nvPr/>
        </p:nvSpPr>
        <p:spPr>
          <a:xfrm>
            <a:off x="457200" y="2286000"/>
            <a:ext cx="5562600" cy="3718967"/>
          </a:xfrm>
          <a:prstGeom prst="rect">
            <a:avLst/>
          </a:prstGeom>
        </p:spPr>
        <p:txBody>
          <a:bodyPr vert="horz" wrap="square" lIns="0" tIns="12700" rIns="0" bIns="0" rtlCol="0">
            <a:spAutoFit/>
          </a:bodyPr>
          <a:lstStyle/>
          <a:p>
            <a:pPr marL="12700" marR="5080" indent="-635" algn="ctr">
              <a:lnSpc>
                <a:spcPct val="100000"/>
              </a:lnSpc>
              <a:spcBef>
                <a:spcPts val="100"/>
              </a:spcBef>
            </a:pPr>
            <a:r>
              <a:rPr lang="es-ES" sz="4800" b="1" cap="small" dirty="0"/>
              <a:t>Atención de casos de </a:t>
            </a:r>
            <a:r>
              <a:rPr lang="es-ES" sz="4800" b="1" cap="small" dirty="0">
                <a:solidFill>
                  <a:schemeClr val="bg1">
                    <a:lumMod val="65000"/>
                  </a:schemeClr>
                </a:solidFill>
              </a:rPr>
              <a:t>violencia sexual </a:t>
            </a:r>
            <a:r>
              <a:rPr lang="es-ES" sz="4800" b="1" cap="small" dirty="0"/>
              <a:t>de personal de la IE a estudiantes:</a:t>
            </a:r>
          </a:p>
          <a:p>
            <a:pPr marL="12700" marR="5080" indent="-635" algn="ctr">
              <a:lnSpc>
                <a:spcPct val="100000"/>
              </a:lnSpc>
              <a:spcBef>
                <a:spcPts val="100"/>
              </a:spcBef>
            </a:pPr>
            <a:r>
              <a:rPr lang="es-ES" sz="4800" b="1" cap="small" dirty="0">
                <a:solidFill>
                  <a:schemeClr val="bg1">
                    <a:lumMod val="65000"/>
                  </a:schemeClr>
                </a:solidFill>
              </a:rPr>
              <a:t>Protocolo 5</a:t>
            </a:r>
            <a:endParaRPr sz="4800" b="1" cap="small" dirty="0">
              <a:solidFill>
                <a:schemeClr val="bg1">
                  <a:lumMod val="65000"/>
                </a:schemeClr>
              </a:solidFill>
            </a:endParaRP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9702" t="14815" r="5224"/>
          <a:stretch/>
        </p:blipFill>
        <p:spPr>
          <a:xfrm>
            <a:off x="6019800" y="685800"/>
            <a:ext cx="5943600" cy="5943600"/>
          </a:xfrm>
          <a:prstGeom prst="rect">
            <a:avLst/>
          </a:prstGeom>
        </p:spPr>
      </p:pic>
    </p:spTree>
    <p:extLst>
      <p:ext uri="{BB962C8B-B14F-4D97-AF65-F5344CB8AC3E}">
        <p14:creationId xmlns:p14="http://schemas.microsoft.com/office/powerpoint/2010/main" val="602963304"/>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420944" y="857822"/>
          <a:ext cx="11285634" cy="5902198"/>
        </p:xfrm>
        <a:graphic>
          <a:graphicData uri="http://schemas.openxmlformats.org/drawingml/2006/table">
            <a:tbl>
              <a:tblPr firstRow="1" bandRow="1">
                <a:tableStyleId>{5940675A-B579-460E-94D1-54222C63F5DA}</a:tableStyleId>
              </a:tblPr>
              <a:tblGrid>
                <a:gridCol w="6318523">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167467">
                  <a:extLst>
                    <a:ext uri="{9D8B030D-6E8A-4147-A177-3AD203B41FA5}">
                      <a16:colId xmlns:a16="http://schemas.microsoft.com/office/drawing/2014/main" val="20002"/>
                    </a:ext>
                  </a:extLst>
                </a:gridCol>
                <a:gridCol w="1275644">
                  <a:extLst>
                    <a:ext uri="{9D8B030D-6E8A-4147-A177-3AD203B41FA5}">
                      <a16:colId xmlns:a16="http://schemas.microsoft.com/office/drawing/2014/main" val="20003"/>
                    </a:ext>
                  </a:extLst>
                </a:gridCol>
              </a:tblGrid>
              <a:tr h="249854">
                <a:tc>
                  <a:txBody>
                    <a:bodyPr/>
                    <a:lstStyle/>
                    <a:p>
                      <a:r>
                        <a:rPr lang="es-PE" sz="1800" b="1" dirty="0">
                          <a:solidFill>
                            <a:srgbClr val="C00000"/>
                          </a:solidFill>
                          <a:latin typeface="+mj-lt"/>
                        </a:rPr>
                        <a:t>ACCIÓN</a:t>
                      </a:r>
                    </a:p>
                  </a:txBody>
                  <a:tcPr anchor="ctr">
                    <a:solidFill>
                      <a:schemeClr val="bg1">
                        <a:lumMod val="75000"/>
                      </a:schemeClr>
                    </a:solidFill>
                  </a:tcPr>
                </a:tc>
                <a:tc>
                  <a:txBody>
                    <a:bodyPr/>
                    <a:lstStyle/>
                    <a:p>
                      <a:pPr algn="ctr"/>
                      <a:r>
                        <a:rPr lang="es-PE" sz="1800" b="1" dirty="0">
                          <a:solidFill>
                            <a:srgbClr val="C00000"/>
                          </a:solidFill>
                          <a:latin typeface="+mj-lt"/>
                        </a:rPr>
                        <a:t>Responsable</a:t>
                      </a:r>
                    </a:p>
                  </a:txBody>
                  <a:tcPr anchor="ctr">
                    <a:solidFill>
                      <a:schemeClr val="bg1">
                        <a:lumMod val="75000"/>
                      </a:schemeClr>
                    </a:solidFill>
                  </a:tcPr>
                </a:tc>
                <a:tc>
                  <a:txBody>
                    <a:bodyPr/>
                    <a:lstStyle/>
                    <a:p>
                      <a:pPr algn="ctr"/>
                      <a:r>
                        <a:rPr lang="es-PE" sz="1800" b="1" dirty="0">
                          <a:solidFill>
                            <a:srgbClr val="C00000"/>
                          </a:solidFill>
                          <a:latin typeface="+mj-lt"/>
                        </a:rPr>
                        <a:t>Instrumento</a:t>
                      </a:r>
                    </a:p>
                  </a:txBody>
                  <a:tcPr anchor="ctr">
                    <a:solidFill>
                      <a:schemeClr val="bg1">
                        <a:lumMod val="75000"/>
                      </a:schemeClr>
                    </a:solidFill>
                  </a:tcPr>
                </a:tc>
                <a:tc>
                  <a:txBody>
                    <a:bodyPr/>
                    <a:lstStyle/>
                    <a:p>
                      <a:pPr algn="ctr"/>
                      <a:r>
                        <a:rPr lang="es-PE" sz="18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862989">
                <a:tc>
                  <a:txBody>
                    <a:bodyPr/>
                    <a:lstStyle/>
                    <a:p>
                      <a:pPr algn="just">
                        <a:lnSpc>
                          <a:spcPct val="107000"/>
                        </a:lnSpc>
                        <a:spcAft>
                          <a:spcPts val="0"/>
                        </a:spcAft>
                      </a:pPr>
                      <a:r>
                        <a:rPr lang="es-ES" sz="1500" b="1" dirty="0">
                          <a:effectLst/>
                          <a:latin typeface="+mj-lt"/>
                          <a:ea typeface="Calibri" panose="020F0502020204030204" pitchFamily="34" charset="0"/>
                          <a:cs typeface="Calibri" panose="020F0502020204030204" pitchFamily="34" charset="0"/>
                        </a:rPr>
                        <a:t>Reunión con los padres de familia </a:t>
                      </a:r>
                      <a:r>
                        <a:rPr lang="es-ES" sz="1500" dirty="0">
                          <a:effectLst/>
                          <a:latin typeface="+mj-lt"/>
                          <a:ea typeface="Calibri" panose="020F0502020204030204" pitchFamily="34" charset="0"/>
                          <a:cs typeface="Calibri" panose="020F0502020204030204" pitchFamily="34" charset="0"/>
                        </a:rPr>
                        <a:t>del estudiante víctima de violencia sexual. Si no se hubiera realizado una denuncia escrita, se levanta  un  </a:t>
                      </a:r>
                      <a:r>
                        <a:rPr lang="es-ES" sz="1500" b="1" dirty="0">
                          <a:effectLst/>
                          <a:latin typeface="+mj-lt"/>
                          <a:ea typeface="Calibri" panose="020F0502020204030204" pitchFamily="34" charset="0"/>
                          <a:cs typeface="Calibri" panose="020F0502020204030204" pitchFamily="34" charset="0"/>
                        </a:rPr>
                        <a:t>acta  de  denuncia  </a:t>
                      </a:r>
                      <a:r>
                        <a:rPr lang="es-ES" sz="1500" dirty="0">
                          <a:effectLst/>
                          <a:latin typeface="+mj-lt"/>
                          <a:ea typeface="Calibri" panose="020F0502020204030204" pitchFamily="34" charset="0"/>
                          <a:cs typeface="Calibri" panose="020F0502020204030204" pitchFamily="34" charset="0"/>
                        </a:rPr>
                        <a:t>donde se describen los hechos ocurridos y se establecen medidas de protección. </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7">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s-ES" sz="1500" b="0" kern="1200" dirty="0">
                          <a:solidFill>
                            <a:schemeClr val="tx1"/>
                          </a:solidFill>
                          <a:effectLst/>
                          <a:latin typeface="+mj-lt"/>
                          <a:ea typeface="Calibri" panose="020F0502020204030204" pitchFamily="34" charset="0"/>
                          <a:cs typeface="Calibri" panose="020F0502020204030204" pitchFamily="34" charset="0"/>
                        </a:rPr>
                        <a:t>-D</a:t>
                      </a:r>
                      <a:r>
                        <a:rPr lang="es-ES" sz="1500" kern="1200" dirty="0">
                          <a:solidFill>
                            <a:schemeClr val="tx1"/>
                          </a:solidFill>
                          <a:effectLst/>
                          <a:latin typeface="+mj-lt"/>
                          <a:ea typeface="Calibri" panose="020F0502020204030204" pitchFamily="34" charset="0"/>
                          <a:cs typeface="Calibri" panose="020F0502020204030204" pitchFamily="34" charset="0"/>
                        </a:rPr>
                        <a:t>irector</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-Responsable de convivencia.</a:t>
                      </a:r>
                      <a:endParaRPr lang="es-PE" sz="1500" kern="1200" dirty="0">
                        <a:solidFill>
                          <a:schemeClr val="tx1"/>
                        </a:solidFill>
                        <a:effectLst/>
                        <a:latin typeface="+mj-lt"/>
                        <a:ea typeface="Times New Roman" panose="02020603050405020304" pitchFamily="18" charset="0"/>
                        <a:cs typeface="Times New Roman" panose="02020603050405020304" pitchFamily="18" charset="0"/>
                      </a:endParaRPr>
                    </a:p>
                    <a:p>
                      <a:pPr algn="just">
                        <a:lnSpc>
                          <a:spcPct val="107000"/>
                        </a:lnSpc>
                        <a:spcAft>
                          <a:spcPts val="0"/>
                        </a:spcAft>
                      </a:pP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7">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s-ES" sz="1500" b="0" kern="1200" dirty="0">
                          <a:solidFill>
                            <a:schemeClr val="tx1"/>
                          </a:solidFill>
                          <a:effectLst/>
                          <a:latin typeface="+mj-lt"/>
                          <a:ea typeface="Calibri" panose="020F0502020204030204" pitchFamily="34" charset="0"/>
                          <a:cs typeface="Calibri" panose="020F0502020204030204" pitchFamily="34" charset="0"/>
                        </a:rPr>
                        <a:t>-A</a:t>
                      </a:r>
                      <a:r>
                        <a:rPr lang="es-ES" sz="1500" kern="1200" dirty="0">
                          <a:solidFill>
                            <a:schemeClr val="tx1"/>
                          </a:solidFill>
                          <a:effectLst/>
                          <a:latin typeface="+mj-lt"/>
                          <a:ea typeface="Calibri" panose="020F0502020204030204" pitchFamily="34" charset="0"/>
                          <a:cs typeface="Calibri" panose="020F0502020204030204" pitchFamily="34" charset="0"/>
                        </a:rPr>
                        <a:t>ctas</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-Oficio comunicando el hecho a la PNP o el Ministerio Publico</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-Oficio a la UGEL para que tome las acciones administrativas correspondientes</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-Resolución Directoral separando preventivamente a la o el supuesto agresor</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-Portal SíseVe</a:t>
                      </a:r>
                    </a:p>
                    <a:p>
                      <a:pPr marL="0" marR="0" indent="0" algn="just" defTabSz="914400" rtl="0" eaLnBrk="1" fontAlgn="auto" latinLnBrk="0" hangingPunct="1">
                        <a:lnSpc>
                          <a:spcPct val="107000"/>
                        </a:lnSpc>
                        <a:spcBef>
                          <a:spcPts val="0"/>
                        </a:spcBef>
                        <a:spcAft>
                          <a:spcPts val="0"/>
                        </a:spcAft>
                        <a:buClrTx/>
                        <a:buSzTx/>
                        <a:buFontTx/>
                        <a:buNone/>
                        <a:tabLst/>
                        <a:defRPr/>
                      </a:pPr>
                      <a:r>
                        <a:rPr lang="es-ES" sz="1500" kern="1200" dirty="0">
                          <a:solidFill>
                            <a:schemeClr val="tx1"/>
                          </a:solidFill>
                          <a:effectLst/>
                          <a:latin typeface="+mj-lt"/>
                          <a:ea typeface="Calibri" panose="020F0502020204030204" pitchFamily="34" charset="0"/>
                          <a:cs typeface="Calibri" panose="020F0502020204030204" pitchFamily="34" charset="0"/>
                        </a:rPr>
                        <a:t>-Libro de registro de incidencias.</a:t>
                      </a:r>
                      <a:endParaRPr lang="es-PE" sz="1500" kern="1200" dirty="0">
                        <a:solidFill>
                          <a:schemeClr val="tx1"/>
                        </a:solidFill>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7">
                  <a:txBody>
                    <a:bodyPr/>
                    <a:lstStyle/>
                    <a:p>
                      <a:pPr algn="just">
                        <a:lnSpc>
                          <a:spcPct val="107000"/>
                        </a:lnSpc>
                        <a:spcAft>
                          <a:spcPts val="0"/>
                        </a:spcAft>
                      </a:pPr>
                      <a:r>
                        <a:rPr lang="es-ES" sz="1500" b="0" kern="1200" dirty="0">
                          <a:solidFill>
                            <a:schemeClr val="tx1"/>
                          </a:solidFill>
                          <a:effectLst/>
                          <a:latin typeface="+mj-lt"/>
                          <a:ea typeface="Calibri" panose="020F0502020204030204" pitchFamily="34" charset="0"/>
                          <a:cs typeface="Calibri" panose="020F0502020204030204" pitchFamily="34" charset="0"/>
                        </a:rPr>
                        <a:t>D</a:t>
                      </a:r>
                      <a:r>
                        <a:rPr lang="es-ES" sz="1500" kern="1200" dirty="0">
                          <a:solidFill>
                            <a:schemeClr val="tx1"/>
                          </a:solidFill>
                          <a:effectLst/>
                          <a:latin typeface="+mj-lt"/>
                          <a:ea typeface="Calibri" panose="020F0502020204030204" pitchFamily="34" charset="0"/>
                          <a:cs typeface="Calibri" panose="020F0502020204030204" pitchFamily="34" charset="0"/>
                        </a:rPr>
                        <a:t>entro de las 24 horas detectado o conocido el caso.</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r h="481069">
                <a:tc>
                  <a:txBody>
                    <a:bodyPr/>
                    <a:lstStyle/>
                    <a:p>
                      <a:pPr algn="just">
                        <a:lnSpc>
                          <a:spcPct val="107000"/>
                        </a:lnSpc>
                        <a:spcAft>
                          <a:spcPts val="0"/>
                        </a:spcAft>
                      </a:pPr>
                      <a:r>
                        <a:rPr lang="es-ES" sz="1500" b="1" dirty="0">
                          <a:effectLst/>
                          <a:latin typeface="+mj-lt"/>
                          <a:ea typeface="Calibri" panose="020F0502020204030204" pitchFamily="34" charset="0"/>
                          <a:cs typeface="Calibri" panose="020F0502020204030204" pitchFamily="34" charset="0"/>
                        </a:rPr>
                        <a:t>Comunicar  el  hecho al Ministerio Público o a PNP</a:t>
                      </a:r>
                      <a:r>
                        <a:rPr lang="es-ES" sz="1500" dirty="0">
                          <a:effectLst/>
                          <a:latin typeface="+mj-lt"/>
                          <a:ea typeface="Calibri" panose="020F0502020204030204" pitchFamily="34" charset="0"/>
                          <a:cs typeface="Calibri" panose="020F0502020204030204" pitchFamily="34" charset="0"/>
                        </a:rPr>
                        <a:t>, remitiendo la denuncia escrita o el acta de denuncia suscrita por los padres de familia.</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2"/>
                  </a:ext>
                </a:extLst>
              </a:tr>
              <a:tr h="672029">
                <a:tc>
                  <a:txBody>
                    <a:bodyPr/>
                    <a:lstStyle/>
                    <a:p>
                      <a:pPr algn="just">
                        <a:lnSpc>
                          <a:spcPct val="107000"/>
                        </a:lnSpc>
                        <a:spcAft>
                          <a:spcPts val="0"/>
                        </a:spcAft>
                      </a:pPr>
                      <a:r>
                        <a:rPr lang="es-ES" sz="1500" b="1" dirty="0">
                          <a:effectLst/>
                          <a:latin typeface="+mj-lt"/>
                          <a:ea typeface="Calibri" panose="020F0502020204030204" pitchFamily="34" charset="0"/>
                          <a:cs typeface="Calibri" panose="020F0502020204030204" pitchFamily="34" charset="0"/>
                        </a:rPr>
                        <a:t>Comunicar  a la UGEL </a:t>
                      </a:r>
                      <a:r>
                        <a:rPr lang="es-ES" sz="1500" dirty="0">
                          <a:effectLst/>
                          <a:latin typeface="+mj-lt"/>
                          <a:ea typeface="Calibri" panose="020F0502020204030204" pitchFamily="34" charset="0"/>
                          <a:cs typeface="Calibri" panose="020F0502020204030204" pitchFamily="34" charset="0"/>
                        </a:rPr>
                        <a:t>remitiendo la denuncia escrita  o el acta de denuncia suscrita por  los padres    de    familia , y adjuntando copia  de la denuncia hecha ante la PNP o Ministerio Público. </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3"/>
                  </a:ext>
                </a:extLst>
              </a:tr>
              <a:tr h="481069">
                <a:tc>
                  <a:txBody>
                    <a:bodyPr/>
                    <a:lstStyle/>
                    <a:p>
                      <a:pPr algn="just">
                        <a:lnSpc>
                          <a:spcPct val="107000"/>
                        </a:lnSpc>
                        <a:spcAft>
                          <a:spcPts val="0"/>
                        </a:spcAft>
                      </a:pPr>
                      <a:r>
                        <a:rPr lang="es-ES" sz="1500" dirty="0">
                          <a:effectLst/>
                          <a:latin typeface="+mj-lt"/>
                          <a:ea typeface="Calibri" panose="020F0502020204030204" pitchFamily="34" charset="0"/>
                          <a:cs typeface="Calibri" panose="020F0502020204030204" pitchFamily="34" charset="0"/>
                        </a:rPr>
                        <a:t>Se s</a:t>
                      </a:r>
                      <a:r>
                        <a:rPr lang="es-ES" sz="1500" b="1" dirty="0">
                          <a:effectLst/>
                          <a:latin typeface="+mj-lt"/>
                          <a:ea typeface="Calibri" panose="020F0502020204030204" pitchFamily="34" charset="0"/>
                          <a:cs typeface="Calibri" panose="020F0502020204030204" pitchFamily="34" charset="0"/>
                        </a:rPr>
                        <a:t>epara preventivamente al personal</a:t>
                      </a:r>
                      <a:r>
                        <a:rPr lang="es-ES" sz="1500" dirty="0">
                          <a:effectLst/>
                          <a:latin typeface="+mj-lt"/>
                          <a:ea typeface="Calibri" panose="020F0502020204030204" pitchFamily="34" charset="0"/>
                          <a:cs typeface="Calibri" panose="020F0502020204030204" pitchFamily="34" charset="0"/>
                        </a:rPr>
                        <a:t> de la IE presunto agresor y se pone a disposición de la UGEL.</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4"/>
                  </a:ext>
                </a:extLst>
              </a:tr>
              <a:tr h="481069">
                <a:tc>
                  <a:txBody>
                    <a:bodyPr/>
                    <a:lstStyle/>
                    <a:p>
                      <a:pPr algn="just">
                        <a:lnSpc>
                          <a:spcPct val="107000"/>
                        </a:lnSpc>
                        <a:spcAft>
                          <a:spcPts val="0"/>
                        </a:spcAft>
                      </a:pPr>
                      <a:r>
                        <a:rPr lang="es-ES" sz="1500" dirty="0">
                          <a:effectLst/>
                          <a:latin typeface="+mj-lt"/>
                          <a:ea typeface="Calibri" panose="020F0502020204030204" pitchFamily="34" charset="0"/>
                          <a:cs typeface="Calibri" panose="020F0502020204030204" pitchFamily="34" charset="0"/>
                        </a:rPr>
                        <a:t>En la </a:t>
                      </a:r>
                      <a:r>
                        <a:rPr lang="es-ES" sz="1500" b="1" dirty="0">
                          <a:effectLst/>
                          <a:latin typeface="+mj-lt"/>
                          <a:ea typeface="Calibri" panose="020F0502020204030204" pitchFamily="34" charset="0"/>
                          <a:cs typeface="Calibri" panose="020F0502020204030204" pitchFamily="34" charset="0"/>
                        </a:rPr>
                        <a:t>IE privada</a:t>
                      </a:r>
                      <a:r>
                        <a:rPr lang="es-ES" sz="1500" dirty="0">
                          <a:effectLst/>
                          <a:latin typeface="+mj-lt"/>
                          <a:ea typeface="Calibri" panose="020F0502020204030204" pitchFamily="34" charset="0"/>
                          <a:cs typeface="Calibri" panose="020F0502020204030204" pitchFamily="34" charset="0"/>
                        </a:rPr>
                        <a:t>, bajo responsabilidad, se debe </a:t>
                      </a:r>
                      <a:r>
                        <a:rPr lang="es-ES" sz="1500" b="1" dirty="0">
                          <a:effectLst/>
                          <a:latin typeface="+mj-lt"/>
                          <a:ea typeface="Calibri" panose="020F0502020204030204" pitchFamily="34" charset="0"/>
                          <a:cs typeface="Calibri" panose="020F0502020204030204" pitchFamily="34" charset="0"/>
                        </a:rPr>
                        <a:t>informar a la UGEL</a:t>
                      </a:r>
                      <a:r>
                        <a:rPr lang="es-ES" sz="1500" dirty="0">
                          <a:effectLst/>
                          <a:latin typeface="+mj-lt"/>
                          <a:ea typeface="Calibri" panose="020F0502020204030204" pitchFamily="34" charset="0"/>
                          <a:cs typeface="Calibri" panose="020F0502020204030204" pitchFamily="34" charset="0"/>
                        </a:rPr>
                        <a:t>, adjuntando copia de la denuncia hecha ante la PNP o Ministerio Público.</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5"/>
                  </a:ext>
                </a:extLst>
              </a:tr>
              <a:tr h="481069">
                <a:tc>
                  <a:txBody>
                    <a:bodyPr/>
                    <a:lstStyle/>
                    <a:p>
                      <a:pPr algn="just">
                        <a:lnSpc>
                          <a:spcPct val="107000"/>
                        </a:lnSpc>
                        <a:spcAft>
                          <a:spcPts val="0"/>
                        </a:spcAft>
                      </a:pPr>
                      <a:r>
                        <a:rPr lang="es-ES" sz="1500" dirty="0">
                          <a:effectLst/>
                          <a:latin typeface="+mj-lt"/>
                          <a:ea typeface="Calibri" panose="020F0502020204030204" pitchFamily="34" charset="0"/>
                          <a:cs typeface="Calibri" panose="020F0502020204030204" pitchFamily="34" charset="0"/>
                        </a:rPr>
                        <a:t>Realizadas las acciones, el caso se reporta en el portal </a:t>
                      </a:r>
                      <a:r>
                        <a:rPr lang="es-ES" sz="1500" b="1" dirty="0">
                          <a:effectLst/>
                          <a:latin typeface="+mj-lt"/>
                          <a:ea typeface="Calibri" panose="020F0502020204030204" pitchFamily="34" charset="0"/>
                          <a:cs typeface="Calibri" panose="020F0502020204030204" pitchFamily="34" charset="0"/>
                        </a:rPr>
                        <a:t>SíseVe</a:t>
                      </a:r>
                      <a:r>
                        <a:rPr lang="es-ES" sz="1500" dirty="0">
                          <a:effectLst/>
                          <a:latin typeface="+mj-lt"/>
                          <a:ea typeface="Calibri" panose="020F0502020204030204" pitchFamily="34" charset="0"/>
                          <a:cs typeface="Calibri" panose="020F0502020204030204" pitchFamily="34" charset="0"/>
                        </a:rPr>
                        <a:t> y se anota en el </a:t>
                      </a:r>
                      <a:r>
                        <a:rPr lang="es-ES" sz="1500" b="1" dirty="0">
                          <a:effectLst/>
                          <a:latin typeface="+mj-lt"/>
                          <a:ea typeface="Calibri" panose="020F0502020204030204" pitchFamily="34" charset="0"/>
                          <a:cs typeface="Calibri" panose="020F0502020204030204" pitchFamily="34" charset="0"/>
                        </a:rPr>
                        <a:t>Libro de Registro de Incidencias.</a:t>
                      </a:r>
                      <a:endParaRPr lang="es-PE" sz="1500" b="1"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b="1"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b="1"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b="1"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6"/>
                  </a:ext>
                </a:extLst>
              </a:tr>
              <a:tr h="862989">
                <a:tc>
                  <a:txBody>
                    <a:bodyPr/>
                    <a:lstStyle/>
                    <a:p>
                      <a:pPr algn="just">
                        <a:lnSpc>
                          <a:spcPct val="107000"/>
                        </a:lnSpc>
                        <a:spcAft>
                          <a:spcPts val="0"/>
                        </a:spcAft>
                      </a:pPr>
                      <a:r>
                        <a:rPr lang="es-ES" sz="1500" dirty="0">
                          <a:effectLst/>
                          <a:latin typeface="+mj-lt"/>
                          <a:ea typeface="Calibri" panose="020F0502020204030204" pitchFamily="34" charset="0"/>
                          <a:cs typeface="Calibri" panose="020F0502020204030204" pitchFamily="34" charset="0"/>
                        </a:rPr>
                        <a:t>Se apoyará a otros estudiantes afectados indirectamente por el hecho de violencia, realizando acciones que contribuyan a </a:t>
                      </a:r>
                      <a:r>
                        <a:rPr lang="es-ES" sz="1500" b="1" dirty="0">
                          <a:effectLst/>
                          <a:latin typeface="+mj-lt"/>
                          <a:ea typeface="Calibri" panose="020F0502020204030204" pitchFamily="34" charset="0"/>
                          <a:cs typeface="Calibri" panose="020F0502020204030204" pitchFamily="34" charset="0"/>
                        </a:rPr>
                        <a:t>restablecer la convivencia y la seguridad en la IE. </a:t>
                      </a:r>
                      <a:r>
                        <a:rPr lang="es-ES" sz="1500" dirty="0">
                          <a:effectLst/>
                          <a:latin typeface="+mj-lt"/>
                          <a:ea typeface="Calibri" panose="020F0502020204030204" pitchFamily="34" charset="0"/>
                          <a:cs typeface="Calibri" panose="020F0502020204030204" pitchFamily="34" charset="0"/>
                        </a:rPr>
                        <a:t>Se puede solicitar apoyo a la UGEL, CEM, DEMUNA u otras entidades especializadas de la sociedad civil.</a:t>
                      </a:r>
                      <a:endParaRPr lang="es-PE" sz="15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3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7"/>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5</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6078983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80589" y="1749643"/>
          <a:ext cx="10768771" cy="3691601"/>
        </p:xfrm>
        <a:graphic>
          <a:graphicData uri="http://schemas.openxmlformats.org/drawingml/2006/table">
            <a:tbl>
              <a:tblPr firstRow="1" bandRow="1">
                <a:tableStyleId>{5940675A-B579-460E-94D1-54222C63F5DA}</a:tableStyleId>
              </a:tblPr>
              <a:tblGrid>
                <a:gridCol w="4882785">
                  <a:extLst>
                    <a:ext uri="{9D8B030D-6E8A-4147-A177-3AD203B41FA5}">
                      <a16:colId xmlns:a16="http://schemas.microsoft.com/office/drawing/2014/main" val="20000"/>
                    </a:ext>
                  </a:extLst>
                </a:gridCol>
                <a:gridCol w="1966315">
                  <a:extLst>
                    <a:ext uri="{9D8B030D-6E8A-4147-A177-3AD203B41FA5}">
                      <a16:colId xmlns:a16="http://schemas.microsoft.com/office/drawing/2014/main" val="20001"/>
                    </a:ext>
                  </a:extLst>
                </a:gridCol>
                <a:gridCol w="2020711">
                  <a:extLst>
                    <a:ext uri="{9D8B030D-6E8A-4147-A177-3AD203B41FA5}">
                      <a16:colId xmlns:a16="http://schemas.microsoft.com/office/drawing/2014/main" val="20002"/>
                    </a:ext>
                  </a:extLst>
                </a:gridCol>
                <a:gridCol w="1898960">
                  <a:extLst>
                    <a:ext uri="{9D8B030D-6E8A-4147-A177-3AD203B41FA5}">
                      <a16:colId xmlns:a16="http://schemas.microsoft.com/office/drawing/2014/main" val="20003"/>
                    </a:ext>
                  </a:extLst>
                </a:gridCol>
              </a:tblGrid>
              <a:tr h="589809">
                <a:tc>
                  <a:txBody>
                    <a:bodyPr/>
                    <a:lstStyle/>
                    <a:p>
                      <a:r>
                        <a:rPr lang="es-PE" sz="2000" b="1" dirty="0">
                          <a:solidFill>
                            <a:srgbClr val="C00000"/>
                          </a:solidFill>
                          <a:latin typeface="+mj-lt"/>
                        </a:rPr>
                        <a:t>DERIVACIÓN</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3101792">
                <a:tc>
                  <a:txBody>
                    <a:bodyPr/>
                    <a:lstStyle/>
                    <a:p>
                      <a:pPr algn="just">
                        <a:lnSpc>
                          <a:spcPct val="107000"/>
                        </a:lnSpc>
                        <a:spcAft>
                          <a:spcPts val="0"/>
                        </a:spcAft>
                      </a:pPr>
                      <a:r>
                        <a:rPr lang="es-ES" sz="2000" b="1" dirty="0">
                          <a:effectLst/>
                          <a:latin typeface="Calibri Light" panose="020F0302020204030204" pitchFamily="34" charset="0"/>
                          <a:ea typeface="Calibri" panose="020F0502020204030204" pitchFamily="34" charset="0"/>
                          <a:cs typeface="Calibri" panose="020F0502020204030204" pitchFamily="34" charset="0"/>
                        </a:rPr>
                        <a:t>Brindar	 orientación a los padres </a:t>
                      </a:r>
                      <a:r>
                        <a:rPr lang="es-ES" sz="2000" dirty="0">
                          <a:effectLst/>
                          <a:latin typeface="Calibri Light" panose="020F0302020204030204" pitchFamily="34" charset="0"/>
                          <a:ea typeface="Calibri" panose="020F0502020204030204" pitchFamily="34" charset="0"/>
                          <a:cs typeface="Calibri" panose="020F0502020204030204" pitchFamily="34" charset="0"/>
                        </a:rPr>
                        <a:t>de familia para que acudan al Centro de  Emergencia Mujer, a la DEMUNA, a las Oficinas de Defensa Pública del Ministerio de Justicia y Derechos Humanos u otras entidades, según corresponda.</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Responsable </a:t>
                      </a:r>
                    </a:p>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de convivencia</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Ficha </a:t>
                      </a:r>
                    </a:p>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de derivación</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De acuerdo a las necesidades de las familias de las o los estudiantes</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5</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642982604"/>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748324" y="2257644"/>
          <a:ext cx="10709898" cy="2382090"/>
        </p:xfrm>
        <a:graphic>
          <a:graphicData uri="http://schemas.openxmlformats.org/drawingml/2006/table">
            <a:tbl>
              <a:tblPr firstRow="1" bandRow="1">
                <a:tableStyleId>{5940675A-B579-460E-94D1-54222C63F5DA}</a:tableStyleId>
              </a:tblPr>
              <a:tblGrid>
                <a:gridCol w="4924146">
                  <a:extLst>
                    <a:ext uri="{9D8B030D-6E8A-4147-A177-3AD203B41FA5}">
                      <a16:colId xmlns:a16="http://schemas.microsoft.com/office/drawing/2014/main" val="20000"/>
                    </a:ext>
                  </a:extLst>
                </a:gridCol>
                <a:gridCol w="1928584">
                  <a:extLst>
                    <a:ext uri="{9D8B030D-6E8A-4147-A177-3AD203B41FA5}">
                      <a16:colId xmlns:a16="http://schemas.microsoft.com/office/drawing/2014/main" val="20001"/>
                    </a:ext>
                  </a:extLst>
                </a:gridCol>
                <a:gridCol w="1928584">
                  <a:extLst>
                    <a:ext uri="{9D8B030D-6E8A-4147-A177-3AD203B41FA5}">
                      <a16:colId xmlns:a16="http://schemas.microsoft.com/office/drawing/2014/main" val="20002"/>
                    </a:ext>
                  </a:extLst>
                </a:gridCol>
                <a:gridCol w="1928584">
                  <a:extLst>
                    <a:ext uri="{9D8B030D-6E8A-4147-A177-3AD203B41FA5}">
                      <a16:colId xmlns:a16="http://schemas.microsoft.com/office/drawing/2014/main" val="20003"/>
                    </a:ext>
                  </a:extLst>
                </a:gridCol>
              </a:tblGrid>
              <a:tr h="467460">
                <a:tc>
                  <a:txBody>
                    <a:bodyPr/>
                    <a:lstStyle/>
                    <a:p>
                      <a:r>
                        <a:rPr lang="es-PE" sz="2000" b="1" dirty="0">
                          <a:solidFill>
                            <a:srgbClr val="C00000"/>
                          </a:solidFill>
                          <a:latin typeface="+mj-lt"/>
                        </a:rPr>
                        <a:t>SEGUIMIENTO</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1914630">
                <a:tc>
                  <a:txBody>
                    <a:bodyPr/>
                    <a:lstStyle/>
                    <a:p>
                      <a:pPr algn="just">
                        <a:lnSpc>
                          <a:spcPct val="107000"/>
                        </a:lnSpc>
                        <a:spcAft>
                          <a:spcPts val="0"/>
                        </a:spcAft>
                      </a:pPr>
                      <a:r>
                        <a:rPr lang="es-ES" sz="2000" b="1" dirty="0">
                          <a:effectLst/>
                          <a:latin typeface="Calibri Light" panose="020F0302020204030204" pitchFamily="34" charset="0"/>
                          <a:ea typeface="Calibri" panose="020F0502020204030204" pitchFamily="34" charset="0"/>
                          <a:cs typeface="Calibri" panose="020F0502020204030204" pitchFamily="34" charset="0"/>
                        </a:rPr>
                        <a:t>Asegurar la permanencia </a:t>
                      </a:r>
                      <a:r>
                        <a:rPr lang="es-ES" sz="2000" dirty="0">
                          <a:effectLst/>
                          <a:latin typeface="Calibri Light" panose="020F0302020204030204" pitchFamily="34" charset="0"/>
                          <a:ea typeface="Calibri" panose="020F0502020204030204" pitchFamily="34" charset="0"/>
                          <a:cs typeface="Calibri" panose="020F0502020204030204" pitchFamily="34" charset="0"/>
                        </a:rPr>
                        <a:t>de la o el estudiante víctima de violencia sexual en el sistema educativo y garantizar que se le brinde el </a:t>
                      </a:r>
                      <a:r>
                        <a:rPr lang="es-ES" sz="2000" b="1" dirty="0">
                          <a:effectLst/>
                          <a:latin typeface="Calibri Light" panose="020F0302020204030204" pitchFamily="34" charset="0"/>
                          <a:ea typeface="Calibri" panose="020F0502020204030204" pitchFamily="34" charset="0"/>
                          <a:cs typeface="Calibri" panose="020F0502020204030204" pitchFamily="34" charset="0"/>
                        </a:rPr>
                        <a:t>apoyo emocional y pedagógico </a:t>
                      </a:r>
                      <a:r>
                        <a:rPr lang="es-ES" sz="2000" dirty="0">
                          <a:effectLst/>
                          <a:latin typeface="Calibri Light" panose="020F0302020204030204" pitchFamily="34" charset="0"/>
                          <a:ea typeface="Calibri" panose="020F0502020204030204" pitchFamily="34" charset="0"/>
                          <a:cs typeface="Calibri" panose="020F0502020204030204" pitchFamily="34" charset="0"/>
                        </a:rPr>
                        <a:t>respectivo.</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Director</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s-ES" sz="2000" dirty="0">
                          <a:effectLst/>
                          <a:latin typeface="Calibri Light" panose="020F0302020204030204" pitchFamily="34" charset="0"/>
                          <a:ea typeface="Calibri" panose="020F0502020204030204" pitchFamily="34" charset="0"/>
                          <a:cs typeface="Calibri" panose="020F0502020204030204" pitchFamily="34" charset="0"/>
                        </a:rPr>
                        <a:t>Ficha de seguimiento</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Acción permanente</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5</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74988984"/>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714459" y="2223773"/>
          <a:ext cx="10630878" cy="2382093"/>
        </p:xfrm>
        <a:graphic>
          <a:graphicData uri="http://schemas.openxmlformats.org/drawingml/2006/table">
            <a:tbl>
              <a:tblPr firstRow="1" bandRow="1">
                <a:tableStyleId>{5940675A-B579-460E-94D1-54222C63F5DA}</a:tableStyleId>
              </a:tblPr>
              <a:tblGrid>
                <a:gridCol w="5392830">
                  <a:extLst>
                    <a:ext uri="{9D8B030D-6E8A-4147-A177-3AD203B41FA5}">
                      <a16:colId xmlns:a16="http://schemas.microsoft.com/office/drawing/2014/main" val="20000"/>
                    </a:ext>
                  </a:extLst>
                </a:gridCol>
                <a:gridCol w="1746016">
                  <a:extLst>
                    <a:ext uri="{9D8B030D-6E8A-4147-A177-3AD203B41FA5}">
                      <a16:colId xmlns:a16="http://schemas.microsoft.com/office/drawing/2014/main" val="20001"/>
                    </a:ext>
                  </a:extLst>
                </a:gridCol>
                <a:gridCol w="1746016">
                  <a:extLst>
                    <a:ext uri="{9D8B030D-6E8A-4147-A177-3AD203B41FA5}">
                      <a16:colId xmlns:a16="http://schemas.microsoft.com/office/drawing/2014/main" val="20002"/>
                    </a:ext>
                  </a:extLst>
                </a:gridCol>
                <a:gridCol w="1746016">
                  <a:extLst>
                    <a:ext uri="{9D8B030D-6E8A-4147-A177-3AD203B41FA5}">
                      <a16:colId xmlns:a16="http://schemas.microsoft.com/office/drawing/2014/main" val="20003"/>
                    </a:ext>
                  </a:extLst>
                </a:gridCol>
              </a:tblGrid>
              <a:tr h="296165">
                <a:tc>
                  <a:txBody>
                    <a:bodyPr/>
                    <a:lstStyle/>
                    <a:p>
                      <a:r>
                        <a:rPr lang="es-PE" sz="2000" b="1" dirty="0">
                          <a:solidFill>
                            <a:srgbClr val="C00000"/>
                          </a:solidFill>
                          <a:latin typeface="+mj-lt"/>
                        </a:rPr>
                        <a:t>CIERRE</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1985853">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Se cierra el caso cuando se ha </a:t>
                      </a:r>
                      <a:r>
                        <a:rPr lang="es-ES" sz="2000" b="1" dirty="0">
                          <a:effectLst/>
                          <a:latin typeface="Calibri Light" panose="020F0302020204030204" pitchFamily="34" charset="0"/>
                          <a:ea typeface="Calibri" panose="020F0502020204030204" pitchFamily="34" charset="0"/>
                          <a:cs typeface="Calibri" panose="020F0502020204030204" pitchFamily="34" charset="0"/>
                        </a:rPr>
                        <a:t>garantizado la protección </a:t>
                      </a:r>
                      <a:r>
                        <a:rPr lang="es-ES" sz="2000" dirty="0">
                          <a:effectLst/>
                          <a:latin typeface="Calibri Light" panose="020F0302020204030204" pitchFamily="34" charset="0"/>
                          <a:ea typeface="Calibri" panose="020F0502020204030204" pitchFamily="34" charset="0"/>
                          <a:cs typeface="Calibri" panose="020F0502020204030204" pitchFamily="34" charset="0"/>
                        </a:rPr>
                        <a:t>del</a:t>
                      </a:r>
                      <a:r>
                        <a:rPr lang="es-ES" sz="2000" baseline="0" dirty="0">
                          <a:effectLst/>
                          <a:latin typeface="Calibri Light" panose="020F0302020204030204" pitchFamily="34" charset="0"/>
                          <a:ea typeface="Calibri" panose="020F0502020204030204" pitchFamily="34" charset="0"/>
                          <a:cs typeface="Calibri" panose="020F0502020204030204" pitchFamily="34" charset="0"/>
                        </a:rPr>
                        <a:t> </a:t>
                      </a:r>
                      <a:r>
                        <a:rPr lang="es-ES" sz="2000" dirty="0">
                          <a:effectLst/>
                          <a:latin typeface="Calibri Light" panose="020F0302020204030204" pitchFamily="34" charset="0"/>
                          <a:ea typeface="Calibri" panose="020F0502020204030204" pitchFamily="34" charset="0"/>
                          <a:cs typeface="Calibri" panose="020F0502020204030204" pitchFamily="34" charset="0"/>
                        </a:rPr>
                        <a:t>estudiante y su permanencia en la institución educativa, recibiendo </a:t>
                      </a:r>
                      <a:r>
                        <a:rPr lang="es-ES" sz="2000" b="1" dirty="0">
                          <a:effectLst/>
                          <a:latin typeface="Calibri Light" panose="020F0302020204030204" pitchFamily="34" charset="0"/>
                          <a:ea typeface="Calibri" panose="020F0502020204030204" pitchFamily="34" charset="0"/>
                          <a:cs typeface="Calibri" panose="020F0502020204030204" pitchFamily="34" charset="0"/>
                        </a:rPr>
                        <a:t>soporte socioemocional</a:t>
                      </a:r>
                      <a:r>
                        <a:rPr lang="es-ES" sz="2000" dirty="0">
                          <a:effectLst/>
                          <a:latin typeface="Calibri Light" panose="020F0302020204030204" pitchFamily="34" charset="0"/>
                          <a:ea typeface="Calibri" panose="020F0502020204030204" pitchFamily="34" charset="0"/>
                          <a:cs typeface="Calibri" panose="020F0502020204030204" pitchFamily="34" charset="0"/>
                        </a:rPr>
                        <a:t> por parte de un servicio especializado.</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Responsable de convivencia</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b="0" dirty="0">
                          <a:effectLst/>
                          <a:latin typeface="Calibri Light" panose="020F0302020204030204" pitchFamily="34" charset="0"/>
                          <a:ea typeface="Calibri" panose="020F0502020204030204" pitchFamily="34" charset="0"/>
                          <a:cs typeface="Calibri" panose="020F0502020204030204" pitchFamily="34" charset="0"/>
                        </a:rPr>
                        <a:t>P</a:t>
                      </a:r>
                      <a:r>
                        <a:rPr lang="es-ES" sz="2000" dirty="0">
                          <a:effectLst/>
                          <a:latin typeface="Calibri Light" panose="020F0302020204030204" pitchFamily="34" charset="0"/>
                          <a:ea typeface="Calibri" panose="020F0502020204030204" pitchFamily="34" charset="0"/>
                          <a:cs typeface="Calibri" panose="020F0502020204030204" pitchFamily="34" charset="0"/>
                        </a:rPr>
                        <a:t>ortal SíseVe</a:t>
                      </a:r>
                    </a:p>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Documentos sustentatorios</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Calibri Light" panose="020F0302020204030204" pitchFamily="34" charset="0"/>
                          <a:ea typeface="Calibri" panose="020F0502020204030204" pitchFamily="34" charset="0"/>
                          <a:cs typeface="Calibri" panose="020F0502020204030204" pitchFamily="34" charset="0"/>
                        </a:rPr>
                        <a:t>Cuando se tenga información de la atención por los servicios</a:t>
                      </a:r>
                      <a:endParaRPr lang="es-PE"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bl>
          </a:graphicData>
        </a:graphic>
      </p:graphicFrame>
      <p:sp>
        <p:nvSpPr>
          <p:cNvPr id="3" name="Cheurón 2"/>
          <p:cNvSpPr/>
          <p:nvPr/>
        </p:nvSpPr>
        <p:spPr>
          <a:xfrm>
            <a:off x="5929933" y="-3658"/>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246924" y="-7316"/>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000792"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5689837"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5</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sexual del personal de la IE a estudiantes</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7908100"/>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865422"/>
            <a:ext cx="9906000" cy="4644861"/>
          </a:xfrm>
          <a:prstGeom prst="rect">
            <a:avLst/>
          </a:prstGeom>
        </p:spPr>
        <p:txBody>
          <a:bodyPr vert="horz" wrap="square" lIns="0" tIns="271780" rIns="0" bIns="0" rtlCol="0">
            <a:spAutoFit/>
          </a:bodyPr>
          <a:lstStyle/>
          <a:p>
            <a:pPr marL="12700">
              <a:lnSpc>
                <a:spcPct val="100000"/>
              </a:lnSpc>
              <a:spcBef>
                <a:spcPts val="2140"/>
              </a:spcBef>
            </a:pPr>
            <a:r>
              <a:rPr lang="es-PE" sz="6000" i="0" spc="-5" dirty="0">
                <a:solidFill>
                  <a:schemeClr val="accent6"/>
                </a:solidFill>
                <a:latin typeface="Arial Narrow" panose="020B0606020202030204" pitchFamily="34" charset="0"/>
              </a:rPr>
              <a:t>C</a:t>
            </a:r>
            <a:r>
              <a:rPr sz="6000" i="0" spc="-5" dirty="0" err="1">
                <a:solidFill>
                  <a:schemeClr val="accent6"/>
                </a:solidFill>
                <a:latin typeface="Arial Narrow" panose="020B0606020202030204" pitchFamily="34" charset="0"/>
              </a:rPr>
              <a:t>aso</a:t>
            </a:r>
            <a:r>
              <a:rPr lang="es-PE" sz="6000" i="0" spc="-5" dirty="0">
                <a:solidFill>
                  <a:schemeClr val="accent6"/>
                </a:solidFill>
                <a:latin typeface="Arial Narrow" panose="020B0606020202030204" pitchFamily="34" charset="0"/>
              </a:rPr>
              <a:t> E</a:t>
            </a:r>
            <a:r>
              <a:rPr sz="6000" i="0" spc="-5" dirty="0">
                <a:solidFill>
                  <a:schemeClr val="accent6"/>
                </a:solidFill>
                <a:latin typeface="Arial Narrow" panose="020B0606020202030204" pitchFamily="34" charset="0"/>
              </a:rPr>
              <a:t>:</a:t>
            </a:r>
            <a:endParaRPr sz="6000" dirty="0">
              <a:solidFill>
                <a:schemeClr val="accent6"/>
              </a:solidFill>
              <a:latin typeface="Arial Narrow" panose="020B0606020202030204" pitchFamily="34" charset="0"/>
            </a:endParaRPr>
          </a:p>
          <a:p>
            <a:r>
              <a:rPr lang="es-ES" sz="2800" dirty="0">
                <a:latin typeface="Arial Narrow" panose="020B0606020202030204" pitchFamily="34" charset="0"/>
              </a:rPr>
              <a:t>Alejandra, estudiante de 3ero de secundaria, ha desaprobado el examen de CTA y busca al docente para que le diga cómo puede hacer para recuperar su nota. El docente de ciencias le dice “Eres muy linda para desaprobar, seguro en tu grupo te deben envidiar por esa rica colita.” Además, intenta besarla, pero Alejandra se niega. El docente le afirma que él puede ayudarla a mejorar su nota si salen juntos a comer algo. </a:t>
            </a:r>
            <a:br>
              <a:rPr lang="es-PE" sz="2800" dirty="0">
                <a:latin typeface="Arial Narrow" panose="020B0606020202030204" pitchFamily="34" charset="0"/>
              </a:rPr>
            </a:br>
            <a:r>
              <a:rPr lang="es-ES" sz="2800" dirty="0">
                <a:latin typeface="Arial Narrow" panose="020B0606020202030204" pitchFamily="34" charset="0"/>
              </a:rPr>
              <a:t>Alejandra informa a su madre lo que sucedió y al día siguiente ambas van a buscar al director y le cuentan lo sucedido.</a:t>
            </a:r>
            <a:endParaRPr sz="2800" dirty="0">
              <a:latin typeface="Arial Narrow" panose="020B0606020202030204" pitchFamily="34" charset="0"/>
            </a:endParaRPr>
          </a:p>
        </p:txBody>
      </p:sp>
      <p:pic>
        <p:nvPicPr>
          <p:cNvPr id="7" name="image27.jpg"/>
          <p:cNvPicPr/>
          <p:nvPr/>
        </p:nvPicPr>
        <p:blipFill>
          <a:blip r:embed="rId2"/>
          <a:srcRect/>
          <a:stretch>
            <a:fillRect/>
          </a:stretch>
        </p:blipFill>
        <p:spPr>
          <a:xfrm>
            <a:off x="381000" y="838200"/>
            <a:ext cx="940053" cy="1088160"/>
          </a:xfrm>
          <a:prstGeom prst="rect">
            <a:avLst/>
          </a:prstGeom>
          <a:ln/>
        </p:spPr>
      </p:pic>
    </p:spTree>
    <p:extLst>
      <p:ext uri="{BB962C8B-B14F-4D97-AF65-F5344CB8AC3E}">
        <p14:creationId xmlns:p14="http://schemas.microsoft.com/office/powerpoint/2010/main" val="3046824422"/>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352800" y="856816"/>
            <a:ext cx="6019800" cy="5562600"/>
          </a:xfrm>
          <a:prstGeom prst="rect">
            <a:avLst/>
          </a:prstGeom>
        </p:spPr>
      </p:pic>
      <p:pic>
        <p:nvPicPr>
          <p:cNvPr id="4" name="image49.png"/>
          <p:cNvPicPr/>
          <p:nvPr/>
        </p:nvPicPr>
        <p:blipFill>
          <a:blip r:embed="rId3"/>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3093221770"/>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29200" y="2286000"/>
            <a:ext cx="6019800" cy="2246769"/>
          </a:xfrm>
          <a:prstGeom prst="rect">
            <a:avLst/>
          </a:prstGeom>
        </p:spPr>
        <p:txBody>
          <a:bodyPr wrap="square">
            <a:spAutoFit/>
          </a:bodyPr>
          <a:lstStyle/>
          <a:p>
            <a:r>
              <a:rPr lang="es-ES" sz="4400" b="1" dirty="0">
                <a:latin typeface="Calibri Light" panose="020F0302020204030204" pitchFamily="34" charset="0"/>
                <a:ea typeface="Calibri" panose="020F0502020204030204" pitchFamily="34" charset="0"/>
                <a:cs typeface="Calibri" panose="020F0502020204030204" pitchFamily="34" charset="0"/>
              </a:rPr>
              <a:t>Reflexión </a:t>
            </a:r>
          </a:p>
          <a:p>
            <a:r>
              <a:rPr lang="es-ES" sz="3200" i="1" dirty="0">
                <a:latin typeface="Calibri Light" panose="020F0302020204030204" pitchFamily="34" charset="0"/>
                <a:ea typeface="Calibri" panose="020F0502020204030204" pitchFamily="34" charset="0"/>
                <a:cs typeface="Calibri" panose="020F0502020204030204" pitchFamily="34" charset="0"/>
              </a:rPr>
              <a:t>En nuestro rol de director(a), ¿cómo podríamos haber prevenido este caso?</a:t>
            </a:r>
            <a:endParaRPr lang="es-PE" sz="3200" i="1"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337821"/>
            <a:ext cx="2143125" cy="2143125"/>
          </a:xfrm>
          <a:prstGeom prst="rect">
            <a:avLst/>
          </a:prstGeom>
        </p:spPr>
      </p:pic>
    </p:spTree>
    <p:extLst>
      <p:ext uri="{BB962C8B-B14F-4D97-AF65-F5344CB8AC3E}">
        <p14:creationId xmlns:p14="http://schemas.microsoft.com/office/powerpoint/2010/main" val="3979263245"/>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0" y="1447800"/>
            <a:ext cx="4899660" cy="940435"/>
          </a:xfrm>
          <a:prstGeom prst="rect">
            <a:avLst/>
          </a:prstGeom>
        </p:spPr>
        <p:txBody>
          <a:bodyPr vert="horz" wrap="square" lIns="0" tIns="12700" rIns="0" bIns="0" rtlCol="0">
            <a:spAutoFit/>
          </a:bodyPr>
          <a:lstStyle/>
          <a:p>
            <a:pPr marL="12700">
              <a:lnSpc>
                <a:spcPct val="100000"/>
              </a:lnSpc>
              <a:spcBef>
                <a:spcPts val="100"/>
              </a:spcBef>
            </a:pPr>
            <a:r>
              <a:rPr lang="es-PE" sz="6000" b="1" spc="-25" dirty="0">
                <a:solidFill>
                  <a:srgbClr val="2D75B6"/>
                </a:solidFill>
                <a:latin typeface="Calibri Light" panose="020F0302020204030204" pitchFamily="34" charset="0"/>
                <a:cs typeface="Goudy Old Style"/>
              </a:rPr>
              <a:t>BLOQUE</a:t>
            </a:r>
            <a:r>
              <a:rPr sz="6000" b="1" spc="-65" dirty="0">
                <a:solidFill>
                  <a:srgbClr val="2D75B6"/>
                </a:solidFill>
                <a:latin typeface="Calibri Light" panose="020F0302020204030204" pitchFamily="34" charset="0"/>
                <a:cs typeface="Goudy Old Style"/>
              </a:rPr>
              <a:t> </a:t>
            </a:r>
            <a:r>
              <a:rPr lang="es-PE" sz="6000" b="1" dirty="0">
                <a:solidFill>
                  <a:srgbClr val="2D75B6"/>
                </a:solidFill>
                <a:latin typeface="Calibri Light" panose="020F0302020204030204" pitchFamily="34" charset="0"/>
                <a:cs typeface="Goudy Old Style"/>
              </a:rPr>
              <a:t>V</a:t>
            </a:r>
            <a:endParaRPr sz="6000" dirty="0">
              <a:latin typeface="Calibri Light" panose="020F0302020204030204" pitchFamily="34" charset="0"/>
              <a:cs typeface="Goudy Old Style"/>
            </a:endParaRPr>
          </a:p>
        </p:txBody>
      </p:sp>
      <p:sp>
        <p:nvSpPr>
          <p:cNvPr id="3" name="object 3"/>
          <p:cNvSpPr txBox="1"/>
          <p:nvPr/>
        </p:nvSpPr>
        <p:spPr>
          <a:xfrm>
            <a:off x="304801" y="2514600"/>
            <a:ext cx="6118860" cy="2795637"/>
          </a:xfrm>
          <a:prstGeom prst="rect">
            <a:avLst/>
          </a:prstGeom>
        </p:spPr>
        <p:txBody>
          <a:bodyPr vert="horz" wrap="square" lIns="0" tIns="12700" rIns="0" bIns="0" rtlCol="0">
            <a:spAutoFit/>
          </a:bodyPr>
          <a:lstStyle/>
          <a:p>
            <a:pPr marL="12700" marR="5080" indent="-635" algn="ctr">
              <a:lnSpc>
                <a:spcPct val="100000"/>
              </a:lnSpc>
              <a:spcBef>
                <a:spcPts val="100"/>
              </a:spcBef>
            </a:pPr>
            <a:r>
              <a:rPr lang="es-ES" sz="3600" b="1" dirty="0">
                <a:latin typeface="Calibri Light" panose="020F0302020204030204" pitchFamily="34" charset="0"/>
              </a:rPr>
              <a:t>ATENCIÓN DE CASOS DE VIOLENCIA FÍSICA, PSICOLÓGICA O SEXUAL </a:t>
            </a:r>
            <a:r>
              <a:rPr lang="es-ES" sz="3600" b="1" dirty="0">
                <a:solidFill>
                  <a:schemeClr val="bg1">
                    <a:lumMod val="50000"/>
                  </a:schemeClr>
                </a:solidFill>
                <a:latin typeface="Calibri Light" panose="020F0302020204030204" pitchFamily="34" charset="0"/>
              </a:rPr>
              <a:t>POR UN FAMILIAR U OTRA PERSONA</a:t>
            </a:r>
            <a:r>
              <a:rPr lang="es-ES" sz="3600" b="1" dirty="0">
                <a:latin typeface="Calibri Light" panose="020F0302020204030204" pitchFamily="34" charset="0"/>
              </a:rPr>
              <a:t>: </a:t>
            </a:r>
          </a:p>
          <a:p>
            <a:pPr marL="12700" marR="5080" indent="-635" algn="ctr">
              <a:lnSpc>
                <a:spcPct val="100000"/>
              </a:lnSpc>
              <a:spcBef>
                <a:spcPts val="100"/>
              </a:spcBef>
            </a:pPr>
            <a:r>
              <a:rPr lang="es-ES" sz="3600" b="1" dirty="0">
                <a:solidFill>
                  <a:schemeClr val="bg1">
                    <a:lumMod val="50000"/>
                  </a:schemeClr>
                </a:solidFill>
                <a:latin typeface="Calibri Light" panose="020F0302020204030204" pitchFamily="34" charset="0"/>
                <a:cs typeface="Goudy Old Style"/>
              </a:rPr>
              <a:t>PROTOCOLO 6</a:t>
            </a:r>
            <a:endParaRPr sz="3600" dirty="0">
              <a:solidFill>
                <a:schemeClr val="bg1">
                  <a:lumMod val="50000"/>
                </a:schemeClr>
              </a:solidFill>
              <a:latin typeface="Calibri Light" panose="020F0302020204030204" pitchFamily="34" charset="0"/>
              <a:cs typeface="Goudy Old Style"/>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660" y="685800"/>
            <a:ext cx="5539740" cy="6019800"/>
          </a:xfrm>
          <a:prstGeom prst="rect">
            <a:avLst/>
          </a:prstGeom>
        </p:spPr>
      </p:pic>
    </p:spTree>
    <p:extLst>
      <p:ext uri="{BB962C8B-B14F-4D97-AF65-F5344CB8AC3E}">
        <p14:creationId xmlns:p14="http://schemas.microsoft.com/office/powerpoint/2010/main" val="1464215881"/>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783547"/>
            <a:ext cx="10515600" cy="785609"/>
          </a:xfrm>
        </p:spPr>
        <p:txBody>
          <a:bodyPr>
            <a:normAutofit/>
          </a:bodyPr>
          <a:lstStyle/>
          <a:p>
            <a:pPr algn="ctr"/>
            <a:r>
              <a:rPr lang="es-PE" sz="4000" b="1" dirty="0">
                <a:solidFill>
                  <a:schemeClr val="accent6"/>
                </a:solidFill>
                <a:latin typeface="Calibri Light" panose="020F0302020204030204" pitchFamily="34" charset="0"/>
                <a:ea typeface="Batang" panose="02030600000101010101" pitchFamily="18" charset="-127"/>
              </a:rPr>
              <a:t>DIFERENCIAS CON OTROS PROTOCOLOS</a:t>
            </a:r>
          </a:p>
        </p:txBody>
      </p:sp>
      <p:graphicFrame>
        <p:nvGraphicFramePr>
          <p:cNvPr id="5" name="Marcador de contenido 4"/>
          <p:cNvGraphicFramePr>
            <a:graphicFrameLocks noGrp="1"/>
          </p:cNvGraphicFramePr>
          <p:nvPr>
            <p:ph idx="4294967295"/>
            <p:extLst/>
          </p:nvPr>
        </p:nvGraphicFramePr>
        <p:xfrm>
          <a:off x="572468" y="1580445"/>
          <a:ext cx="11032509" cy="5010554"/>
        </p:xfrm>
        <a:graphic>
          <a:graphicData uri="http://schemas.openxmlformats.org/drawingml/2006/table">
            <a:tbl>
              <a:tblPr bandRow="1">
                <a:tableStyleId>{5940675A-B579-460E-94D1-54222C63F5DA}</a:tableStyleId>
              </a:tblPr>
              <a:tblGrid>
                <a:gridCol w="1263816">
                  <a:extLst>
                    <a:ext uri="{9D8B030D-6E8A-4147-A177-3AD203B41FA5}">
                      <a16:colId xmlns:a16="http://schemas.microsoft.com/office/drawing/2014/main" val="20000"/>
                    </a:ext>
                  </a:extLst>
                </a:gridCol>
                <a:gridCol w="4237138">
                  <a:extLst>
                    <a:ext uri="{9D8B030D-6E8A-4147-A177-3AD203B41FA5}">
                      <a16:colId xmlns:a16="http://schemas.microsoft.com/office/drawing/2014/main" val="20001"/>
                    </a:ext>
                  </a:extLst>
                </a:gridCol>
                <a:gridCol w="5531555">
                  <a:extLst>
                    <a:ext uri="{9D8B030D-6E8A-4147-A177-3AD203B41FA5}">
                      <a16:colId xmlns:a16="http://schemas.microsoft.com/office/drawing/2014/main" val="20002"/>
                    </a:ext>
                  </a:extLst>
                </a:gridCol>
              </a:tblGrid>
              <a:tr h="368126">
                <a:tc>
                  <a:txBody>
                    <a:bodyPr/>
                    <a:lstStyle/>
                    <a:p>
                      <a:pPr algn="ctr">
                        <a:spcAft>
                          <a:spcPts val="0"/>
                        </a:spcAft>
                      </a:pPr>
                      <a:r>
                        <a:rPr lang="es-ES" sz="1800" b="1" dirty="0">
                          <a:solidFill>
                            <a:srgbClr val="C00000"/>
                          </a:solidFill>
                          <a:effectLst/>
                          <a:latin typeface="+mj-lt"/>
                        </a:rPr>
                        <a:t>PASOS</a:t>
                      </a:r>
                      <a:endParaRPr lang="es-PE" sz="1800" b="1" dirty="0">
                        <a:solidFill>
                          <a:srgbClr val="C00000"/>
                        </a:solidFill>
                        <a:effectLst/>
                        <a:latin typeface="+mj-lt"/>
                        <a:ea typeface="Times New Roman" panose="02020603050405020304" pitchFamily="18" charset="0"/>
                      </a:endParaRPr>
                    </a:p>
                  </a:txBody>
                  <a:tcPr marL="60937" marR="60937" marT="0" marB="0" anchor="ctr">
                    <a:solidFill>
                      <a:schemeClr val="bg1">
                        <a:lumMod val="75000"/>
                      </a:schemeClr>
                    </a:solidFill>
                  </a:tcPr>
                </a:tc>
                <a:tc>
                  <a:txBody>
                    <a:bodyPr/>
                    <a:lstStyle/>
                    <a:p>
                      <a:pPr algn="ctr">
                        <a:spcAft>
                          <a:spcPts val="0"/>
                        </a:spcAft>
                      </a:pPr>
                      <a:r>
                        <a:rPr lang="es-ES" sz="1800" b="1" dirty="0">
                          <a:solidFill>
                            <a:srgbClr val="C00000"/>
                          </a:solidFill>
                          <a:effectLst/>
                          <a:latin typeface="+mj-lt"/>
                        </a:rPr>
                        <a:t>PROTOCOLO 6</a:t>
                      </a:r>
                      <a:endParaRPr lang="es-PE" sz="1800" b="1" dirty="0">
                        <a:solidFill>
                          <a:srgbClr val="C00000"/>
                        </a:solidFill>
                        <a:effectLst/>
                        <a:latin typeface="+mj-lt"/>
                        <a:ea typeface="Times New Roman" panose="02020603050405020304" pitchFamily="18" charset="0"/>
                      </a:endParaRPr>
                    </a:p>
                  </a:txBody>
                  <a:tcPr marL="60937" marR="60937" marT="0" marB="0" anchor="ctr">
                    <a:solidFill>
                      <a:schemeClr val="bg1">
                        <a:lumMod val="75000"/>
                      </a:schemeClr>
                    </a:solidFill>
                  </a:tcPr>
                </a:tc>
                <a:tc>
                  <a:txBody>
                    <a:bodyPr/>
                    <a:lstStyle/>
                    <a:p>
                      <a:pPr algn="ctr">
                        <a:spcAft>
                          <a:spcPts val="0"/>
                        </a:spcAft>
                      </a:pPr>
                      <a:r>
                        <a:rPr lang="es-ES" sz="1800" b="1" dirty="0">
                          <a:solidFill>
                            <a:srgbClr val="C00000"/>
                          </a:solidFill>
                          <a:effectLst/>
                          <a:latin typeface="+mj-lt"/>
                        </a:rPr>
                        <a:t>PROTOCOLOS 3, 4 Y 5</a:t>
                      </a:r>
                      <a:endParaRPr lang="es-PE" sz="1800" b="1" dirty="0">
                        <a:solidFill>
                          <a:srgbClr val="C00000"/>
                        </a:solidFill>
                        <a:effectLst/>
                        <a:latin typeface="+mj-lt"/>
                        <a:ea typeface="Times New Roman" panose="02020603050405020304" pitchFamily="18" charset="0"/>
                      </a:endParaRPr>
                    </a:p>
                  </a:txBody>
                  <a:tcPr marL="60937" marR="60937" marT="0" marB="0" anchor="ctr">
                    <a:solidFill>
                      <a:schemeClr val="bg1">
                        <a:lumMod val="75000"/>
                      </a:schemeClr>
                    </a:solidFill>
                  </a:tcPr>
                </a:tc>
                <a:extLst>
                  <a:ext uri="{0D108BD9-81ED-4DB2-BD59-A6C34878D82A}">
                    <a16:rowId xmlns:a16="http://schemas.microsoft.com/office/drawing/2014/main" val="10000"/>
                  </a:ext>
                </a:extLst>
              </a:tr>
              <a:tr h="1357641">
                <a:tc>
                  <a:txBody>
                    <a:bodyPr/>
                    <a:lstStyle/>
                    <a:p>
                      <a:pPr algn="just">
                        <a:spcAft>
                          <a:spcPts val="0"/>
                        </a:spcAft>
                      </a:pPr>
                      <a:r>
                        <a:rPr lang="es-ES" sz="1800" b="1" i="0" dirty="0">
                          <a:effectLst/>
                          <a:latin typeface="+mj-lt"/>
                        </a:rPr>
                        <a:t>Acción</a:t>
                      </a:r>
                      <a:endParaRPr lang="es-PE" sz="1800" b="1" i="0" dirty="0">
                        <a:effectLst/>
                        <a:latin typeface="+mj-lt"/>
                        <a:ea typeface="Times New Roman" panose="02020603050405020304" pitchFamily="18" charset="0"/>
                      </a:endParaRPr>
                    </a:p>
                  </a:txBody>
                  <a:tcPr marL="60937" marR="60937" marT="0" marB="0" anchor="ctr"/>
                </a:tc>
                <a:tc>
                  <a:txBody>
                    <a:bodyPr/>
                    <a:lstStyle/>
                    <a:p>
                      <a:pPr algn="just">
                        <a:spcAft>
                          <a:spcPts val="0"/>
                        </a:spcAft>
                      </a:pPr>
                      <a:r>
                        <a:rPr lang="es-ES" sz="1600" dirty="0">
                          <a:effectLst/>
                          <a:latin typeface="+mj-lt"/>
                        </a:rPr>
                        <a:t>Informar directamente a PNP/Fiscalía/Juzgado.</a:t>
                      </a:r>
                      <a:endParaRPr lang="es-PE" sz="1600" dirty="0">
                        <a:effectLst/>
                        <a:latin typeface="+mj-lt"/>
                      </a:endParaRPr>
                    </a:p>
                    <a:p>
                      <a:pPr algn="just">
                        <a:spcAft>
                          <a:spcPts val="0"/>
                        </a:spcAft>
                      </a:pPr>
                      <a:r>
                        <a:rPr lang="es-ES" sz="1800" b="1" dirty="0">
                          <a:effectLst/>
                          <a:latin typeface="+mj-lt"/>
                        </a:rPr>
                        <a:t>No se reporta el caso en el portal SíseVe</a:t>
                      </a:r>
                      <a:r>
                        <a:rPr lang="es-ES" sz="1600" dirty="0">
                          <a:effectLst/>
                          <a:latin typeface="+mj-lt"/>
                        </a:rPr>
                        <a:t>.</a:t>
                      </a:r>
                      <a:endParaRPr lang="es-PE" sz="1600" dirty="0">
                        <a:effectLst/>
                        <a:latin typeface="+mj-lt"/>
                      </a:endParaRPr>
                    </a:p>
                    <a:p>
                      <a:pPr algn="just">
                        <a:spcAft>
                          <a:spcPts val="0"/>
                        </a:spcAft>
                      </a:pPr>
                      <a:r>
                        <a:rPr lang="es-ES" sz="1600" dirty="0">
                          <a:effectLst/>
                          <a:latin typeface="+mj-lt"/>
                        </a:rPr>
                        <a:t>Instrumento: Formato único de denuncia (Anexo 06).</a:t>
                      </a:r>
                      <a:endParaRPr lang="es-PE" sz="1600" dirty="0">
                        <a:effectLst/>
                        <a:latin typeface="+mj-lt"/>
                      </a:endParaRPr>
                    </a:p>
                    <a:p>
                      <a:pPr algn="just">
                        <a:spcAft>
                          <a:spcPts val="0"/>
                        </a:spcAft>
                      </a:pPr>
                      <a:r>
                        <a:rPr lang="es-ES" sz="1600" dirty="0">
                          <a:effectLst/>
                          <a:latin typeface="+mj-lt"/>
                        </a:rPr>
                        <a:t>Plazo: Inmediatamente</a:t>
                      </a:r>
                      <a:endParaRPr lang="es-PE" sz="1600" dirty="0">
                        <a:effectLst/>
                        <a:latin typeface="+mj-lt"/>
                        <a:ea typeface="Times New Roman" panose="02020603050405020304" pitchFamily="18" charset="0"/>
                      </a:endParaRPr>
                    </a:p>
                  </a:txBody>
                  <a:tcPr marL="60937" marR="60937" marT="0" marB="0" anchor="ctr"/>
                </a:tc>
                <a:tc>
                  <a:txBody>
                    <a:bodyPr/>
                    <a:lstStyle/>
                    <a:p>
                      <a:pPr algn="just">
                        <a:spcAft>
                          <a:spcPts val="0"/>
                        </a:spcAft>
                      </a:pPr>
                      <a:r>
                        <a:rPr lang="es-ES" sz="1600">
                          <a:effectLst/>
                          <a:latin typeface="+mj-lt"/>
                        </a:rPr>
                        <a:t>Convocar a los padres antes de sentar la denuncia.</a:t>
                      </a:r>
                      <a:endParaRPr lang="es-PE" sz="1600">
                        <a:effectLst/>
                        <a:latin typeface="+mj-lt"/>
                      </a:endParaRPr>
                    </a:p>
                    <a:p>
                      <a:pPr algn="just">
                        <a:spcAft>
                          <a:spcPts val="0"/>
                        </a:spcAft>
                      </a:pPr>
                      <a:r>
                        <a:rPr lang="es-ES" sz="1600">
                          <a:effectLst/>
                          <a:latin typeface="+mj-lt"/>
                        </a:rPr>
                        <a:t>Se reporta en el Libro de registro de incidencias y en Portal SíseVe.</a:t>
                      </a:r>
                      <a:endParaRPr lang="es-PE" sz="1600">
                        <a:effectLst/>
                        <a:latin typeface="+mj-lt"/>
                      </a:endParaRPr>
                    </a:p>
                    <a:p>
                      <a:pPr algn="just">
                        <a:spcAft>
                          <a:spcPts val="0"/>
                        </a:spcAft>
                      </a:pPr>
                      <a:r>
                        <a:rPr lang="es-ES" sz="1600">
                          <a:effectLst/>
                          <a:latin typeface="+mj-lt"/>
                        </a:rPr>
                        <a:t>Instrumentos: actas de denuncia, oficio a UGEL, oficio a Ministerio Público.</a:t>
                      </a:r>
                      <a:endParaRPr lang="es-PE" sz="1600">
                        <a:effectLst/>
                        <a:latin typeface="+mj-lt"/>
                      </a:endParaRPr>
                    </a:p>
                    <a:p>
                      <a:pPr algn="just">
                        <a:spcAft>
                          <a:spcPts val="0"/>
                        </a:spcAft>
                      </a:pPr>
                      <a:r>
                        <a:rPr lang="es-ES" sz="1600">
                          <a:effectLst/>
                          <a:latin typeface="+mj-lt"/>
                        </a:rPr>
                        <a:t>Plazo: Dentro de las 24 horas.</a:t>
                      </a:r>
                      <a:endParaRPr lang="es-PE" sz="1600">
                        <a:effectLst/>
                        <a:latin typeface="+mj-lt"/>
                        <a:ea typeface="Times New Roman" panose="02020603050405020304" pitchFamily="18" charset="0"/>
                      </a:endParaRPr>
                    </a:p>
                  </a:txBody>
                  <a:tcPr marL="60937" marR="60937" marT="0" marB="0" anchor="ctr"/>
                </a:tc>
                <a:extLst>
                  <a:ext uri="{0D108BD9-81ED-4DB2-BD59-A6C34878D82A}">
                    <a16:rowId xmlns:a16="http://schemas.microsoft.com/office/drawing/2014/main" val="10001"/>
                  </a:ext>
                </a:extLst>
              </a:tr>
              <a:tr h="905094">
                <a:tc>
                  <a:txBody>
                    <a:bodyPr/>
                    <a:lstStyle/>
                    <a:p>
                      <a:pPr algn="just">
                        <a:spcAft>
                          <a:spcPts val="0"/>
                        </a:spcAft>
                      </a:pPr>
                      <a:r>
                        <a:rPr lang="es-ES" sz="1800" b="1" i="0" dirty="0">
                          <a:effectLst/>
                          <a:latin typeface="+mj-lt"/>
                        </a:rPr>
                        <a:t>Derivación</a:t>
                      </a:r>
                      <a:endParaRPr lang="es-PE" sz="1800" b="1" i="0" dirty="0">
                        <a:effectLst/>
                        <a:latin typeface="+mj-lt"/>
                        <a:ea typeface="Times New Roman" panose="02020603050405020304" pitchFamily="18" charset="0"/>
                      </a:endParaRPr>
                    </a:p>
                  </a:txBody>
                  <a:tcPr marL="60937" marR="60937" marT="0" marB="0" anchor="ctr">
                    <a:solidFill>
                      <a:schemeClr val="bg1">
                        <a:lumMod val="95000"/>
                      </a:schemeClr>
                    </a:solidFill>
                  </a:tcPr>
                </a:tc>
                <a:tc>
                  <a:txBody>
                    <a:bodyPr/>
                    <a:lstStyle/>
                    <a:p>
                      <a:pPr algn="just">
                        <a:spcAft>
                          <a:spcPts val="0"/>
                        </a:spcAft>
                      </a:pPr>
                      <a:r>
                        <a:rPr lang="es-ES" sz="1600" dirty="0">
                          <a:effectLst/>
                          <a:latin typeface="+mj-lt"/>
                        </a:rPr>
                        <a:t>Informar a UGEL sobre el caso y coordina con CEM para apoyo interdisciplinario.</a:t>
                      </a:r>
                      <a:endParaRPr lang="es-PE" sz="1600" dirty="0">
                        <a:effectLst/>
                        <a:latin typeface="+mj-lt"/>
                      </a:endParaRPr>
                    </a:p>
                    <a:p>
                      <a:pPr algn="just">
                        <a:spcAft>
                          <a:spcPts val="0"/>
                        </a:spcAft>
                      </a:pPr>
                      <a:r>
                        <a:rPr lang="es-ES" sz="1600" dirty="0">
                          <a:effectLst/>
                          <a:latin typeface="+mj-lt"/>
                        </a:rPr>
                        <a:t>Instrumento: Oficio a UGEL</a:t>
                      </a:r>
                      <a:endParaRPr lang="es-PE" sz="1600" dirty="0">
                        <a:effectLst/>
                        <a:latin typeface="+mj-lt"/>
                      </a:endParaRPr>
                    </a:p>
                    <a:p>
                      <a:pPr algn="just">
                        <a:spcAft>
                          <a:spcPts val="0"/>
                        </a:spcAft>
                      </a:pPr>
                      <a:r>
                        <a:rPr lang="es-ES" sz="1600" dirty="0">
                          <a:effectLst/>
                          <a:latin typeface="+mj-lt"/>
                        </a:rPr>
                        <a:t>Plazo: Dentro de las 24 horas</a:t>
                      </a:r>
                      <a:endParaRPr lang="es-PE" sz="1600" dirty="0">
                        <a:effectLst/>
                        <a:latin typeface="+mj-lt"/>
                        <a:ea typeface="Times New Roman" panose="02020603050405020304" pitchFamily="18" charset="0"/>
                      </a:endParaRPr>
                    </a:p>
                  </a:txBody>
                  <a:tcPr marL="60937" marR="60937" marT="0" marB="0" anchor="ctr">
                    <a:solidFill>
                      <a:schemeClr val="bg1">
                        <a:lumMod val="95000"/>
                      </a:schemeClr>
                    </a:solidFill>
                  </a:tcPr>
                </a:tc>
                <a:tc>
                  <a:txBody>
                    <a:bodyPr/>
                    <a:lstStyle/>
                    <a:p>
                      <a:pPr algn="just">
                        <a:spcAft>
                          <a:spcPts val="0"/>
                        </a:spcAft>
                      </a:pPr>
                      <a:r>
                        <a:rPr lang="es-ES" sz="1600" dirty="0">
                          <a:effectLst/>
                          <a:latin typeface="+mj-lt"/>
                        </a:rPr>
                        <a:t>Derivar al estudiante a centros especializados para su atención.</a:t>
                      </a:r>
                      <a:endParaRPr lang="es-PE" sz="1600" dirty="0">
                        <a:effectLst/>
                        <a:latin typeface="+mj-lt"/>
                      </a:endParaRPr>
                    </a:p>
                    <a:p>
                      <a:pPr algn="just">
                        <a:spcAft>
                          <a:spcPts val="0"/>
                        </a:spcAft>
                      </a:pPr>
                      <a:r>
                        <a:rPr lang="es-ES" sz="1600" dirty="0">
                          <a:effectLst/>
                          <a:latin typeface="+mj-lt"/>
                        </a:rPr>
                        <a:t>Instrumento: Ficha de derivación</a:t>
                      </a:r>
                      <a:endParaRPr lang="es-PE" sz="1600" dirty="0">
                        <a:effectLst/>
                        <a:latin typeface="+mj-lt"/>
                      </a:endParaRPr>
                    </a:p>
                    <a:p>
                      <a:pPr algn="just">
                        <a:spcAft>
                          <a:spcPts val="0"/>
                        </a:spcAft>
                      </a:pPr>
                      <a:r>
                        <a:rPr lang="es-ES" sz="1600" dirty="0">
                          <a:effectLst/>
                          <a:latin typeface="+mj-lt"/>
                        </a:rPr>
                        <a:t>Plazo: De acuerdo a la necesidad</a:t>
                      </a:r>
                      <a:endParaRPr lang="es-PE" sz="1600" dirty="0">
                        <a:effectLst/>
                        <a:latin typeface="+mj-lt"/>
                        <a:ea typeface="Times New Roman" panose="02020603050405020304" pitchFamily="18" charset="0"/>
                      </a:endParaRPr>
                    </a:p>
                  </a:txBody>
                  <a:tcPr marL="60937" marR="60937" marT="0" marB="0" anchor="ctr">
                    <a:solidFill>
                      <a:schemeClr val="bg1">
                        <a:lumMod val="95000"/>
                      </a:schemeClr>
                    </a:solidFill>
                  </a:tcPr>
                </a:tc>
                <a:extLst>
                  <a:ext uri="{0D108BD9-81ED-4DB2-BD59-A6C34878D82A}">
                    <a16:rowId xmlns:a16="http://schemas.microsoft.com/office/drawing/2014/main" val="10002"/>
                  </a:ext>
                </a:extLst>
              </a:tr>
              <a:tr h="811254">
                <a:tc rowSpan="2">
                  <a:txBody>
                    <a:bodyPr/>
                    <a:lstStyle/>
                    <a:p>
                      <a:pPr algn="just">
                        <a:spcAft>
                          <a:spcPts val="0"/>
                        </a:spcAft>
                      </a:pPr>
                      <a:r>
                        <a:rPr lang="es-ES" sz="1800" b="1" i="0" dirty="0">
                          <a:effectLst/>
                          <a:latin typeface="+mj-lt"/>
                        </a:rPr>
                        <a:t>Seguimiento</a:t>
                      </a:r>
                      <a:endParaRPr lang="es-PE" sz="1800" b="1" i="0" dirty="0">
                        <a:effectLst/>
                        <a:latin typeface="+mj-lt"/>
                        <a:ea typeface="Times New Roman" panose="02020603050405020304" pitchFamily="18" charset="0"/>
                      </a:endParaRPr>
                    </a:p>
                  </a:txBody>
                  <a:tcPr marL="60937" marR="60937" marT="0" marB="0" anchor="ctr"/>
                </a:tc>
                <a:tc>
                  <a:txBody>
                    <a:bodyPr/>
                    <a:lstStyle/>
                    <a:p>
                      <a:pPr algn="just">
                        <a:spcAft>
                          <a:spcPts val="0"/>
                        </a:spcAft>
                      </a:pPr>
                      <a:r>
                        <a:rPr lang="es-ES" sz="1600" dirty="0">
                          <a:effectLst/>
                          <a:latin typeface="+mj-lt"/>
                        </a:rPr>
                        <a:t>Coordinar con aliados para promover la convivencia y prevenir la violencia en su escuela.</a:t>
                      </a:r>
                      <a:endParaRPr lang="es-PE" sz="1600" dirty="0">
                        <a:effectLst/>
                        <a:latin typeface="+mj-lt"/>
                      </a:endParaRPr>
                    </a:p>
                    <a:p>
                      <a:pPr algn="just">
                        <a:spcAft>
                          <a:spcPts val="0"/>
                        </a:spcAft>
                      </a:pPr>
                      <a:r>
                        <a:rPr lang="es-ES" sz="1600" dirty="0">
                          <a:effectLst/>
                          <a:latin typeface="+mj-lt"/>
                        </a:rPr>
                        <a:t>Instrumento: Informe de acciones realizadas</a:t>
                      </a:r>
                      <a:endParaRPr lang="es-PE" sz="1600" dirty="0">
                        <a:effectLst/>
                        <a:latin typeface="+mj-lt"/>
                        <a:ea typeface="Times New Roman" panose="02020603050405020304" pitchFamily="18" charset="0"/>
                      </a:endParaRPr>
                    </a:p>
                  </a:txBody>
                  <a:tcPr marL="60937" marR="60937" marT="0" marB="0" anchor="ctr"/>
                </a:tc>
                <a:tc>
                  <a:txBody>
                    <a:bodyPr/>
                    <a:lstStyle/>
                    <a:p>
                      <a:pPr algn="just">
                        <a:spcAft>
                          <a:spcPts val="0"/>
                        </a:spcAft>
                      </a:pPr>
                      <a:r>
                        <a:rPr lang="es-ES" sz="1600" dirty="0">
                          <a:effectLst/>
                          <a:latin typeface="+mj-lt"/>
                        </a:rPr>
                        <a:t>Asegurar continuidad del estudiante. Reuniones con padres y tutor para evaluar caso.</a:t>
                      </a:r>
                      <a:endParaRPr lang="es-PE" sz="1600" dirty="0">
                        <a:effectLst/>
                        <a:latin typeface="+mj-lt"/>
                      </a:endParaRPr>
                    </a:p>
                    <a:p>
                      <a:pPr algn="just">
                        <a:spcAft>
                          <a:spcPts val="0"/>
                        </a:spcAft>
                      </a:pPr>
                      <a:r>
                        <a:rPr lang="es-ES" sz="1600" dirty="0">
                          <a:effectLst/>
                          <a:latin typeface="+mj-lt"/>
                        </a:rPr>
                        <a:t>Instrumento: Ficha de seguimiento</a:t>
                      </a:r>
                      <a:endParaRPr lang="es-PE" sz="1600" dirty="0">
                        <a:effectLst/>
                        <a:latin typeface="+mj-lt"/>
                        <a:ea typeface="Times New Roman" panose="02020603050405020304" pitchFamily="18" charset="0"/>
                      </a:endParaRPr>
                    </a:p>
                  </a:txBody>
                  <a:tcPr marL="60937" marR="60937" marT="0" marB="0" anchor="ctr"/>
                </a:tc>
                <a:extLst>
                  <a:ext uri="{0D108BD9-81ED-4DB2-BD59-A6C34878D82A}">
                    <a16:rowId xmlns:a16="http://schemas.microsoft.com/office/drawing/2014/main" val="10003"/>
                  </a:ext>
                </a:extLst>
              </a:tr>
              <a:tr h="226273">
                <a:tc vMerge="1">
                  <a:txBody>
                    <a:bodyPr/>
                    <a:lstStyle/>
                    <a:p>
                      <a:endParaRPr lang="es-PE"/>
                    </a:p>
                  </a:txBody>
                  <a:tcPr/>
                </a:tc>
                <a:tc gridSpan="2">
                  <a:txBody>
                    <a:bodyPr/>
                    <a:lstStyle/>
                    <a:p>
                      <a:pPr algn="ctr">
                        <a:spcAft>
                          <a:spcPts val="0"/>
                        </a:spcAft>
                      </a:pPr>
                      <a:r>
                        <a:rPr lang="es-ES" sz="1600" dirty="0">
                          <a:effectLst/>
                          <a:latin typeface="+mj-lt"/>
                        </a:rPr>
                        <a:t>En ambos la acción debe ser permanente</a:t>
                      </a:r>
                      <a:endParaRPr lang="es-PE" sz="1600" dirty="0">
                        <a:effectLst/>
                        <a:latin typeface="+mj-lt"/>
                        <a:ea typeface="Times New Roman" panose="02020603050405020304" pitchFamily="18" charset="0"/>
                      </a:endParaRPr>
                    </a:p>
                  </a:txBody>
                  <a:tcPr marL="60937" marR="60937" marT="0" marB="0" anchor="ctr"/>
                </a:tc>
                <a:tc hMerge="1">
                  <a:txBody>
                    <a:bodyPr/>
                    <a:lstStyle/>
                    <a:p>
                      <a:endParaRPr lang="es-PE"/>
                    </a:p>
                  </a:txBody>
                  <a:tcPr/>
                </a:tc>
                <a:extLst>
                  <a:ext uri="{0D108BD9-81ED-4DB2-BD59-A6C34878D82A}">
                    <a16:rowId xmlns:a16="http://schemas.microsoft.com/office/drawing/2014/main" val="10004"/>
                  </a:ext>
                </a:extLst>
              </a:tr>
              <a:tr h="905094">
                <a:tc>
                  <a:txBody>
                    <a:bodyPr/>
                    <a:lstStyle/>
                    <a:p>
                      <a:pPr algn="just">
                        <a:spcAft>
                          <a:spcPts val="0"/>
                        </a:spcAft>
                      </a:pPr>
                      <a:r>
                        <a:rPr lang="es-ES" sz="1800" b="1" i="0" dirty="0">
                          <a:effectLst/>
                          <a:latin typeface="+mj-lt"/>
                        </a:rPr>
                        <a:t>Cierre</a:t>
                      </a:r>
                      <a:endParaRPr lang="es-PE" sz="1800" b="1" i="0" dirty="0">
                        <a:effectLst/>
                        <a:latin typeface="+mj-lt"/>
                        <a:ea typeface="Times New Roman" panose="02020603050405020304" pitchFamily="18" charset="0"/>
                      </a:endParaRPr>
                    </a:p>
                  </a:txBody>
                  <a:tcPr marL="60937" marR="60937" marT="0" marB="0" anchor="ctr">
                    <a:solidFill>
                      <a:schemeClr val="bg1">
                        <a:lumMod val="95000"/>
                      </a:schemeClr>
                    </a:solidFill>
                  </a:tcPr>
                </a:tc>
                <a:tc>
                  <a:txBody>
                    <a:bodyPr/>
                    <a:lstStyle/>
                    <a:p>
                      <a:pPr algn="just">
                        <a:spcAft>
                          <a:spcPts val="0"/>
                        </a:spcAft>
                      </a:pPr>
                      <a:r>
                        <a:rPr lang="es-ES" sz="1600" dirty="0">
                          <a:effectLst/>
                          <a:latin typeface="+mj-lt"/>
                        </a:rPr>
                        <a:t>Coordinar con DEMUNA para protección integral del estudiante.</a:t>
                      </a:r>
                      <a:endParaRPr lang="es-PE" sz="1600" dirty="0">
                        <a:effectLst/>
                        <a:latin typeface="+mj-lt"/>
                      </a:endParaRPr>
                    </a:p>
                    <a:p>
                      <a:pPr algn="just">
                        <a:spcAft>
                          <a:spcPts val="0"/>
                        </a:spcAft>
                      </a:pPr>
                      <a:r>
                        <a:rPr lang="es-ES" sz="1600" dirty="0">
                          <a:effectLst/>
                          <a:latin typeface="+mj-lt"/>
                        </a:rPr>
                        <a:t>Instrumento: No se consigna</a:t>
                      </a:r>
                      <a:endParaRPr lang="es-PE" sz="1600" dirty="0">
                        <a:effectLst/>
                        <a:latin typeface="+mj-lt"/>
                        <a:ea typeface="Times New Roman" panose="02020603050405020304" pitchFamily="18" charset="0"/>
                      </a:endParaRPr>
                    </a:p>
                  </a:txBody>
                  <a:tcPr marL="60937" marR="60937" marT="0" marB="0" anchor="ctr">
                    <a:solidFill>
                      <a:schemeClr val="bg1">
                        <a:lumMod val="95000"/>
                      </a:schemeClr>
                    </a:solidFill>
                  </a:tcPr>
                </a:tc>
                <a:tc>
                  <a:txBody>
                    <a:bodyPr/>
                    <a:lstStyle/>
                    <a:p>
                      <a:pPr algn="just">
                        <a:spcAft>
                          <a:spcPts val="0"/>
                        </a:spcAft>
                      </a:pPr>
                      <a:r>
                        <a:rPr lang="es-ES" sz="1600" dirty="0">
                          <a:effectLst/>
                          <a:latin typeface="+mj-lt"/>
                        </a:rPr>
                        <a:t>Asegurar permanencia del estudiante y apoyo emocional y pedagógico.</a:t>
                      </a:r>
                      <a:endParaRPr lang="es-PE" sz="1600" dirty="0">
                        <a:effectLst/>
                        <a:latin typeface="+mj-lt"/>
                      </a:endParaRPr>
                    </a:p>
                    <a:p>
                      <a:pPr algn="just">
                        <a:spcAft>
                          <a:spcPts val="0"/>
                        </a:spcAft>
                      </a:pPr>
                      <a:r>
                        <a:rPr lang="es-ES" sz="1600" dirty="0">
                          <a:effectLst/>
                          <a:latin typeface="+mj-lt"/>
                        </a:rPr>
                        <a:t>Instrumentos: Portal SíseVe y documentos sustentatorios</a:t>
                      </a:r>
                      <a:endParaRPr lang="es-PE" sz="1600" dirty="0">
                        <a:effectLst/>
                        <a:latin typeface="+mj-lt"/>
                        <a:ea typeface="Times New Roman" panose="02020603050405020304" pitchFamily="18" charset="0"/>
                      </a:endParaRPr>
                    </a:p>
                  </a:txBody>
                  <a:tcPr marL="60937" marR="60937" marT="0" marB="0" anchor="ctr">
                    <a:solidFill>
                      <a:schemeClr val="bg1">
                        <a:lumMod val="95000"/>
                      </a:schemeClr>
                    </a:solidFill>
                  </a:tcPr>
                </a:tc>
                <a:extLst>
                  <a:ext uri="{0D108BD9-81ED-4DB2-BD59-A6C34878D82A}">
                    <a16:rowId xmlns:a16="http://schemas.microsoft.com/office/drawing/2014/main" val="10005"/>
                  </a:ext>
                </a:extLst>
              </a:tr>
              <a:tr h="226273">
                <a:tc gridSpan="3">
                  <a:txBody>
                    <a:bodyPr/>
                    <a:lstStyle/>
                    <a:p>
                      <a:pPr algn="ctr">
                        <a:spcAft>
                          <a:spcPts val="0"/>
                        </a:spcAft>
                      </a:pPr>
                      <a:r>
                        <a:rPr lang="es-ES" sz="1600" dirty="0">
                          <a:effectLst/>
                          <a:latin typeface="+mj-lt"/>
                        </a:rPr>
                        <a:t>En todos los pasos se incorpora como responsable al Coordinador de TOE.</a:t>
                      </a:r>
                      <a:endParaRPr lang="es-PE" sz="1600" dirty="0">
                        <a:effectLst/>
                        <a:latin typeface="+mj-lt"/>
                        <a:ea typeface="Times New Roman" panose="02020603050405020304" pitchFamily="18" charset="0"/>
                      </a:endParaRPr>
                    </a:p>
                  </a:txBody>
                  <a:tcPr marL="60937" marR="60937" marT="0" marB="0"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3702898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65768" y="1954404"/>
            <a:ext cx="9965055" cy="3522118"/>
          </a:xfrm>
          <a:prstGeom prst="rect">
            <a:avLst/>
          </a:prstGeom>
        </p:spPr>
        <p:txBody>
          <a:bodyPr vert="horz" wrap="square" lIns="0" tIns="135255" rIns="0" bIns="0" rtlCol="0">
            <a:spAutoFit/>
          </a:bodyPr>
          <a:lstStyle/>
          <a:p>
            <a:pPr algn="l"/>
            <a:r>
              <a:rPr sz="4100" b="1" i="0" spc="-5" dirty="0">
                <a:solidFill>
                  <a:srgbClr val="EC7C30"/>
                </a:solidFill>
                <a:latin typeface="Arial Narrow" panose="020B0606020202030204" pitchFamily="34" charset="0"/>
              </a:rPr>
              <a:t> </a:t>
            </a:r>
            <a:r>
              <a:rPr lang="es-PE" sz="4400" b="1" i="0" spc="-5" dirty="0">
                <a:solidFill>
                  <a:srgbClr val="EC7C30"/>
                </a:solidFill>
                <a:latin typeface="Arial Narrow" panose="020B0606020202030204" pitchFamily="34" charset="0"/>
              </a:rPr>
              <a:t>b) </a:t>
            </a:r>
            <a:r>
              <a:rPr lang="es-ES" sz="4400" dirty="0">
                <a:solidFill>
                  <a:srgbClr val="006FC0"/>
                </a:solidFill>
                <a:latin typeface="Arial Narrow" panose="020B0606020202030204" pitchFamily="34" charset="0"/>
              </a:rPr>
              <a:t>La docente Margarita está entrenando a los estudiantes de secundaria para el desfile de Fiestas Patrias y al estudiante que llega tarde al ensayo lo castiga haciéndolo marchar solo alrededor del patio.</a:t>
            </a:r>
            <a:endParaRPr lang="es-PE" sz="4400" dirty="0">
              <a:solidFill>
                <a:srgbClr val="006FC0"/>
              </a:solidFill>
              <a:effectLst/>
              <a:latin typeface="Arial Narrow" panose="020B0606020202030204" pitchFamily="34" charset="0"/>
            </a:endParaRPr>
          </a:p>
        </p:txBody>
      </p:sp>
      <p:sp>
        <p:nvSpPr>
          <p:cNvPr id="4" name="CuadroTexto 3"/>
          <p:cNvSpPr txBox="1"/>
          <p:nvPr/>
        </p:nvSpPr>
        <p:spPr>
          <a:xfrm>
            <a:off x="1828800" y="877186"/>
            <a:ext cx="9296400" cy="1077218"/>
          </a:xfrm>
          <a:prstGeom prst="rect">
            <a:avLst/>
          </a:prstGeom>
          <a:noFill/>
        </p:spPr>
        <p:txBody>
          <a:bodyPr wrap="square" rtlCol="0">
            <a:spAutoFit/>
          </a:bodyPr>
          <a:lstStyle/>
          <a:p>
            <a:r>
              <a:rPr lang="es-ES" sz="3200" b="1" u="sng" dirty="0"/>
              <a:t>Actividad 1</a:t>
            </a:r>
            <a:r>
              <a:rPr lang="es-ES" sz="3200" b="1" dirty="0"/>
              <a:t>: Tipos de violencia escolar</a:t>
            </a:r>
            <a:endParaRPr lang="es-PE" sz="3200" dirty="0"/>
          </a:p>
          <a:p>
            <a:r>
              <a:rPr lang="es-ES" sz="3200" b="1" dirty="0"/>
              <a:t> </a:t>
            </a:r>
            <a:endParaRPr lang="es-PE" sz="3200" dirty="0"/>
          </a:p>
        </p:txBody>
      </p:sp>
      <p:pic>
        <p:nvPicPr>
          <p:cNvPr id="5" name="image49.png"/>
          <p:cNvPicPr/>
          <p:nvPr/>
        </p:nvPicPr>
        <p:blipFill>
          <a:blip r:embed="rId2"/>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335446678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625640" y="1142927"/>
          <a:ext cx="10900613" cy="5249672"/>
        </p:xfrm>
        <a:graphic>
          <a:graphicData uri="http://schemas.openxmlformats.org/drawingml/2006/table">
            <a:tbl>
              <a:tblPr firstRow="1" bandRow="1">
                <a:tableStyleId>{5940675A-B579-460E-94D1-54222C63F5DA}</a:tableStyleId>
              </a:tblPr>
              <a:tblGrid>
                <a:gridCol w="6460960">
                  <a:extLst>
                    <a:ext uri="{9D8B030D-6E8A-4147-A177-3AD203B41FA5}">
                      <a16:colId xmlns:a16="http://schemas.microsoft.com/office/drawing/2014/main" val="20000"/>
                    </a:ext>
                  </a:extLst>
                </a:gridCol>
                <a:gridCol w="1552073">
                  <a:extLst>
                    <a:ext uri="{9D8B030D-6E8A-4147-A177-3AD203B41FA5}">
                      <a16:colId xmlns:a16="http://schemas.microsoft.com/office/drawing/2014/main" val="20001"/>
                    </a:ext>
                  </a:extLst>
                </a:gridCol>
                <a:gridCol w="1467853">
                  <a:extLst>
                    <a:ext uri="{9D8B030D-6E8A-4147-A177-3AD203B41FA5}">
                      <a16:colId xmlns:a16="http://schemas.microsoft.com/office/drawing/2014/main" val="20002"/>
                    </a:ext>
                  </a:extLst>
                </a:gridCol>
                <a:gridCol w="1419727">
                  <a:extLst>
                    <a:ext uri="{9D8B030D-6E8A-4147-A177-3AD203B41FA5}">
                      <a16:colId xmlns:a16="http://schemas.microsoft.com/office/drawing/2014/main" val="20003"/>
                    </a:ext>
                  </a:extLst>
                </a:gridCol>
              </a:tblGrid>
              <a:tr h="208999">
                <a:tc>
                  <a:txBody>
                    <a:bodyPr/>
                    <a:lstStyle/>
                    <a:p>
                      <a:r>
                        <a:rPr lang="es-PE" sz="2000" b="1" dirty="0">
                          <a:solidFill>
                            <a:srgbClr val="C00000"/>
                          </a:solidFill>
                          <a:latin typeface="+mj-lt"/>
                        </a:rPr>
                        <a:t>ACCIÓN</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559073">
                <a:tc>
                  <a:txBody>
                    <a:bodyPr/>
                    <a:lstStyle/>
                    <a:p>
                      <a:pPr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Detectar señales de alerta </a:t>
                      </a:r>
                      <a:r>
                        <a:rPr lang="es-ES" sz="2000" dirty="0">
                          <a:effectLst/>
                          <a:latin typeface="+mj-lt"/>
                          <a:ea typeface="Calibri" panose="020F0502020204030204" pitchFamily="34" charset="0"/>
                          <a:cs typeface="Calibri" panose="020F0502020204030204" pitchFamily="34" charset="0"/>
                        </a:rPr>
                        <a:t>de situaciones de violencia  contra las niñas, niños y adolescentes   en el entorno escolar (véase anexo 2).</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5">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Director, responsable de convivencia o coordinador TOE, docentes</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5">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Formato único de denuncia</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5">
                  <a:txBody>
                    <a:bodyPr/>
                    <a:lstStyle/>
                    <a:p>
                      <a:pPr algn="just">
                        <a:lnSpc>
                          <a:spcPct val="107000"/>
                        </a:lnSpc>
                        <a:spcAft>
                          <a:spcPts val="0"/>
                        </a:spcAft>
                      </a:pPr>
                      <a:r>
                        <a:rPr lang="es-ES" sz="2000" b="0" dirty="0">
                          <a:effectLst/>
                          <a:latin typeface="+mj-lt"/>
                          <a:ea typeface="Calibri" panose="020F0502020204030204" pitchFamily="34" charset="0"/>
                          <a:cs typeface="Calibri" panose="020F0502020204030204" pitchFamily="34" charset="0"/>
                        </a:rPr>
                        <a:t>I</a:t>
                      </a:r>
                      <a:r>
                        <a:rPr lang="es-ES" sz="2000" dirty="0">
                          <a:effectLst/>
                          <a:latin typeface="+mj-lt"/>
                          <a:ea typeface="Calibri" panose="020F0502020204030204" pitchFamily="34" charset="0"/>
                          <a:cs typeface="Calibri" panose="020F0502020204030204" pitchFamily="34" charset="0"/>
                        </a:rPr>
                        <a:t>nmediatamente luego de tomado conocimiento del hecho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r h="396426">
                <a:tc>
                  <a:txBody>
                    <a:bodyPr/>
                    <a:lstStyle/>
                    <a:p>
                      <a:pPr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Abordar la situación	con prudencia </a:t>
                      </a:r>
                      <a:r>
                        <a:rPr lang="es-ES" sz="2000" dirty="0">
                          <a:effectLst/>
                          <a:latin typeface="+mj-lt"/>
                          <a:ea typeface="Calibri" panose="020F0502020204030204" pitchFamily="34" charset="0"/>
                          <a:cs typeface="Calibri" panose="020F0502020204030204" pitchFamily="34" charset="0"/>
                        </a:rPr>
                        <a:t>y reserva garantizando la protección del/la estudiante, evitando la revictimización.</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2"/>
                  </a:ext>
                </a:extLst>
              </a:tr>
              <a:tr h="396426">
                <a:tc>
                  <a:txBody>
                    <a:bodyPr/>
                    <a:lstStyle/>
                    <a:p>
                      <a:pPr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Informar</a:t>
                      </a:r>
                      <a:r>
                        <a:rPr lang="es-ES" sz="2000" dirty="0">
                          <a:effectLst/>
                          <a:latin typeface="+mj-lt"/>
                          <a:ea typeface="Calibri" panose="020F0502020204030204" pitchFamily="34" charset="0"/>
                          <a:cs typeface="Calibri" panose="020F0502020204030204" pitchFamily="34" charset="0"/>
                        </a:rPr>
                        <a:t> de forma verbal o escrita de manera inmediata </a:t>
                      </a:r>
                      <a:r>
                        <a:rPr lang="es-ES" sz="2000" b="1" dirty="0">
                          <a:effectLst/>
                          <a:latin typeface="+mj-lt"/>
                          <a:ea typeface="Calibri" panose="020F0502020204030204" pitchFamily="34" charset="0"/>
                          <a:cs typeface="Calibri" panose="020F0502020204030204" pitchFamily="34" charset="0"/>
                        </a:rPr>
                        <a:t>al director/a </a:t>
                      </a:r>
                      <a:r>
                        <a:rPr lang="es-ES" sz="2000" dirty="0">
                          <a:effectLst/>
                          <a:latin typeface="+mj-lt"/>
                          <a:ea typeface="Calibri" panose="020F0502020204030204" pitchFamily="34" charset="0"/>
                          <a:cs typeface="Calibri" panose="020F0502020204030204" pitchFamily="34" charset="0"/>
                        </a:rPr>
                        <a:t>sobre el hecho.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3"/>
                  </a:ext>
                </a:extLst>
              </a:tr>
              <a:tr h="396426">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El director/a, o quien corresponda, </a:t>
                      </a:r>
                      <a:r>
                        <a:rPr lang="es-ES" sz="2000" b="1" dirty="0">
                          <a:effectLst/>
                          <a:latin typeface="+mj-lt"/>
                          <a:ea typeface="Calibri" panose="020F0502020204030204" pitchFamily="34" charset="0"/>
                          <a:cs typeface="Calibri" panose="020F0502020204030204" pitchFamily="34" charset="0"/>
                        </a:rPr>
                        <a:t>denuncia el presunto hecho de violencia a la Comisaría/Fiscalía/Juzgado</a:t>
                      </a:r>
                      <a:r>
                        <a:rPr lang="es-ES" sz="2000" dirty="0">
                          <a:effectLst/>
                          <a:latin typeface="+mj-lt"/>
                          <a:ea typeface="Calibri" panose="020F0502020204030204" pitchFamily="34" charset="0"/>
                          <a:cs typeface="Calibri" panose="020F0502020204030204" pitchFamily="34" charset="0"/>
                        </a:rPr>
                        <a:t>.</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4"/>
                  </a:ext>
                </a:extLst>
              </a:tr>
              <a:tr h="396426">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En caso de </a:t>
                      </a:r>
                      <a:r>
                        <a:rPr lang="es-ES" sz="2000" b="1" dirty="0">
                          <a:effectLst/>
                          <a:latin typeface="+mj-lt"/>
                          <a:ea typeface="Calibri" panose="020F0502020204030204" pitchFamily="34" charset="0"/>
                          <a:cs typeface="Calibri" panose="020F0502020204030204" pitchFamily="34" charset="0"/>
                        </a:rPr>
                        <a:t>abuso sexual denunciar inmediatamente </a:t>
                      </a:r>
                      <a:r>
                        <a:rPr lang="es-ES" sz="2000" dirty="0">
                          <a:effectLst/>
                          <a:latin typeface="+mj-lt"/>
                          <a:ea typeface="Calibri" panose="020F0502020204030204" pitchFamily="34" charset="0"/>
                          <a:cs typeface="Calibri" panose="020F0502020204030204" pitchFamily="34" charset="0"/>
                        </a:rPr>
                        <a:t>a la fiscalía penal y/o comisaría.</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17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5"/>
                  </a:ext>
                </a:extLst>
              </a:tr>
            </a:tbl>
          </a:graphicData>
        </a:graphic>
      </p:graphicFrame>
      <p:sp>
        <p:nvSpPr>
          <p:cNvPr id="3" name="Cheurón 2"/>
          <p:cNvSpPr/>
          <p:nvPr/>
        </p:nvSpPr>
        <p:spPr>
          <a:xfrm>
            <a:off x="6617209" y="-12071"/>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934200" y="-15729"/>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705600"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6605138"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6</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física y/o sexual POR UN FAMILIAR U OTRA PERSONA</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57547972"/>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709862" y="1912958"/>
          <a:ext cx="10611855" cy="2731231"/>
        </p:xfrm>
        <a:graphic>
          <a:graphicData uri="http://schemas.openxmlformats.org/drawingml/2006/table">
            <a:tbl>
              <a:tblPr firstRow="1" bandRow="1">
                <a:tableStyleId>{5940675A-B579-460E-94D1-54222C63F5DA}</a:tableStyleId>
              </a:tblPr>
              <a:tblGrid>
                <a:gridCol w="5185611">
                  <a:extLst>
                    <a:ext uri="{9D8B030D-6E8A-4147-A177-3AD203B41FA5}">
                      <a16:colId xmlns:a16="http://schemas.microsoft.com/office/drawing/2014/main" val="20000"/>
                    </a:ext>
                  </a:extLst>
                </a:gridCol>
                <a:gridCol w="1808748">
                  <a:extLst>
                    <a:ext uri="{9D8B030D-6E8A-4147-A177-3AD203B41FA5}">
                      <a16:colId xmlns:a16="http://schemas.microsoft.com/office/drawing/2014/main" val="20001"/>
                    </a:ext>
                  </a:extLst>
                </a:gridCol>
                <a:gridCol w="1808748">
                  <a:extLst>
                    <a:ext uri="{9D8B030D-6E8A-4147-A177-3AD203B41FA5}">
                      <a16:colId xmlns:a16="http://schemas.microsoft.com/office/drawing/2014/main" val="20002"/>
                    </a:ext>
                  </a:extLst>
                </a:gridCol>
                <a:gridCol w="1808748">
                  <a:extLst>
                    <a:ext uri="{9D8B030D-6E8A-4147-A177-3AD203B41FA5}">
                      <a16:colId xmlns:a16="http://schemas.microsoft.com/office/drawing/2014/main" val="20003"/>
                    </a:ext>
                  </a:extLst>
                </a:gridCol>
              </a:tblGrid>
              <a:tr h="494837">
                <a:tc>
                  <a:txBody>
                    <a:bodyPr/>
                    <a:lstStyle/>
                    <a:p>
                      <a:r>
                        <a:rPr lang="es-PE" sz="2000" b="1" dirty="0">
                          <a:solidFill>
                            <a:srgbClr val="C00000"/>
                          </a:solidFill>
                          <a:latin typeface="+mj-lt"/>
                        </a:rPr>
                        <a:t>DERIVACIÓN</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1263215">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Coordinar con el Centro Emergencia Mujer de  la   localidad para el </a:t>
                      </a:r>
                      <a:r>
                        <a:rPr lang="es-ES" sz="2000" b="1" dirty="0">
                          <a:effectLst/>
                          <a:latin typeface="+mj-lt"/>
                          <a:ea typeface="Calibri" panose="020F0502020204030204" pitchFamily="34" charset="0"/>
                          <a:cs typeface="Calibri" panose="020F0502020204030204" pitchFamily="34" charset="0"/>
                        </a:rPr>
                        <a:t>apoyo interdisciplinario</a:t>
                      </a:r>
                      <a:r>
                        <a:rPr lang="es-ES" sz="2000" dirty="0">
                          <a:effectLst/>
                          <a:latin typeface="+mj-lt"/>
                          <a:ea typeface="Calibri" panose="020F0502020204030204" pitchFamily="34" charset="0"/>
                          <a:cs typeface="Calibri" panose="020F0502020204030204" pitchFamily="34" charset="0"/>
                        </a:rPr>
                        <a:t>.</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2">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-Director</a:t>
                      </a:r>
                    </a:p>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-Responsable de convivencia o coordinador TOE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2">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Oficio a la UGEL</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2">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Dentro	de las 24 horas de realizada la denuncia</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r h="973179">
                <a:tc>
                  <a:txBody>
                    <a:bodyPr/>
                    <a:lstStyle/>
                    <a:p>
                      <a:pPr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Informar</a:t>
                      </a:r>
                      <a:r>
                        <a:rPr lang="es-ES" sz="2000" dirty="0">
                          <a:effectLst/>
                          <a:latin typeface="+mj-lt"/>
                          <a:ea typeface="Calibri" panose="020F0502020204030204" pitchFamily="34" charset="0"/>
                          <a:cs typeface="Calibri" panose="020F0502020204030204" pitchFamily="34" charset="0"/>
                        </a:rPr>
                        <a:t> sobre la denuncia y las acciones adoptadas a la </a:t>
                      </a:r>
                      <a:r>
                        <a:rPr lang="es-ES" sz="2000" b="1" dirty="0">
                          <a:effectLst/>
                          <a:latin typeface="+mj-lt"/>
                          <a:ea typeface="Calibri" panose="020F0502020204030204" pitchFamily="34" charset="0"/>
                          <a:cs typeface="Calibri" panose="020F0502020204030204" pitchFamily="34" charset="0"/>
                        </a:rPr>
                        <a:t>UGEL</a:t>
                      </a:r>
                      <a:r>
                        <a:rPr lang="es-ES" sz="2000" dirty="0">
                          <a:effectLst/>
                          <a:latin typeface="+mj-lt"/>
                          <a:ea typeface="Calibri" panose="020F0502020204030204" pitchFamily="34" charset="0"/>
                          <a:cs typeface="Calibri" panose="020F0502020204030204" pitchFamily="34" charset="0"/>
                        </a:rPr>
                        <a:t>.</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lnSpc>
                          <a:spcPct val="107000"/>
                        </a:lnSpc>
                        <a:spcAft>
                          <a:spcPts val="0"/>
                        </a:spcAft>
                      </a:pP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tc vMerge="1">
                  <a:txBody>
                    <a:bodyPr/>
                    <a:lstStyle/>
                    <a:p>
                      <a:pPr algn="just">
                        <a:lnSpc>
                          <a:spcPct val="107000"/>
                        </a:lnSpc>
                        <a:spcAft>
                          <a:spcPts val="0"/>
                        </a:spcAft>
                      </a:pP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tc>
                <a:extLst>
                  <a:ext uri="{0D108BD9-81ED-4DB2-BD59-A6C34878D82A}">
                    <a16:rowId xmlns:a16="http://schemas.microsoft.com/office/drawing/2014/main" val="10002"/>
                  </a:ext>
                </a:extLst>
              </a:tr>
            </a:tbl>
          </a:graphicData>
        </a:graphic>
      </p:graphicFrame>
      <p:sp>
        <p:nvSpPr>
          <p:cNvPr id="3" name="Cheurón 2"/>
          <p:cNvSpPr/>
          <p:nvPr/>
        </p:nvSpPr>
        <p:spPr>
          <a:xfrm>
            <a:off x="6617209" y="-12071"/>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934200" y="-15729"/>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705600"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6605138"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6</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física y/o sexual POR UN FAMILIAR U OTRA PERSONA</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026610935"/>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709861" y="1720452"/>
          <a:ext cx="10659980" cy="3712464"/>
        </p:xfrm>
        <a:graphic>
          <a:graphicData uri="http://schemas.openxmlformats.org/drawingml/2006/table">
            <a:tbl>
              <a:tblPr firstRow="1" bandRow="1">
                <a:tableStyleId>{5940675A-B579-460E-94D1-54222C63F5DA}</a:tableStyleId>
              </a:tblPr>
              <a:tblGrid>
                <a:gridCol w="5871413">
                  <a:extLst>
                    <a:ext uri="{9D8B030D-6E8A-4147-A177-3AD203B41FA5}">
                      <a16:colId xmlns:a16="http://schemas.microsoft.com/office/drawing/2014/main" val="20000"/>
                    </a:ext>
                  </a:extLst>
                </a:gridCol>
                <a:gridCol w="1596189">
                  <a:extLst>
                    <a:ext uri="{9D8B030D-6E8A-4147-A177-3AD203B41FA5}">
                      <a16:colId xmlns:a16="http://schemas.microsoft.com/office/drawing/2014/main" val="20001"/>
                    </a:ext>
                  </a:extLst>
                </a:gridCol>
                <a:gridCol w="1596189">
                  <a:extLst>
                    <a:ext uri="{9D8B030D-6E8A-4147-A177-3AD203B41FA5}">
                      <a16:colId xmlns:a16="http://schemas.microsoft.com/office/drawing/2014/main" val="20002"/>
                    </a:ext>
                  </a:extLst>
                </a:gridCol>
                <a:gridCol w="1596189">
                  <a:extLst>
                    <a:ext uri="{9D8B030D-6E8A-4147-A177-3AD203B41FA5}">
                      <a16:colId xmlns:a16="http://schemas.microsoft.com/office/drawing/2014/main" val="20003"/>
                    </a:ext>
                  </a:extLst>
                </a:gridCol>
              </a:tblGrid>
              <a:tr h="144538">
                <a:tc>
                  <a:txBody>
                    <a:bodyPr/>
                    <a:lstStyle/>
                    <a:p>
                      <a:r>
                        <a:rPr lang="es-PE" sz="2000" b="1" dirty="0">
                          <a:solidFill>
                            <a:srgbClr val="C00000"/>
                          </a:solidFill>
                          <a:latin typeface="+mj-lt"/>
                        </a:rPr>
                        <a:t>SEGUIMIENTO</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307945">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Brindar </a:t>
                      </a:r>
                      <a:r>
                        <a:rPr lang="es-ES" sz="2000" b="1" dirty="0">
                          <a:effectLst/>
                          <a:latin typeface="+mj-lt"/>
                          <a:ea typeface="Calibri" panose="020F0502020204030204" pitchFamily="34" charset="0"/>
                          <a:cs typeface="Calibri" panose="020F0502020204030204" pitchFamily="34" charset="0"/>
                        </a:rPr>
                        <a:t>apoyo psicopedagógico </a:t>
                      </a:r>
                      <a:r>
                        <a:rPr lang="es-ES" sz="2000" dirty="0">
                          <a:effectLst/>
                          <a:latin typeface="+mj-lt"/>
                          <a:ea typeface="Calibri" panose="020F0502020204030204" pitchFamily="34" charset="0"/>
                          <a:cs typeface="Calibri" panose="020F0502020204030204" pitchFamily="34" charset="0"/>
                        </a:rPr>
                        <a:t>para su continuidad educativa.</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3">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Director, responsable de convivencia o coordinador TOE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3">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Informe de las acciones realizadas</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rowSpan="3">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Es una acción permanente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r h="436825">
                <a:tc>
                  <a:txBody>
                    <a:bodyPr/>
                    <a:lstStyle/>
                    <a:p>
                      <a:pPr algn="just">
                        <a:lnSpc>
                          <a:spcPct val="107000"/>
                        </a:lnSpc>
                        <a:spcAft>
                          <a:spcPts val="0"/>
                        </a:spcAft>
                      </a:pPr>
                      <a:r>
                        <a:rPr lang="es-ES" sz="2000" b="1" dirty="0">
                          <a:effectLst/>
                          <a:latin typeface="+mj-lt"/>
                          <a:ea typeface="Calibri" panose="020F0502020204030204" pitchFamily="34" charset="0"/>
                          <a:cs typeface="Calibri" panose="020F0502020204030204" pitchFamily="34" charset="0"/>
                        </a:rPr>
                        <a:t>Coordinar con la DEMUNA </a:t>
                      </a:r>
                      <a:r>
                        <a:rPr lang="es-ES" sz="2000" dirty="0">
                          <a:effectLst/>
                          <a:latin typeface="+mj-lt"/>
                          <a:ea typeface="Calibri" panose="020F0502020204030204" pitchFamily="34" charset="0"/>
                          <a:cs typeface="Calibri" panose="020F0502020204030204" pitchFamily="34" charset="0"/>
                        </a:rPr>
                        <a:t>para el apoyo socioemocional de la niña, niño o adolescente de ser necesario.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2"/>
                  </a:ext>
                </a:extLst>
              </a:tr>
              <a:tr h="565704">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Coordinar con la DEMUNA  o  CEM y otros  servicios de la localidad, estrategias para </a:t>
                      </a:r>
                      <a:r>
                        <a:rPr lang="es-ES" sz="2000" b="1" dirty="0">
                          <a:effectLst/>
                          <a:latin typeface="+mj-lt"/>
                          <a:ea typeface="Calibri" panose="020F0502020204030204" pitchFamily="34" charset="0"/>
                          <a:cs typeface="Calibri" panose="020F0502020204030204" pitchFamily="34" charset="0"/>
                        </a:rPr>
                        <a:t>restablecer la convivencia</a:t>
                      </a:r>
                      <a:r>
                        <a:rPr lang="es-ES" sz="2000" dirty="0">
                          <a:effectLst/>
                          <a:latin typeface="+mj-lt"/>
                          <a:ea typeface="Calibri" panose="020F0502020204030204" pitchFamily="34" charset="0"/>
                          <a:cs typeface="Calibri" panose="020F0502020204030204" pitchFamily="34" charset="0"/>
                        </a:rPr>
                        <a:t> y fortalecer la prevención de situaciones de violencia contra niños, niñas y adolescentes.</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vMerge="1">
                  <a:txBody>
                    <a:bodyPr/>
                    <a:lstStyle/>
                    <a:p>
                      <a:pPr algn="just">
                        <a:lnSpc>
                          <a:spcPct val="107000"/>
                        </a:lnSpc>
                        <a:spcAft>
                          <a:spcPts val="0"/>
                        </a:spcAft>
                      </a:pPr>
                      <a:endParaRPr lang="es-PE" sz="24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3"/>
                  </a:ext>
                </a:extLst>
              </a:tr>
            </a:tbl>
          </a:graphicData>
        </a:graphic>
      </p:graphicFrame>
      <p:sp>
        <p:nvSpPr>
          <p:cNvPr id="3" name="Cheurón 2"/>
          <p:cNvSpPr/>
          <p:nvPr/>
        </p:nvSpPr>
        <p:spPr>
          <a:xfrm>
            <a:off x="6617209" y="-12071"/>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934200" y="-15729"/>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705600"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6605138"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6</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física y/o sexual POR UN FAMILIAR U OTRA PERSONA</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9560259"/>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extLst/>
          </p:nvPr>
        </p:nvGraphicFramePr>
        <p:xfrm>
          <a:off x="782053" y="2081398"/>
          <a:ext cx="10587789" cy="2659044"/>
        </p:xfrm>
        <a:graphic>
          <a:graphicData uri="http://schemas.openxmlformats.org/drawingml/2006/table">
            <a:tbl>
              <a:tblPr firstRow="1" bandRow="1">
                <a:tableStyleId>{5940675A-B579-460E-94D1-54222C63F5DA}</a:tableStyleId>
              </a:tblPr>
              <a:tblGrid>
                <a:gridCol w="5187891">
                  <a:extLst>
                    <a:ext uri="{9D8B030D-6E8A-4147-A177-3AD203B41FA5}">
                      <a16:colId xmlns:a16="http://schemas.microsoft.com/office/drawing/2014/main" val="20000"/>
                    </a:ext>
                  </a:extLst>
                </a:gridCol>
                <a:gridCol w="1799966">
                  <a:extLst>
                    <a:ext uri="{9D8B030D-6E8A-4147-A177-3AD203B41FA5}">
                      <a16:colId xmlns:a16="http://schemas.microsoft.com/office/drawing/2014/main" val="20001"/>
                    </a:ext>
                  </a:extLst>
                </a:gridCol>
                <a:gridCol w="1799966">
                  <a:extLst>
                    <a:ext uri="{9D8B030D-6E8A-4147-A177-3AD203B41FA5}">
                      <a16:colId xmlns:a16="http://schemas.microsoft.com/office/drawing/2014/main" val="20002"/>
                    </a:ext>
                  </a:extLst>
                </a:gridCol>
                <a:gridCol w="1799966">
                  <a:extLst>
                    <a:ext uri="{9D8B030D-6E8A-4147-A177-3AD203B41FA5}">
                      <a16:colId xmlns:a16="http://schemas.microsoft.com/office/drawing/2014/main" val="20003"/>
                    </a:ext>
                  </a:extLst>
                </a:gridCol>
              </a:tblGrid>
              <a:tr h="513556">
                <a:tc>
                  <a:txBody>
                    <a:bodyPr/>
                    <a:lstStyle/>
                    <a:p>
                      <a:r>
                        <a:rPr lang="es-PE" sz="2000" b="1" dirty="0">
                          <a:solidFill>
                            <a:srgbClr val="C00000"/>
                          </a:solidFill>
                          <a:latin typeface="+mj-lt"/>
                        </a:rPr>
                        <a:t>CIERRE</a:t>
                      </a:r>
                    </a:p>
                  </a:txBody>
                  <a:tcPr anchor="ctr">
                    <a:solidFill>
                      <a:schemeClr val="bg1">
                        <a:lumMod val="75000"/>
                      </a:schemeClr>
                    </a:solidFill>
                  </a:tcPr>
                </a:tc>
                <a:tc>
                  <a:txBody>
                    <a:bodyPr/>
                    <a:lstStyle/>
                    <a:p>
                      <a:pPr algn="ctr"/>
                      <a:r>
                        <a:rPr lang="es-PE" sz="2000" b="1" dirty="0">
                          <a:solidFill>
                            <a:srgbClr val="C00000"/>
                          </a:solidFill>
                          <a:latin typeface="+mj-lt"/>
                        </a:rPr>
                        <a:t>Responsable</a:t>
                      </a:r>
                    </a:p>
                  </a:txBody>
                  <a:tcPr anchor="ctr">
                    <a:solidFill>
                      <a:schemeClr val="bg1">
                        <a:lumMod val="75000"/>
                      </a:schemeClr>
                    </a:solidFill>
                  </a:tcPr>
                </a:tc>
                <a:tc>
                  <a:txBody>
                    <a:bodyPr/>
                    <a:lstStyle/>
                    <a:p>
                      <a:pPr algn="ctr"/>
                      <a:r>
                        <a:rPr lang="es-PE" sz="2000" b="1" dirty="0">
                          <a:solidFill>
                            <a:srgbClr val="C00000"/>
                          </a:solidFill>
                          <a:latin typeface="+mj-lt"/>
                        </a:rPr>
                        <a:t>Instrumento</a:t>
                      </a:r>
                    </a:p>
                  </a:txBody>
                  <a:tcPr anchor="ctr">
                    <a:solidFill>
                      <a:schemeClr val="bg1">
                        <a:lumMod val="75000"/>
                      </a:schemeClr>
                    </a:solidFill>
                  </a:tcPr>
                </a:tc>
                <a:tc>
                  <a:txBody>
                    <a:bodyPr/>
                    <a:lstStyle/>
                    <a:p>
                      <a:pPr algn="ctr"/>
                      <a:r>
                        <a:rPr lang="es-PE" sz="2000" b="1" dirty="0">
                          <a:solidFill>
                            <a:srgbClr val="C00000"/>
                          </a:solidFill>
                          <a:latin typeface="+mj-lt"/>
                        </a:rPr>
                        <a:t>Plazo</a:t>
                      </a:r>
                    </a:p>
                  </a:txBody>
                  <a:tcPr anchor="ctr">
                    <a:solidFill>
                      <a:schemeClr val="bg1">
                        <a:lumMod val="75000"/>
                      </a:schemeClr>
                    </a:solidFill>
                  </a:tcPr>
                </a:tc>
                <a:extLst>
                  <a:ext uri="{0D108BD9-81ED-4DB2-BD59-A6C34878D82A}">
                    <a16:rowId xmlns:a16="http://schemas.microsoft.com/office/drawing/2014/main" val="10000"/>
                  </a:ext>
                </a:extLst>
              </a:tr>
              <a:tr h="2145488">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El/la director/a debe coordinar con la </a:t>
                      </a:r>
                      <a:r>
                        <a:rPr lang="es-ES" sz="2000" b="1" dirty="0">
                          <a:effectLst/>
                          <a:latin typeface="+mj-lt"/>
                          <a:ea typeface="Calibri" panose="020F0502020204030204" pitchFamily="34" charset="0"/>
                          <a:cs typeface="Calibri" panose="020F0502020204030204" pitchFamily="34" charset="0"/>
                        </a:rPr>
                        <a:t>DEMUNA</a:t>
                      </a:r>
                      <a:r>
                        <a:rPr lang="es-ES" sz="2000" dirty="0">
                          <a:effectLst/>
                          <a:latin typeface="+mj-lt"/>
                          <a:ea typeface="Calibri" panose="020F0502020204030204" pitchFamily="34" charset="0"/>
                          <a:cs typeface="Calibri" panose="020F0502020204030204" pitchFamily="34" charset="0"/>
                        </a:rPr>
                        <a:t> para la </a:t>
                      </a:r>
                      <a:r>
                        <a:rPr lang="es-ES" sz="2000" b="1" dirty="0">
                          <a:effectLst/>
                          <a:latin typeface="+mj-lt"/>
                          <a:ea typeface="Calibri" panose="020F0502020204030204" pitchFamily="34" charset="0"/>
                          <a:cs typeface="Calibri" panose="020F0502020204030204" pitchFamily="34" charset="0"/>
                        </a:rPr>
                        <a:t>protección integral </a:t>
                      </a:r>
                      <a:r>
                        <a:rPr lang="es-ES" sz="2000" dirty="0">
                          <a:effectLst/>
                          <a:latin typeface="+mj-lt"/>
                          <a:ea typeface="Calibri" panose="020F0502020204030204" pitchFamily="34" charset="0"/>
                          <a:cs typeface="Calibri" panose="020F0502020204030204" pitchFamily="34" charset="0"/>
                        </a:rPr>
                        <a:t>de la niña, niño o adolescente.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dirty="0">
                          <a:effectLst/>
                          <a:latin typeface="+mj-lt"/>
                          <a:ea typeface="Calibri" panose="020F0502020204030204" pitchFamily="34" charset="0"/>
                          <a:cs typeface="Calibri" panose="020F0502020204030204" pitchFamily="34" charset="0"/>
                        </a:rPr>
                        <a:t>Director, responsable de convivencia o coordinador TOE</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a:txBody>
                    <a:bodyPr/>
                    <a:lstStyle/>
                    <a:p>
                      <a:pPr algn="just">
                        <a:lnSpc>
                          <a:spcPct val="107000"/>
                        </a:lnSpc>
                        <a:spcAft>
                          <a:spcPts val="0"/>
                        </a:spcAft>
                      </a:pPr>
                      <a:r>
                        <a:rPr lang="es-ES" sz="2000" b="0" dirty="0">
                          <a:effectLst/>
                          <a:latin typeface="+mj-lt"/>
                          <a:ea typeface="Calibri" panose="020F0502020204030204" pitchFamily="34" charset="0"/>
                          <a:cs typeface="Calibri" panose="020F0502020204030204" pitchFamily="34" charset="0"/>
                        </a:rPr>
                        <a:t>Ninguno</a:t>
                      </a: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s-ES" sz="2000" dirty="0">
                          <a:effectLst/>
                          <a:latin typeface="+mj-lt"/>
                          <a:ea typeface="Calibri" panose="020F0502020204030204" pitchFamily="34" charset="0"/>
                          <a:cs typeface="Calibri" panose="020F0502020204030204" pitchFamily="34" charset="0"/>
                        </a:rPr>
                        <a:t>Es una acción permanente</a:t>
                      </a:r>
                      <a:endParaRPr lang="es-PE" sz="2000" dirty="0">
                        <a:effectLst/>
                        <a:latin typeface="+mj-lt"/>
                        <a:ea typeface="Times New Roman" panose="02020603050405020304" pitchFamily="18" charset="0"/>
                        <a:cs typeface="Times New Roman" panose="02020603050405020304" pitchFamily="18" charset="0"/>
                      </a:endParaRPr>
                    </a:p>
                    <a:p>
                      <a:pPr algn="just">
                        <a:lnSpc>
                          <a:spcPct val="107000"/>
                        </a:lnSpc>
                        <a:spcAft>
                          <a:spcPts val="0"/>
                        </a:spcAft>
                      </a:pPr>
                      <a:endParaRPr lang="es-PE" sz="2000" dirty="0">
                        <a:effectLst/>
                        <a:latin typeface="+mj-lt"/>
                        <a:ea typeface="Times New Roman" panose="02020603050405020304" pitchFamily="18" charset="0"/>
                        <a:cs typeface="Times New Roman" panose="02020603050405020304" pitchFamily="18" charset="0"/>
                      </a:endParaRPr>
                    </a:p>
                  </a:txBody>
                  <a:tcPr marL="63500" marR="63500" marT="63500" marB="63500" anchor="ctr"/>
                </a:tc>
                <a:extLst>
                  <a:ext uri="{0D108BD9-81ED-4DB2-BD59-A6C34878D82A}">
                    <a16:rowId xmlns:a16="http://schemas.microsoft.com/office/drawing/2014/main" val="10001"/>
                  </a:ext>
                </a:extLst>
              </a:tr>
            </a:tbl>
          </a:graphicData>
        </a:graphic>
      </p:graphicFrame>
      <p:sp>
        <p:nvSpPr>
          <p:cNvPr id="3" name="Cheurón 2"/>
          <p:cNvSpPr/>
          <p:nvPr/>
        </p:nvSpPr>
        <p:spPr>
          <a:xfrm>
            <a:off x="6617209" y="-12071"/>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Cheurón 4"/>
          <p:cNvSpPr/>
          <p:nvPr/>
        </p:nvSpPr>
        <p:spPr>
          <a:xfrm>
            <a:off x="6934200" y="-15729"/>
            <a:ext cx="457986" cy="685800"/>
          </a:xfrm>
          <a:prstGeom prst="chevron">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Pentágono 5"/>
          <p:cNvSpPr/>
          <p:nvPr/>
        </p:nvSpPr>
        <p:spPr>
          <a:xfrm>
            <a:off x="0" y="0"/>
            <a:ext cx="6705600" cy="685800"/>
          </a:xfrm>
          <a:prstGeom prst="homePlate">
            <a:avLst>
              <a:gd name="adj" fmla="val 33636"/>
            </a:avLst>
          </a:pr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ángulo 6"/>
          <p:cNvSpPr/>
          <p:nvPr/>
        </p:nvSpPr>
        <p:spPr>
          <a:xfrm>
            <a:off x="12071" y="65901"/>
            <a:ext cx="6605138" cy="553998"/>
          </a:xfrm>
          <a:prstGeom prst="rect">
            <a:avLst/>
          </a:prstGeom>
        </p:spPr>
        <p:txBody>
          <a:bodyPr wrap="square">
            <a:spAutoFit/>
          </a:bodyPr>
          <a:lstStyle/>
          <a:p>
            <a:r>
              <a:rPr lang="en-US" sz="1400" b="1" dirty="0" err="1">
                <a:solidFill>
                  <a:schemeClr val="bg1"/>
                </a:solidFill>
                <a:latin typeface="Arial Narrow" panose="020B0606020202030204" pitchFamily="34" charset="0"/>
              </a:rPr>
              <a:t>Protocolo</a:t>
            </a:r>
            <a:r>
              <a:rPr lang="en-US" sz="1400" b="1" dirty="0">
                <a:solidFill>
                  <a:schemeClr val="bg1"/>
                </a:solidFill>
                <a:latin typeface="Arial Narrow" panose="020B0606020202030204" pitchFamily="34" charset="0"/>
              </a:rPr>
              <a:t> 6</a:t>
            </a:r>
          </a:p>
          <a:p>
            <a:r>
              <a:rPr lang="en-US" sz="1600" b="1" dirty="0">
                <a:solidFill>
                  <a:schemeClr val="bg1"/>
                </a:solidFill>
                <a:latin typeface="Arial Narrow" panose="020B0606020202030204" pitchFamily="34" charset="0"/>
              </a:rPr>
              <a:t>V</a:t>
            </a:r>
            <a:r>
              <a:rPr lang="es-PE" sz="1600" b="1" dirty="0" err="1">
                <a:solidFill>
                  <a:schemeClr val="bg1"/>
                </a:solidFill>
                <a:latin typeface="Arial Narrow" panose="020B0606020202030204" pitchFamily="34" charset="0"/>
              </a:rPr>
              <a:t>iolencia</a:t>
            </a:r>
            <a:r>
              <a:rPr lang="es-PE" sz="1600" b="1" dirty="0">
                <a:solidFill>
                  <a:schemeClr val="bg1"/>
                </a:solidFill>
                <a:latin typeface="Arial Narrow" panose="020B0606020202030204" pitchFamily="34" charset="0"/>
              </a:rPr>
              <a:t> psicológica, física y/o sexual POR UN FAMILIAR U OTRA PERSONA</a:t>
            </a:r>
            <a:endParaRPr 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32446618"/>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990600"/>
            <a:ext cx="9982200" cy="5014193"/>
          </a:xfrm>
          <a:prstGeom prst="rect">
            <a:avLst/>
          </a:prstGeom>
        </p:spPr>
        <p:txBody>
          <a:bodyPr vert="horz" wrap="square" lIns="0" tIns="271780" rIns="0" bIns="0" rtlCol="0">
            <a:spAutoFit/>
          </a:bodyPr>
          <a:lstStyle/>
          <a:p>
            <a:pPr marL="12700">
              <a:lnSpc>
                <a:spcPct val="100000"/>
              </a:lnSpc>
              <a:spcBef>
                <a:spcPts val="2140"/>
              </a:spcBef>
            </a:pPr>
            <a:r>
              <a:rPr lang="es-PE" sz="4800" i="0" spc="-5" dirty="0">
                <a:solidFill>
                  <a:schemeClr val="accent6"/>
                </a:solidFill>
                <a:latin typeface="Calibri Light" panose="020F0302020204030204" pitchFamily="34" charset="0"/>
              </a:rPr>
              <a:t>C</a:t>
            </a:r>
            <a:r>
              <a:rPr sz="4800" i="0" spc="-5" dirty="0" err="1">
                <a:solidFill>
                  <a:schemeClr val="accent6"/>
                </a:solidFill>
                <a:latin typeface="Calibri Light" panose="020F0302020204030204" pitchFamily="34" charset="0"/>
              </a:rPr>
              <a:t>aso</a:t>
            </a:r>
            <a:r>
              <a:rPr lang="es-PE" sz="4800" i="0" spc="-5" dirty="0">
                <a:solidFill>
                  <a:schemeClr val="accent6"/>
                </a:solidFill>
                <a:latin typeface="Calibri Light" panose="020F0302020204030204" pitchFamily="34" charset="0"/>
              </a:rPr>
              <a:t> F</a:t>
            </a:r>
            <a:r>
              <a:rPr sz="4800" i="0" spc="-5" dirty="0">
                <a:solidFill>
                  <a:schemeClr val="accent6"/>
                </a:solidFill>
                <a:latin typeface="Calibri Light" panose="020F0302020204030204" pitchFamily="34" charset="0"/>
              </a:rPr>
              <a:t>:</a:t>
            </a:r>
            <a:endParaRPr sz="4800" dirty="0">
              <a:solidFill>
                <a:schemeClr val="accent6"/>
              </a:solidFill>
              <a:latin typeface="Calibri Light" panose="020F0302020204030204" pitchFamily="34" charset="0"/>
            </a:endParaRPr>
          </a:p>
          <a:p>
            <a:pPr algn="l"/>
            <a:r>
              <a:rPr lang="es-ES" sz="2000" dirty="0">
                <a:latin typeface="Calibri Light" panose="020F0302020204030204" pitchFamily="34" charset="0"/>
              </a:rPr>
              <a:t>En un aula de 1er de primaria, la maestra del aula observa que Susana ha cambiado en las últimas semanas. Está como ausente, pelea con sus amiguitas y llora mucho.</a:t>
            </a:r>
            <a:br>
              <a:rPr lang="es-PE" sz="2000" dirty="0">
                <a:latin typeface="Calibri Light" panose="020F0302020204030204" pitchFamily="34" charset="0"/>
              </a:rPr>
            </a:br>
            <a:r>
              <a:rPr lang="es-ES" sz="2000" dirty="0">
                <a:latin typeface="Calibri Light" panose="020F0302020204030204" pitchFamily="34" charset="0"/>
              </a:rPr>
              <a:t>La docente se acerca a ella a la hora del recreo y le pregunta si se siente bien y si algo le está pasando, a lo que la niña le dice que no puede contarle y la evade. En otro momento le dice que tiene un secreto y que los secretos no se dicen a nadie. La docente se da cuenta que estas son señales, que algo está pasando con Susana y decide averiguar qué es lo que sucede.</a:t>
            </a:r>
            <a:br>
              <a:rPr lang="es-PE" sz="2000" dirty="0">
                <a:latin typeface="Calibri Light" panose="020F0302020204030204" pitchFamily="34" charset="0"/>
              </a:rPr>
            </a:br>
            <a:r>
              <a:rPr lang="es-ES" sz="2000" dirty="0">
                <a:latin typeface="Calibri Light" panose="020F0302020204030204" pitchFamily="34" charset="0"/>
              </a:rPr>
              <a:t>Con mucho cariño y cuidado la profesora sigue hablando con la niña, preguntándole cómo está y acercándose a ella, hasta que un día ésta le cuenta que su tío la besa y le hace agarrar su “pipí”. Que ella siente mucho miedo, porque el tío le ha dicho, que si cuenta su secreto a alguien, su mamá va a morir.</a:t>
            </a:r>
            <a:br>
              <a:rPr lang="es-ES" sz="2000" dirty="0">
                <a:latin typeface="Calibri Light" panose="020F0302020204030204" pitchFamily="34" charset="0"/>
              </a:rPr>
            </a:br>
            <a:r>
              <a:rPr lang="es-ES" sz="2000" dirty="0">
                <a:latin typeface="Calibri Light" panose="020F0302020204030204" pitchFamily="34" charset="0"/>
              </a:rPr>
              <a:t>La docente, quien conoce al tío de Susana porque a veces la viene a recoger, tiene la impresión que es una persona muy amable y respetable, pero de todas maneras decide informarle el hecho a la directora.</a:t>
            </a:r>
            <a:endParaRPr lang="es-PE" sz="2000" dirty="0">
              <a:latin typeface="Calibri Light" panose="020F0302020204030204" pitchFamily="34" charset="0"/>
            </a:endParaRPr>
          </a:p>
        </p:txBody>
      </p:sp>
      <p:pic>
        <p:nvPicPr>
          <p:cNvPr id="7" name="image27.jpg"/>
          <p:cNvPicPr/>
          <p:nvPr/>
        </p:nvPicPr>
        <p:blipFill>
          <a:blip r:embed="rId2"/>
          <a:srcRect/>
          <a:stretch>
            <a:fillRect/>
          </a:stretch>
        </p:blipFill>
        <p:spPr>
          <a:xfrm>
            <a:off x="381000" y="838200"/>
            <a:ext cx="940053" cy="1088160"/>
          </a:xfrm>
          <a:prstGeom prst="rect">
            <a:avLst/>
          </a:prstGeom>
          <a:ln/>
        </p:spPr>
      </p:pic>
    </p:spTree>
    <p:extLst>
      <p:ext uri="{BB962C8B-B14F-4D97-AF65-F5344CB8AC3E}">
        <p14:creationId xmlns:p14="http://schemas.microsoft.com/office/powerpoint/2010/main" val="1750864821"/>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9.png"/>
          <p:cNvPicPr/>
          <p:nvPr/>
        </p:nvPicPr>
        <p:blipFill>
          <a:blip r:embed="rId2"/>
          <a:srcRect/>
          <a:stretch>
            <a:fillRect/>
          </a:stretch>
        </p:blipFill>
        <p:spPr>
          <a:xfrm>
            <a:off x="381000" y="856816"/>
            <a:ext cx="914400" cy="895784"/>
          </a:xfrm>
          <a:prstGeom prst="rect">
            <a:avLst/>
          </a:prstGeom>
          <a:ln/>
        </p:spPr>
      </p:pic>
      <p:pic>
        <p:nvPicPr>
          <p:cNvPr id="6" name="Imagen 5"/>
          <p:cNvPicPr>
            <a:picLocks noChangeAspect="1"/>
          </p:cNvPicPr>
          <p:nvPr/>
        </p:nvPicPr>
        <p:blipFill rotWithShape="1">
          <a:blip r:embed="rId3"/>
          <a:srcRect b="39241"/>
          <a:stretch/>
        </p:blipFill>
        <p:spPr>
          <a:xfrm>
            <a:off x="3124200" y="990600"/>
            <a:ext cx="5841833" cy="5334000"/>
          </a:xfrm>
          <a:prstGeom prst="rect">
            <a:avLst/>
          </a:prstGeom>
          <a:ln>
            <a:solidFill>
              <a:schemeClr val="tx1"/>
            </a:solidFill>
          </a:ln>
        </p:spPr>
      </p:pic>
    </p:spTree>
    <p:extLst>
      <p:ext uri="{BB962C8B-B14F-4D97-AF65-F5344CB8AC3E}">
        <p14:creationId xmlns:p14="http://schemas.microsoft.com/office/powerpoint/2010/main" val="1110765835"/>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49.png"/>
          <p:cNvPicPr/>
          <p:nvPr/>
        </p:nvPicPr>
        <p:blipFill>
          <a:blip r:embed="rId2"/>
          <a:srcRect/>
          <a:stretch>
            <a:fillRect/>
          </a:stretch>
        </p:blipFill>
        <p:spPr>
          <a:xfrm>
            <a:off x="381000" y="856816"/>
            <a:ext cx="914400" cy="895784"/>
          </a:xfrm>
          <a:prstGeom prst="rect">
            <a:avLst/>
          </a:prstGeom>
          <a:ln/>
        </p:spPr>
      </p:pic>
      <p:pic>
        <p:nvPicPr>
          <p:cNvPr id="6" name="Imagen 5"/>
          <p:cNvPicPr>
            <a:picLocks noChangeAspect="1"/>
          </p:cNvPicPr>
          <p:nvPr/>
        </p:nvPicPr>
        <p:blipFill rotWithShape="1">
          <a:blip r:embed="rId3"/>
          <a:srcRect b="94792"/>
          <a:stretch/>
        </p:blipFill>
        <p:spPr>
          <a:xfrm>
            <a:off x="3124200" y="914400"/>
            <a:ext cx="6692020" cy="523738"/>
          </a:xfrm>
          <a:prstGeom prst="rect">
            <a:avLst/>
          </a:prstGeom>
          <a:ln>
            <a:solidFill>
              <a:schemeClr val="tx1"/>
            </a:solidFill>
          </a:ln>
        </p:spPr>
      </p:pic>
      <p:pic>
        <p:nvPicPr>
          <p:cNvPr id="4" name="Imagen 3"/>
          <p:cNvPicPr>
            <a:picLocks noChangeAspect="1"/>
          </p:cNvPicPr>
          <p:nvPr/>
        </p:nvPicPr>
        <p:blipFill rotWithShape="1">
          <a:blip r:embed="rId3"/>
          <a:srcRect t="60906"/>
          <a:stretch/>
        </p:blipFill>
        <p:spPr>
          <a:xfrm>
            <a:off x="3137780" y="1774478"/>
            <a:ext cx="6692020" cy="3931531"/>
          </a:xfrm>
          <a:prstGeom prst="rect">
            <a:avLst/>
          </a:prstGeom>
          <a:ln>
            <a:solidFill>
              <a:schemeClr val="tx1"/>
            </a:solidFill>
          </a:ln>
        </p:spPr>
      </p:pic>
      <p:sp>
        <p:nvSpPr>
          <p:cNvPr id="7" name="CuadroTexto 6"/>
          <p:cNvSpPr txBox="1"/>
          <p:nvPr/>
        </p:nvSpPr>
        <p:spPr>
          <a:xfrm>
            <a:off x="2971800" y="5943600"/>
            <a:ext cx="7606602" cy="584775"/>
          </a:xfrm>
          <a:prstGeom prst="rect">
            <a:avLst/>
          </a:prstGeom>
          <a:noFill/>
        </p:spPr>
        <p:txBody>
          <a:bodyPr wrap="square" rtlCol="0">
            <a:spAutoFit/>
          </a:bodyPr>
          <a:lstStyle/>
          <a:p>
            <a:r>
              <a:rPr lang="es-PE" sz="3200" dirty="0">
                <a:solidFill>
                  <a:srgbClr val="FF0000"/>
                </a:solidFill>
              </a:rPr>
              <a:t>ESTOS CASOS NO SE REPORTAN AL SISEVE</a:t>
            </a:r>
          </a:p>
        </p:txBody>
      </p:sp>
    </p:spTree>
    <p:extLst>
      <p:ext uri="{BB962C8B-B14F-4D97-AF65-F5344CB8AC3E}">
        <p14:creationId xmlns:p14="http://schemas.microsoft.com/office/powerpoint/2010/main" val="261640395"/>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86325" y="1534545"/>
            <a:ext cx="3200400" cy="751488"/>
          </a:xfrm>
          <a:prstGeom prst="rect">
            <a:avLst/>
          </a:prstGeom>
        </p:spPr>
        <p:txBody>
          <a:bodyPr vert="horz" wrap="square" lIns="0" tIns="12700" rIns="0" bIns="0" rtlCol="0">
            <a:spAutoFit/>
          </a:bodyPr>
          <a:lstStyle/>
          <a:p>
            <a:pPr marL="12700">
              <a:lnSpc>
                <a:spcPct val="100000"/>
              </a:lnSpc>
              <a:spcBef>
                <a:spcPts val="100"/>
              </a:spcBef>
            </a:pPr>
            <a:r>
              <a:rPr lang="es-PE" sz="4800" b="1" spc="-25" dirty="0">
                <a:solidFill>
                  <a:srgbClr val="2D75B6"/>
                </a:solidFill>
                <a:latin typeface="Calibri Light" panose="020F0302020204030204" pitchFamily="34" charset="0"/>
                <a:cs typeface="Goudy Old Style"/>
              </a:rPr>
              <a:t>BLOQUE</a:t>
            </a:r>
            <a:r>
              <a:rPr sz="4800" b="1" spc="-65" dirty="0">
                <a:solidFill>
                  <a:srgbClr val="2D75B6"/>
                </a:solidFill>
                <a:latin typeface="Calibri Light" panose="020F0302020204030204" pitchFamily="34" charset="0"/>
                <a:cs typeface="Goudy Old Style"/>
              </a:rPr>
              <a:t> </a:t>
            </a:r>
            <a:r>
              <a:rPr lang="es-PE" sz="4800" b="1" dirty="0">
                <a:solidFill>
                  <a:srgbClr val="2D75B6"/>
                </a:solidFill>
                <a:latin typeface="Calibri Light" panose="020F0302020204030204" pitchFamily="34" charset="0"/>
                <a:cs typeface="Goudy Old Style"/>
              </a:rPr>
              <a:t>VI</a:t>
            </a:r>
            <a:endParaRPr sz="4800" dirty="0">
              <a:latin typeface="Calibri Light" panose="020F0302020204030204" pitchFamily="34" charset="0"/>
              <a:cs typeface="Goudy Old Style"/>
            </a:endParaRPr>
          </a:p>
        </p:txBody>
      </p:sp>
      <p:sp>
        <p:nvSpPr>
          <p:cNvPr id="3" name="object 3"/>
          <p:cNvSpPr txBox="1"/>
          <p:nvPr/>
        </p:nvSpPr>
        <p:spPr>
          <a:xfrm>
            <a:off x="1066800" y="2405969"/>
            <a:ext cx="10058400" cy="2759730"/>
          </a:xfrm>
          <a:prstGeom prst="rect">
            <a:avLst/>
          </a:prstGeom>
        </p:spPr>
        <p:txBody>
          <a:bodyPr vert="horz" wrap="square" lIns="0" tIns="12700" rIns="0" bIns="0" rtlCol="0">
            <a:spAutoFit/>
          </a:bodyPr>
          <a:lstStyle/>
          <a:p>
            <a:pPr marL="12700" marR="5080" indent="-635" algn="ctr">
              <a:lnSpc>
                <a:spcPct val="100000"/>
              </a:lnSpc>
              <a:spcBef>
                <a:spcPts val="100"/>
              </a:spcBef>
            </a:pPr>
            <a:r>
              <a:rPr lang="es-PE" sz="4400" b="1" dirty="0">
                <a:solidFill>
                  <a:schemeClr val="bg1">
                    <a:lumMod val="50000"/>
                  </a:schemeClr>
                </a:solidFill>
                <a:latin typeface="Calibri Light" panose="020F0302020204030204" pitchFamily="34" charset="0"/>
              </a:rPr>
              <a:t>NORMATIVIDAD</a:t>
            </a:r>
            <a:r>
              <a:rPr lang="es-PE" sz="4400" b="1" dirty="0">
                <a:latin typeface="Calibri Light" panose="020F0302020204030204" pitchFamily="34" charset="0"/>
              </a:rPr>
              <a:t> Y </a:t>
            </a:r>
            <a:r>
              <a:rPr lang="es-PE" sz="4400" b="1" dirty="0">
                <a:solidFill>
                  <a:schemeClr val="bg1">
                    <a:lumMod val="50000"/>
                  </a:schemeClr>
                </a:solidFill>
                <a:latin typeface="Calibri Light" panose="020F0302020204030204" pitchFamily="34" charset="0"/>
              </a:rPr>
              <a:t>MEDIDAS DE PREVENCIÓN </a:t>
            </a:r>
          </a:p>
          <a:p>
            <a:pPr marL="12700" marR="5080" indent="-635" algn="ctr">
              <a:lnSpc>
                <a:spcPct val="100000"/>
              </a:lnSpc>
              <a:spcBef>
                <a:spcPts val="100"/>
              </a:spcBef>
            </a:pPr>
            <a:r>
              <a:rPr lang="es-PE" sz="4400" b="1" dirty="0">
                <a:latin typeface="Calibri Light" panose="020F0302020204030204" pitchFamily="34" charset="0"/>
              </a:rPr>
              <a:t>ANTE HECHOS DE </a:t>
            </a:r>
          </a:p>
          <a:p>
            <a:pPr marL="12700" marR="5080" indent="-635" algn="ctr">
              <a:lnSpc>
                <a:spcPct val="100000"/>
              </a:lnSpc>
              <a:spcBef>
                <a:spcPts val="100"/>
              </a:spcBef>
            </a:pPr>
            <a:r>
              <a:rPr lang="es-PE" sz="4400" b="1" dirty="0">
                <a:solidFill>
                  <a:schemeClr val="bg1">
                    <a:lumMod val="50000"/>
                  </a:schemeClr>
                </a:solidFill>
                <a:latin typeface="Calibri Light" panose="020F0302020204030204" pitchFamily="34" charset="0"/>
              </a:rPr>
              <a:t>VIOLENCIA SEXUAL </a:t>
            </a:r>
          </a:p>
          <a:p>
            <a:pPr marL="12700" marR="5080" indent="-635" algn="ctr">
              <a:lnSpc>
                <a:spcPct val="100000"/>
              </a:lnSpc>
              <a:spcBef>
                <a:spcPts val="100"/>
              </a:spcBef>
            </a:pPr>
            <a:r>
              <a:rPr lang="es-PE" sz="4400" b="1" dirty="0">
                <a:latin typeface="Calibri Light" panose="020F0302020204030204" pitchFamily="34" charset="0"/>
              </a:rPr>
              <a:t>EN EL ÁMBITO ESCOLAR </a:t>
            </a:r>
            <a:endParaRPr lang="es-PE" sz="4400" dirty="0">
              <a:latin typeface="Calibri Light" panose="020F0302020204030204" pitchFamily="34" charset="0"/>
              <a:cs typeface="Goudy Old Style"/>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5278090"/>
            <a:ext cx="3524250" cy="1295400"/>
          </a:xfrm>
          <a:prstGeom prst="rect">
            <a:avLst/>
          </a:prstGeom>
        </p:spPr>
      </p:pic>
    </p:spTree>
    <p:extLst>
      <p:ext uri="{BB962C8B-B14F-4D97-AF65-F5344CB8AC3E}">
        <p14:creationId xmlns:p14="http://schemas.microsoft.com/office/powerpoint/2010/main" val="886462130"/>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2"/>
          <p:cNvPicPr/>
          <p:nvPr/>
        </p:nvPicPr>
        <p:blipFill>
          <a:blip r:embed="rId2" cstate="print">
            <a:extLst>
              <a:ext uri="{28A0092B-C50C-407E-A947-70E740481C1C}">
                <a14:useLocalDpi xmlns:a14="http://schemas.microsoft.com/office/drawing/2010/main" val="0"/>
              </a:ext>
            </a:extLst>
          </a:blip>
          <a:srcRect l="24094" r="22899"/>
          <a:stretch>
            <a:fillRect/>
          </a:stretch>
        </p:blipFill>
        <p:spPr bwMode="auto">
          <a:xfrm>
            <a:off x="304800" y="914400"/>
            <a:ext cx="9982200" cy="5334000"/>
          </a:xfrm>
          <a:prstGeom prst="rect">
            <a:avLst/>
          </a:prstGeom>
          <a:noFill/>
        </p:spPr>
      </p:pic>
    </p:spTree>
    <p:extLst>
      <p:ext uri="{BB962C8B-B14F-4D97-AF65-F5344CB8AC3E}">
        <p14:creationId xmlns:p14="http://schemas.microsoft.com/office/powerpoint/2010/main" val="923539809"/>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19200" y="1752600"/>
            <a:ext cx="9372600" cy="3657600"/>
          </a:xfrm>
          <a:prstGeom prst="rect">
            <a:avLst/>
          </a:prstGeom>
        </p:spPr>
      </p:pic>
    </p:spTree>
    <p:extLst>
      <p:ext uri="{BB962C8B-B14F-4D97-AF65-F5344CB8AC3E}">
        <p14:creationId xmlns:p14="http://schemas.microsoft.com/office/powerpoint/2010/main" val="18567160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28800" y="1828800"/>
            <a:ext cx="9677400" cy="4199226"/>
          </a:xfrm>
          <a:prstGeom prst="rect">
            <a:avLst/>
          </a:prstGeom>
        </p:spPr>
        <p:txBody>
          <a:bodyPr vert="horz" wrap="square" lIns="0" tIns="135255" rIns="0" bIns="0" rtlCol="0">
            <a:spAutoFit/>
          </a:bodyPr>
          <a:lstStyle/>
          <a:p>
            <a:pPr algn="just"/>
            <a:r>
              <a:rPr lang="es-PE" sz="4400" b="1" i="0" spc="-5" dirty="0">
                <a:solidFill>
                  <a:schemeClr val="accent6"/>
                </a:solidFill>
                <a:latin typeface="Arial Narrow" panose="020B0606020202030204" pitchFamily="34" charset="0"/>
              </a:rPr>
              <a:t>c) </a:t>
            </a:r>
            <a:r>
              <a:rPr lang="es-ES" sz="4400" dirty="0">
                <a:solidFill>
                  <a:srgbClr val="006FC0"/>
                </a:solidFill>
                <a:latin typeface="Arial Narrow" panose="020B0606020202030204" pitchFamily="34" charset="0"/>
              </a:rPr>
              <a:t>El profesor Kike está dictando su clase en 4to de secundaria y el estudiante Manuel se burla de él repitiendo la última palabra de cada una de sus oraciones, ocasionando las risas de todos sus compañeros. El profesor se enoja y después de increparle le da una cachetada.</a:t>
            </a:r>
            <a:endParaRPr lang="es-PE" sz="4400" dirty="0">
              <a:solidFill>
                <a:srgbClr val="006FC0"/>
              </a:solidFill>
              <a:latin typeface="Arial Narrow" panose="020B0606020202030204" pitchFamily="34" charset="0"/>
            </a:endParaRPr>
          </a:p>
        </p:txBody>
      </p:sp>
      <p:sp>
        <p:nvSpPr>
          <p:cNvPr id="4" name="CuadroTexto 3"/>
          <p:cNvSpPr txBox="1"/>
          <p:nvPr/>
        </p:nvSpPr>
        <p:spPr>
          <a:xfrm>
            <a:off x="1828800" y="877186"/>
            <a:ext cx="9296400" cy="1077218"/>
          </a:xfrm>
          <a:prstGeom prst="rect">
            <a:avLst/>
          </a:prstGeom>
          <a:noFill/>
        </p:spPr>
        <p:txBody>
          <a:bodyPr wrap="square" rtlCol="0">
            <a:spAutoFit/>
          </a:bodyPr>
          <a:lstStyle/>
          <a:p>
            <a:r>
              <a:rPr lang="es-ES" sz="3200" b="1" u="sng" dirty="0"/>
              <a:t>Actividad 1</a:t>
            </a:r>
            <a:r>
              <a:rPr lang="es-ES" sz="3200" b="1" dirty="0"/>
              <a:t>: Tipos de violencia escolar</a:t>
            </a:r>
            <a:endParaRPr lang="es-PE" sz="3200" dirty="0"/>
          </a:p>
          <a:p>
            <a:r>
              <a:rPr lang="es-ES" sz="3200" b="1" dirty="0"/>
              <a:t> </a:t>
            </a:r>
            <a:endParaRPr lang="es-PE" sz="3200" dirty="0"/>
          </a:p>
        </p:txBody>
      </p:sp>
      <p:pic>
        <p:nvPicPr>
          <p:cNvPr id="5" name="image49.png"/>
          <p:cNvPicPr/>
          <p:nvPr/>
        </p:nvPicPr>
        <p:blipFill>
          <a:blip r:embed="rId2"/>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3097552516"/>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8915400" cy="5410200"/>
          </a:xfrm>
          <a:prstGeom prst="rect">
            <a:avLst/>
          </a:prstGeom>
          <a:noFill/>
        </p:spPr>
      </p:pic>
    </p:spTree>
    <p:extLst>
      <p:ext uri="{BB962C8B-B14F-4D97-AF65-F5344CB8AC3E}">
        <p14:creationId xmlns:p14="http://schemas.microsoft.com/office/powerpoint/2010/main" val="4054428727"/>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10439400" cy="5486400"/>
          </a:xfrm>
          <a:prstGeom prst="rect">
            <a:avLst/>
          </a:prstGeom>
          <a:noFill/>
        </p:spPr>
      </p:pic>
    </p:spTree>
    <p:extLst>
      <p:ext uri="{BB962C8B-B14F-4D97-AF65-F5344CB8AC3E}">
        <p14:creationId xmlns:p14="http://schemas.microsoft.com/office/powerpoint/2010/main" val="529259014"/>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90600"/>
            <a:ext cx="9753600" cy="5257800"/>
          </a:xfrm>
          <a:prstGeom prst="rect">
            <a:avLst/>
          </a:prstGeom>
          <a:noFill/>
        </p:spPr>
      </p:pic>
    </p:spTree>
    <p:extLst>
      <p:ext uri="{BB962C8B-B14F-4D97-AF65-F5344CB8AC3E}">
        <p14:creationId xmlns:p14="http://schemas.microsoft.com/office/powerpoint/2010/main" val="614583570"/>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4"/>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9829800" cy="5334000"/>
          </a:xfrm>
          <a:prstGeom prst="rect">
            <a:avLst/>
          </a:prstGeom>
          <a:noFill/>
        </p:spPr>
      </p:pic>
    </p:spTree>
    <p:extLst>
      <p:ext uri="{BB962C8B-B14F-4D97-AF65-F5344CB8AC3E}">
        <p14:creationId xmlns:p14="http://schemas.microsoft.com/office/powerpoint/2010/main" val="3800539471"/>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ángulo 6"/>
          <p:cNvSpPr/>
          <p:nvPr/>
        </p:nvSpPr>
        <p:spPr>
          <a:xfrm>
            <a:off x="0" y="-3916"/>
            <a:ext cx="12192000" cy="686191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318" y="5239393"/>
            <a:ext cx="4287714" cy="995363"/>
          </a:xfrm>
          <a:prstGeom prst="rect">
            <a:avLst/>
          </a:prstGeom>
        </p:spPr>
      </p:pic>
      <p:sp>
        <p:nvSpPr>
          <p:cNvPr id="3" name="Marcador de contenido 2"/>
          <p:cNvSpPr>
            <a:spLocks noGrp="1"/>
          </p:cNvSpPr>
          <p:nvPr>
            <p:ph idx="4294967295"/>
          </p:nvPr>
        </p:nvSpPr>
        <p:spPr>
          <a:xfrm>
            <a:off x="838200" y="3264103"/>
            <a:ext cx="10515600" cy="862149"/>
          </a:xfrm>
          <a:prstGeom prst="rect">
            <a:avLst/>
          </a:prstGeom>
        </p:spPr>
        <p:txBody>
          <a:bodyPr>
            <a:normAutofit/>
          </a:bodyPr>
          <a:lstStyle/>
          <a:p>
            <a:pPr marL="0" indent="0" algn="ctr">
              <a:buNone/>
            </a:pPr>
            <a:r>
              <a:rPr lang="es-PE" sz="4800" dirty="0">
                <a:solidFill>
                  <a:schemeClr val="tx1">
                    <a:lumMod val="75000"/>
                    <a:lumOff val="25000"/>
                  </a:schemeClr>
                </a:solidFill>
              </a:rPr>
              <a:t>¡</a:t>
            </a:r>
            <a:r>
              <a:rPr lang="es-PE" sz="4800" dirty="0">
                <a:solidFill>
                  <a:schemeClr val="tx1">
                    <a:lumMod val="75000"/>
                    <a:lumOff val="25000"/>
                  </a:schemeClr>
                </a:solidFill>
                <a:latin typeface="+mj-lt"/>
              </a:rPr>
              <a:t>Gracias</a:t>
            </a:r>
            <a:r>
              <a:rPr lang="es-PE" sz="4800" dirty="0">
                <a:solidFill>
                  <a:schemeClr val="tx1">
                    <a:lumMod val="75000"/>
                    <a:lumOff val="25000"/>
                  </a:schemeClr>
                </a:solidFill>
              </a:rPr>
              <a:t>!</a:t>
            </a:r>
          </a:p>
        </p:txBody>
      </p:sp>
    </p:spTree>
    <p:extLst>
      <p:ext uri="{BB962C8B-B14F-4D97-AF65-F5344CB8AC3E}">
        <p14:creationId xmlns:p14="http://schemas.microsoft.com/office/powerpoint/2010/main" val="18170873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52600" y="1676400"/>
            <a:ext cx="9906000" cy="3291286"/>
          </a:xfrm>
          <a:prstGeom prst="rect">
            <a:avLst/>
          </a:prstGeom>
        </p:spPr>
        <p:txBody>
          <a:bodyPr vert="horz" wrap="square" lIns="0" tIns="135255" rIns="0" bIns="0" rtlCol="0">
            <a:spAutoFit/>
          </a:bodyPr>
          <a:lstStyle/>
          <a:p>
            <a:pPr algn="l"/>
            <a:r>
              <a:rPr lang="es-PE" sz="4100" b="1" i="0" spc="-5" dirty="0">
                <a:solidFill>
                  <a:srgbClr val="EC7C30"/>
                </a:solidFill>
                <a:latin typeface="Arial Narrow" panose="020B0606020202030204" pitchFamily="34" charset="0"/>
              </a:rPr>
              <a:t>d) </a:t>
            </a:r>
            <a:r>
              <a:rPr sz="4100" b="1" i="0" spc="-5" dirty="0">
                <a:solidFill>
                  <a:srgbClr val="EC7C30"/>
                </a:solidFill>
                <a:latin typeface="Arial Narrow" panose="020B0606020202030204" pitchFamily="34" charset="0"/>
              </a:rPr>
              <a:t> </a:t>
            </a:r>
            <a:r>
              <a:rPr lang="es-ES" sz="4100" spc="-5" dirty="0">
                <a:solidFill>
                  <a:srgbClr val="006FC0"/>
                </a:solidFill>
                <a:latin typeface="Arial Narrow" panose="020B0606020202030204" pitchFamily="34" charset="0"/>
              </a:rPr>
              <a:t>Un profesor de educación física le dice a una de sus estudiantes de 2do de secundaria que desaprobó el examen de aspas de molino y que venga a entrenar en la tarde para mejorar su nota. Una vez solos, le toca las piernas y las nalgas.</a:t>
            </a:r>
            <a:endParaRPr lang="es-PE" sz="4100" spc="-5" dirty="0">
              <a:solidFill>
                <a:srgbClr val="006FC0"/>
              </a:solidFill>
              <a:latin typeface="Arial Narrow" panose="020B0606020202030204" pitchFamily="34" charset="0"/>
            </a:endParaRPr>
          </a:p>
        </p:txBody>
      </p:sp>
      <p:sp>
        <p:nvSpPr>
          <p:cNvPr id="4" name="CuadroTexto 3"/>
          <p:cNvSpPr txBox="1"/>
          <p:nvPr/>
        </p:nvSpPr>
        <p:spPr>
          <a:xfrm>
            <a:off x="1828800" y="877186"/>
            <a:ext cx="9296400" cy="1077218"/>
          </a:xfrm>
          <a:prstGeom prst="rect">
            <a:avLst/>
          </a:prstGeom>
          <a:noFill/>
        </p:spPr>
        <p:txBody>
          <a:bodyPr wrap="square" rtlCol="0">
            <a:spAutoFit/>
          </a:bodyPr>
          <a:lstStyle/>
          <a:p>
            <a:r>
              <a:rPr lang="es-ES" sz="3200" b="1" u="sng" dirty="0"/>
              <a:t>Actividad 1</a:t>
            </a:r>
            <a:r>
              <a:rPr lang="es-ES" sz="3200" b="1" dirty="0"/>
              <a:t>: Tipos de violencia escolar</a:t>
            </a:r>
            <a:endParaRPr lang="es-PE" sz="3200" dirty="0"/>
          </a:p>
          <a:p>
            <a:r>
              <a:rPr lang="es-ES" sz="3200" b="1" dirty="0"/>
              <a:t> </a:t>
            </a:r>
            <a:endParaRPr lang="es-PE" sz="3200" dirty="0"/>
          </a:p>
        </p:txBody>
      </p:sp>
      <p:pic>
        <p:nvPicPr>
          <p:cNvPr id="5" name="image49.png"/>
          <p:cNvPicPr/>
          <p:nvPr/>
        </p:nvPicPr>
        <p:blipFill>
          <a:blip r:embed="rId2"/>
          <a:srcRect/>
          <a:stretch>
            <a:fillRect/>
          </a:stretch>
        </p:blipFill>
        <p:spPr>
          <a:xfrm>
            <a:off x="381000" y="856816"/>
            <a:ext cx="914400" cy="895784"/>
          </a:xfrm>
          <a:prstGeom prst="rect">
            <a:avLst/>
          </a:prstGeom>
          <a:ln/>
        </p:spPr>
      </p:pic>
    </p:spTree>
    <p:extLst>
      <p:ext uri="{BB962C8B-B14F-4D97-AF65-F5344CB8AC3E}">
        <p14:creationId xmlns:p14="http://schemas.microsoft.com/office/powerpoint/2010/main" val="328647029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TotalTime>
  <Words>6281</Words>
  <Application>Microsoft Office PowerPoint</Application>
  <PresentationFormat>Panorámica</PresentationFormat>
  <Paragraphs>730</Paragraphs>
  <Slides>84</Slides>
  <Notes>33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84</vt:i4>
      </vt:variant>
    </vt:vector>
  </HeadingPairs>
  <TitlesOfParts>
    <vt:vector size="95" baseType="lpstr">
      <vt:lpstr>Batang</vt:lpstr>
      <vt:lpstr>BatangChe</vt:lpstr>
      <vt:lpstr>Arial</vt:lpstr>
      <vt:lpstr>Arial Narrow</vt:lpstr>
      <vt:lpstr>Calibri</vt:lpstr>
      <vt:lpstr>Calibri Light</vt:lpstr>
      <vt:lpstr>Goudy Old Style</vt:lpstr>
      <vt:lpstr>Oswald SemiBold</vt:lpstr>
      <vt:lpstr>Times New Roman</vt:lpstr>
      <vt:lpstr>Wingdings</vt:lpstr>
      <vt:lpstr>Office Theme</vt:lpstr>
      <vt:lpstr>Presentación de PowerPoint</vt:lpstr>
      <vt:lpstr>OBJETIVO:</vt:lpstr>
      <vt:lpstr>Presentación de PowerPoint</vt:lpstr>
      <vt:lpstr>Presentación de PowerPoint</vt:lpstr>
      <vt:lpstr>Presentación de PowerPoint</vt:lpstr>
      <vt:lpstr>a) Victoria es una estudiante con dificultad al caminar, usa un equipamiento médico que protege su pierna. Sus compañeros le dicen “Vicky la Robot” y a todos les causa mucha gracia. </vt:lpstr>
      <vt:lpstr> b) La docente Margarita está entrenando a los estudiantes de secundaria para el desfile de Fiestas Patrias y al estudiante que llega tarde al ensayo lo castiga haciéndolo marchar solo alrededor del patio.</vt:lpstr>
      <vt:lpstr>c) El profesor Kike está dictando su clase en 4to de secundaria y el estudiante Manuel se burla de él repitiendo la última palabra de cada una de sus oraciones, ocasionando las risas de todos sus compañeros. El profesor se enoja y después de increparle le da una cachetada.</vt:lpstr>
      <vt:lpstr>d)  Un profesor de educación física le dice a una de sus estudiantes de 2do de secundaria que desaprobó el examen de aspas de molino y que venga a entrenar en la tarde para mejorar su nota. Una vez solos, le toca las piernas y las nalgas.</vt:lpstr>
      <vt:lpstr>Tipos de violencia</vt:lpstr>
      <vt:lpstr>Presentación de PowerPoint</vt:lpstr>
      <vt:lpstr>Presentación de PowerPoint</vt:lpstr>
      <vt:lpstr>Presentación de PowerPoint</vt:lpstr>
      <vt:lpstr>Presentación de PowerPoint</vt:lpstr>
      <vt:lpstr>PASOS PARA EL PROCEDIMIENTO DE LA ATENCIÓN DE LA VIOLENCIA ESCOLAR</vt:lpstr>
      <vt:lpstr>Presentación de PowerPoint</vt:lpstr>
      <vt:lpstr>¿CUÁLES SON LOS PROTOCOLOS DE ATENCIÓN?</vt:lpstr>
      <vt:lpstr>CONSIDERACIONES GENERALES</vt:lpstr>
      <vt:lpstr>Instrumentos de apoyo:</vt:lpstr>
      <vt:lpstr>Presentación de PowerPoint</vt:lpstr>
      <vt:lpstr>Presentación de PowerPoint</vt:lpstr>
      <vt:lpstr>Presentación de PowerPoint</vt:lpstr>
      <vt:lpstr>E. Ficha de Derivación</vt:lpstr>
      <vt:lpstr>G. Acta de Denuncia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A: Una profesora es testigo de cómo un grupo de estudiantes de 4to grado se ríen de una compañera y le dicen “serrana” además le increpan porque viene a la escuela con un uniforme viejo. La profesora decide prestar atención a la alumna agredida y observa a la niña. Se da cuenta que se sienta sola, que no juega con nadie en el recreo y en ocasiones prefiere quedarse en el aula.</vt:lpstr>
      <vt:lpstr>Presentación de PowerPoint</vt:lpstr>
      <vt:lpstr>Presentación de PowerPoint</vt:lpstr>
      <vt:lpstr>Presentación de PowerPoint</vt:lpstr>
      <vt:lpstr>Presentación de PowerPoint</vt:lpstr>
      <vt:lpstr>Presentación de PowerPoint</vt:lpstr>
      <vt:lpstr>Presentación de PowerPoint</vt:lpstr>
      <vt:lpstr>Caso B: En una escuela secundaria ubicada en un barrio con altos índices de violencia, los estudiantes se enfrentan a patadas y se insultan con frecuencia en el recreo, a la salida, etc. Los docentes no han tomado acciones al respecto. Una tarde saliendo de clases se enfrentaron dos grupos de alumnos y uno de los estudiantes salió herido quedándose tirado en la vereda frente a la escuela con una herida en la frente y el ojo. Estudiantes de otro salón fueron al director a comentarles lo sucedido.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 En una reunión de padres del 1er grado B de primaria con la directora, el papá de Luz refiere que su hija le ha contado en varias oportunidades que la docente se burla de ella diciéndole que debe dejar de comer porque está gordita y sus compañeros al escuchar ello se ríen y burlan, además no le revisa los ejercicios que desarrolla en clase pero a los demás estudiantes si le revisa. El padre comenta que ha conversado con la docente en 2 oportunidades y ella le ha indicado que son malos entendidos. Sin embargo, su hija le dice que la docente le sigue diciendo “gordita” y a ella le incomoda, porque los demás niños la han comenzado a llamar así.  </vt:lpstr>
      <vt:lpstr>Por otro lado, la madre de Juan comenta que su hijo le ha dicho que la docente es muy gritona y reniega constantemente, a Juan le asustan sus gritos e incluso a veces golpea fuerte la carpeta con un palo para que todos los niños y niñas se queden en silencio, la madre indica que Juan no quiere ir a la escuela porque tiene miedo de que la docente lo golpee. La mamá de Luis refiere que la maestra en 2 ocasiones le ha dicho tonto, lento, “no tienes cerebro”, cada vez que Luis le pregunta por algo que no entiende, Luis ya no le pregunta por temor a ser insultado. Los demás padres y madres refieren que todo lo que han contado los niños es verdad porque sus hijos le han comentado sobre esos hechos y otros más.</vt:lpstr>
      <vt:lpstr>Presentación de PowerPoint</vt:lpstr>
      <vt:lpstr>Presentación de PowerPoint</vt:lpstr>
      <vt:lpstr>Presentación de PowerPoint</vt:lpstr>
      <vt:lpstr>Presentación de PowerPoint</vt:lpstr>
      <vt:lpstr>Presentación de PowerPoint</vt:lpstr>
      <vt:lpstr>Presentación de PowerPoint</vt:lpstr>
      <vt:lpstr>Caso D: En clase de 2do año de secundaria, Antonio se pone a silbar en clase. El maestro lo mira y le dice que deje de hacerlo. Antonio sigue interrumpiendo y cuando el maestro le dice que se calle, él le dice “Cállate tú”, a lo que el docente le da una “cachetada” y lo bota de la clase. El director que pasaba por el pasillo, ve al estudiante en la puerta avergonzado, y le pregunta qué pasó, por lo que este le comenta el incidente.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E: Alejandra, estudiante de 3ero de secundaria, ha desaprobado el examen de CTA y busca al docente para que le diga cómo puede hacer para recuperar su nota. El docente de ciencias le dice “Eres muy linda para desaprobar, seguro en tu grupo te deben envidiar por esa rica colita.” Además, intenta besarla, pero Alejandra se niega. El docente le afirma que él puede ayudarla a mejorar su nota si salen juntos a comer algo.  Alejandra informa a su madre lo que sucedió y al día siguiente ambas van a buscar al director y le cuentan lo sucedido.</vt:lpstr>
      <vt:lpstr>Presentación de PowerPoint</vt:lpstr>
      <vt:lpstr>Presentación de PowerPoint</vt:lpstr>
      <vt:lpstr>Presentación de PowerPoint</vt:lpstr>
      <vt:lpstr>DIFERENCIAS CON OTROS PROTOCOLOS</vt:lpstr>
      <vt:lpstr>Presentación de PowerPoint</vt:lpstr>
      <vt:lpstr>Presentación de PowerPoint</vt:lpstr>
      <vt:lpstr>Presentación de PowerPoint</vt:lpstr>
      <vt:lpstr>Presentación de PowerPoint</vt:lpstr>
      <vt:lpstr>Caso F: En un aula de 1er de primaria, la maestra del aula observa que Susana ha cambiado en las últimas semanas. Está como ausente, pelea con sus amiguitas y llora mucho. La docente se acerca a ella a la hora del recreo y le pregunta si se siente bien y si algo le está pasando, a lo que la niña le dice que no puede contarle y la evade. En otro momento le dice que tiene un secreto y que los secretos no se dicen a nadie. La docente se da cuenta que estas son señales, que algo está pasando con Susana y decide averiguar qué es lo que sucede. Con mucho cariño y cuidado la profesora sigue hablando con la niña, preguntándole cómo está y acercándose a ella, hasta que un día ésta le cuenta que su tío la besa y le hace agarrar su “pipí”. Que ella siente mucho miedo, porque el tío le ha dicho, que si cuenta su secreto a alguien, su mamá va a morir. La docente, quien conoce al tío de Susana porque a veces la viene a recoger, tiene la impresión que es una persona muy amable y respetable, pero de todas maneras decide informarle el hecho a la directora.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IV   PROTOCOLOS PARA LA ATENCIÓN DE LA VIOLENCIA ESCOLAR</dc:title>
  <dc:creator>SOPORTE SISEVE</dc:creator>
  <cp:lastModifiedBy>Flaviana Pastor Salas</cp:lastModifiedBy>
  <cp:revision>31</cp:revision>
  <dcterms:created xsi:type="dcterms:W3CDTF">2018-09-12T22:11:20Z</dcterms:created>
  <dcterms:modified xsi:type="dcterms:W3CDTF">2018-10-26T02:54:23Z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2018-08-14T00:00:00Z</vt:filetime>
  </property>
  <property fmtid="{D5CDD505-2E9C-101B-9397-08002B2CF9AE}" pid="3" name="Creator">
    <vt:lpwstr>Microsoft® PowerPoint® 2013</vt:lpwstr>
  </property>
  <property fmtid="{D5CDD505-2E9C-101B-9397-08002B2CF9AE}" pid="4" name="LastSaved">
    <vt:filetime>2018-09-12T00:00:00Z</vt:filetime>
  </property>
</Properties>
</file>