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2" r:id="rId5"/>
    <p:sldId id="292" r:id="rId6"/>
    <p:sldId id="291" r:id="rId7"/>
    <p:sldId id="290" r:id="rId8"/>
    <p:sldId id="295" r:id="rId9"/>
    <p:sldId id="306" r:id="rId10"/>
    <p:sldId id="294" r:id="rId11"/>
    <p:sldId id="300" r:id="rId12"/>
    <p:sldId id="304" r:id="rId13"/>
    <p:sldId id="305" r:id="rId14"/>
    <p:sldId id="302" r:id="rId15"/>
    <p:sldId id="303" r:id="rId16"/>
    <p:sldId id="301" r:id="rId17"/>
    <p:sldId id="299" r:id="rId18"/>
    <p:sldId id="308" r:id="rId19"/>
    <p:sldId id="307" r:id="rId20"/>
    <p:sldId id="283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A7F1C-17B9-44B7-A1D3-5E3C23541D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DE775BC-F2B1-4477-8223-0215ABBF6B89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Difusión en la región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E5F89-10A5-457B-877D-08537662D14A}" type="parTrans" cxnId="{3BDEC6C8-0768-4AD4-861A-CCF5B57656DD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8A8CD-F13E-4EF5-8FB9-6C0495AE0920}" type="sibTrans" cxnId="{3BDEC6C8-0768-4AD4-861A-CCF5B57656DD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65617-A8B8-433D-B2BD-E5E2253264D1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Sedes 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C0EE1-7A7B-4B0D-A5B3-C7C4EA4EEFF7}" type="parTrans" cxnId="{086F04A2-59D7-47D8-B9A9-2B2C84A7002F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BEB79-AEB0-4773-9D57-1BCC54D37F37}" type="sibTrans" cxnId="{086F04A2-59D7-47D8-B9A9-2B2C84A7002F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D539D-2140-4AE2-A1B7-244D3BBA93D4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Aplicadores 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5FACC-B61A-42FC-95B9-025698D86B53}" type="parTrans" cxnId="{67393161-114F-4C88-867D-14DFFBFE9A66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F17AA-3E9A-4F0E-B72E-E395EA5A2F82}" type="sibTrans" cxnId="{67393161-114F-4C88-867D-14DFFBFE9A66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C7380-346F-4493-A8E2-9A03949D7EF5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Reuniones con autoridades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B1215-DB41-4548-BD0C-25B7FC884B98}" type="parTrans" cxnId="{4397F65D-8D39-4861-A456-70834130D610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F8FC4-7FA7-4240-829A-AAD85CA546F7}" type="sibTrans" cxnId="{4397F65D-8D39-4861-A456-70834130D610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2476E-793C-49A6-93F7-C049B7E9E6A9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Medios locales de comunicación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B3B22-6649-4C00-AD5D-36BE2CE6BF64}" type="parTrans" cxnId="{F8F0202F-56D2-43CB-9597-961B93CB42A0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583EE-910C-4826-BCA3-A60014A41E34}" type="sibTrans" cxnId="{F8F0202F-56D2-43CB-9597-961B93CB42A0}">
      <dgm:prSet/>
      <dgm:spPr/>
      <dgm:t>
        <a:bodyPr/>
        <a:lstStyle/>
        <a:p>
          <a:endParaRPr lang="es-P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D4FFD6-E7CC-491B-94C5-4F893FC29CF2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Locales para sedes 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214D2-8EBA-4135-A8C1-0F1A610B0C69}" type="parTrans" cxnId="{76F0DC45-F7AF-4E1B-BD96-C40072FCBF8C}">
      <dgm:prSet/>
      <dgm:spPr/>
      <dgm:t>
        <a:bodyPr/>
        <a:lstStyle/>
        <a:p>
          <a:endParaRPr lang="es-PE"/>
        </a:p>
      </dgm:t>
    </dgm:pt>
    <dgm:pt modelId="{F2C568AF-9384-4B7E-B4EC-BF8658E7FDC0}" type="sibTrans" cxnId="{76F0DC45-F7AF-4E1B-BD96-C40072FCBF8C}">
      <dgm:prSet/>
      <dgm:spPr/>
      <dgm:t>
        <a:bodyPr/>
        <a:lstStyle/>
        <a:p>
          <a:endParaRPr lang="es-PE"/>
        </a:p>
      </dgm:t>
    </dgm:pt>
    <dgm:pt modelId="{97E9408D-2549-483F-B297-36CF30CBA135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Reuniones con organizaciones de sociedad civil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DF54A-EA3E-49F7-95D7-3968D8114CAE}" type="parTrans" cxnId="{FB988B85-2B4A-402A-B771-3746FF761923}">
      <dgm:prSet/>
      <dgm:spPr/>
      <dgm:t>
        <a:bodyPr/>
        <a:lstStyle/>
        <a:p>
          <a:endParaRPr lang="es-PE"/>
        </a:p>
      </dgm:t>
    </dgm:pt>
    <dgm:pt modelId="{CCBD1988-491E-46FF-9326-2BC5F5EBE7D4}" type="sibTrans" cxnId="{FB988B85-2B4A-402A-B771-3746FF761923}">
      <dgm:prSet/>
      <dgm:spPr/>
      <dgm:t>
        <a:bodyPr/>
        <a:lstStyle/>
        <a:p>
          <a:endParaRPr lang="es-PE"/>
        </a:p>
      </dgm:t>
    </dgm:pt>
    <dgm:pt modelId="{B842B6D0-655A-4CD9-90E1-0BF514A62E35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Seleccionar y organizar personal de COAR en las Sedes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5411C-392B-412E-ABA6-3527286676B0}" type="parTrans" cxnId="{4E7898CD-1F72-4CC7-95A5-14B957CCA3FD}">
      <dgm:prSet/>
      <dgm:spPr/>
      <dgm:t>
        <a:bodyPr/>
        <a:lstStyle/>
        <a:p>
          <a:endParaRPr lang="es-PE"/>
        </a:p>
      </dgm:t>
    </dgm:pt>
    <dgm:pt modelId="{0299B58B-0906-408B-95E2-AF32BA8BDA5E}" type="sibTrans" cxnId="{4E7898CD-1F72-4CC7-95A5-14B957CCA3FD}">
      <dgm:prSet/>
      <dgm:spPr/>
      <dgm:t>
        <a:bodyPr/>
        <a:lstStyle/>
        <a:p>
          <a:endParaRPr lang="es-PE"/>
        </a:p>
      </dgm:t>
    </dgm:pt>
    <dgm:pt modelId="{594A3338-F765-4F2F-B17C-E29771E95035}">
      <dgm:prSet phldrT="[Texto]" custT="1"/>
      <dgm:spPr/>
      <dgm:t>
        <a:bodyPr/>
        <a:lstStyle/>
        <a:p>
          <a:r>
            <a:rPr lang="es-PE" sz="2800" dirty="0" smtClean="0">
              <a:latin typeface="Arial" panose="020B0604020202020204" pitchFamily="34" charset="0"/>
              <a:cs typeface="Arial" panose="020B0604020202020204" pitchFamily="34" charset="0"/>
            </a:rPr>
            <a:t>Planes de viaje hasta fin de diciembre</a:t>
          </a:r>
          <a:endParaRPr lang="es-P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EAB56-48BF-40F6-8DE6-3F290BB4E36C}" type="parTrans" cxnId="{90F325CB-0B6C-4AC7-98B3-A6894532ECD7}">
      <dgm:prSet/>
      <dgm:spPr/>
      <dgm:t>
        <a:bodyPr/>
        <a:lstStyle/>
        <a:p>
          <a:endParaRPr lang="es-PE"/>
        </a:p>
      </dgm:t>
    </dgm:pt>
    <dgm:pt modelId="{06D4AD12-6D38-4D17-9348-656FCF873B7E}" type="sibTrans" cxnId="{90F325CB-0B6C-4AC7-98B3-A6894532ECD7}">
      <dgm:prSet/>
      <dgm:spPr/>
      <dgm:t>
        <a:bodyPr/>
        <a:lstStyle/>
        <a:p>
          <a:endParaRPr lang="es-PE"/>
        </a:p>
      </dgm:t>
    </dgm:pt>
    <dgm:pt modelId="{11EF7468-A6F1-4E62-A673-231E18EBE675}" type="pres">
      <dgm:prSet presAssocID="{4F2A7F1C-17B9-44B7-A1D3-5E3C23541D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EE4F741-F5C7-4EA3-9E82-B494CBF0BAC5}" type="pres">
      <dgm:prSet presAssocID="{CDE775BC-F2B1-4477-8223-0215ABBF6B89}" presName="parentLin" presStyleCnt="0"/>
      <dgm:spPr/>
    </dgm:pt>
    <dgm:pt modelId="{674530D6-8BA3-463A-8EE4-C04EECC58B6B}" type="pres">
      <dgm:prSet presAssocID="{CDE775BC-F2B1-4477-8223-0215ABBF6B89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71575110-EF1C-484C-94DA-07C9471BAAE1}" type="pres">
      <dgm:prSet presAssocID="{CDE775BC-F2B1-4477-8223-0215ABBF6B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B40093D-62B0-440A-B3AD-CE3C8694E937}" type="pres">
      <dgm:prSet presAssocID="{CDE775BC-F2B1-4477-8223-0215ABBF6B89}" presName="negativeSpace" presStyleCnt="0"/>
      <dgm:spPr/>
    </dgm:pt>
    <dgm:pt modelId="{428A12D0-CF0E-4C5B-AF8D-27519B8308AF}" type="pres">
      <dgm:prSet presAssocID="{CDE775BC-F2B1-4477-8223-0215ABBF6B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EF5D7A-A300-4486-A598-52E179D4450B}" type="pres">
      <dgm:prSet presAssocID="{7348A8CD-F13E-4EF5-8FB9-6C0495AE0920}" presName="spaceBetweenRectangles" presStyleCnt="0"/>
      <dgm:spPr/>
    </dgm:pt>
    <dgm:pt modelId="{6BB23872-6D9A-4ACA-BFE5-66EAC72D0ECA}" type="pres">
      <dgm:prSet presAssocID="{9F665617-A8B8-433D-B2BD-E5E2253264D1}" presName="parentLin" presStyleCnt="0"/>
      <dgm:spPr/>
    </dgm:pt>
    <dgm:pt modelId="{407841A2-2AD4-407A-9E91-66AB7DD258D9}" type="pres">
      <dgm:prSet presAssocID="{9F665617-A8B8-433D-B2BD-E5E2253264D1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46F23D16-4D1D-4907-9F32-AC25659D325E}" type="pres">
      <dgm:prSet presAssocID="{9F665617-A8B8-433D-B2BD-E5E2253264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306CA5-EAE0-48B2-82BD-75F543DB4E18}" type="pres">
      <dgm:prSet presAssocID="{9F665617-A8B8-433D-B2BD-E5E2253264D1}" presName="negativeSpace" presStyleCnt="0"/>
      <dgm:spPr/>
    </dgm:pt>
    <dgm:pt modelId="{BADF387C-155A-4EEB-8329-ADB4DA555005}" type="pres">
      <dgm:prSet presAssocID="{9F665617-A8B8-433D-B2BD-E5E2253264D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F799B2A-F883-40D6-9D2B-B7F860F5FC44}" type="pres">
      <dgm:prSet presAssocID="{580BEB79-AEB0-4773-9D57-1BCC54D37F37}" presName="spaceBetweenRectangles" presStyleCnt="0"/>
      <dgm:spPr/>
    </dgm:pt>
    <dgm:pt modelId="{2C8FAB84-FE65-4A9C-8B07-E5E7E7282AB6}" type="pres">
      <dgm:prSet presAssocID="{019D539D-2140-4AE2-A1B7-244D3BBA93D4}" presName="parentLin" presStyleCnt="0"/>
      <dgm:spPr/>
    </dgm:pt>
    <dgm:pt modelId="{3ACA8B89-9CFE-4987-80C3-49212D7A8393}" type="pres">
      <dgm:prSet presAssocID="{019D539D-2140-4AE2-A1B7-244D3BBA93D4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FD65521A-5CB2-417C-B997-5953016A1C6E}" type="pres">
      <dgm:prSet presAssocID="{019D539D-2140-4AE2-A1B7-244D3BBA93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C0497E-3AAD-4B06-8E62-DA03C67DE7B9}" type="pres">
      <dgm:prSet presAssocID="{019D539D-2140-4AE2-A1B7-244D3BBA93D4}" presName="negativeSpace" presStyleCnt="0"/>
      <dgm:spPr/>
    </dgm:pt>
    <dgm:pt modelId="{516D495F-668A-454D-B3A4-43CDCF61DA2E}" type="pres">
      <dgm:prSet presAssocID="{019D539D-2140-4AE2-A1B7-244D3BBA93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BBB8F09-2D17-4BDF-8E3D-974CFAD58A33}" type="presOf" srcId="{F7D4FFD6-E7CC-491B-94C5-4F893FC29CF2}" destId="{BADF387C-155A-4EEB-8329-ADB4DA555005}" srcOrd="0" destOrd="0" presId="urn:microsoft.com/office/officeart/2005/8/layout/list1"/>
    <dgm:cxn modelId="{FB988B85-2B4A-402A-B771-3746FF761923}" srcId="{CDE775BC-F2B1-4477-8223-0215ABBF6B89}" destId="{97E9408D-2549-483F-B297-36CF30CBA135}" srcOrd="1" destOrd="0" parTransId="{999DF54A-EA3E-49F7-95D7-3968D8114CAE}" sibTransId="{CCBD1988-491E-46FF-9326-2BC5F5EBE7D4}"/>
    <dgm:cxn modelId="{67393161-114F-4C88-867D-14DFFBFE9A66}" srcId="{4F2A7F1C-17B9-44B7-A1D3-5E3C23541DE2}" destId="{019D539D-2140-4AE2-A1B7-244D3BBA93D4}" srcOrd="2" destOrd="0" parTransId="{1B05FACC-B61A-42FC-95B9-025698D86B53}" sibTransId="{760F17AA-3E9A-4F0E-B72E-E395EA5A2F82}"/>
    <dgm:cxn modelId="{3BDEC6C8-0768-4AD4-861A-CCF5B57656DD}" srcId="{4F2A7F1C-17B9-44B7-A1D3-5E3C23541DE2}" destId="{CDE775BC-F2B1-4477-8223-0215ABBF6B89}" srcOrd="0" destOrd="0" parTransId="{8E5E5F89-10A5-457B-877D-08537662D14A}" sibTransId="{7348A8CD-F13E-4EF5-8FB9-6C0495AE0920}"/>
    <dgm:cxn modelId="{627F4F0D-EB9C-41A7-8429-BCEAD43284CC}" type="presOf" srcId="{27B2476E-793C-49A6-93F7-C049B7E9E6A9}" destId="{428A12D0-CF0E-4C5B-AF8D-27519B8308AF}" srcOrd="0" destOrd="2" presId="urn:microsoft.com/office/officeart/2005/8/layout/list1"/>
    <dgm:cxn modelId="{4397F65D-8D39-4861-A456-70834130D610}" srcId="{CDE775BC-F2B1-4477-8223-0215ABBF6B89}" destId="{F9FC7380-346F-4493-A8E2-9A03949D7EF5}" srcOrd="0" destOrd="0" parTransId="{0C7B1215-DB41-4548-BD0C-25B7FC884B98}" sibTransId="{736F8FC4-7FA7-4240-829A-AAD85CA546F7}"/>
    <dgm:cxn modelId="{778C6301-C07F-4262-8BFC-1B5ADDE95E31}" type="presOf" srcId="{019D539D-2140-4AE2-A1B7-244D3BBA93D4}" destId="{FD65521A-5CB2-417C-B997-5953016A1C6E}" srcOrd="1" destOrd="0" presId="urn:microsoft.com/office/officeart/2005/8/layout/list1"/>
    <dgm:cxn modelId="{361BE871-21E0-4262-8D6D-6BCADE25D0FE}" type="presOf" srcId="{9F665617-A8B8-433D-B2BD-E5E2253264D1}" destId="{407841A2-2AD4-407A-9E91-66AB7DD258D9}" srcOrd="0" destOrd="0" presId="urn:microsoft.com/office/officeart/2005/8/layout/list1"/>
    <dgm:cxn modelId="{4E7898CD-1F72-4CC7-95A5-14B957CCA3FD}" srcId="{019D539D-2140-4AE2-A1B7-244D3BBA93D4}" destId="{B842B6D0-655A-4CD9-90E1-0BF514A62E35}" srcOrd="0" destOrd="0" parTransId="{CCF5411C-392B-412E-ABA6-3527286676B0}" sibTransId="{0299B58B-0906-408B-95E2-AF32BA8BDA5E}"/>
    <dgm:cxn modelId="{086F04A2-59D7-47D8-B9A9-2B2C84A7002F}" srcId="{4F2A7F1C-17B9-44B7-A1D3-5E3C23541DE2}" destId="{9F665617-A8B8-433D-B2BD-E5E2253264D1}" srcOrd="1" destOrd="0" parTransId="{D7DC0EE1-7A7B-4B0D-A5B3-C7C4EA4EEFF7}" sibTransId="{580BEB79-AEB0-4773-9D57-1BCC54D37F37}"/>
    <dgm:cxn modelId="{AD2DCED8-0B5D-4743-A1FF-E092174382B2}" type="presOf" srcId="{594A3338-F765-4F2F-B17C-E29771E95035}" destId="{516D495F-668A-454D-B3A4-43CDCF61DA2E}" srcOrd="0" destOrd="1" presId="urn:microsoft.com/office/officeart/2005/8/layout/list1"/>
    <dgm:cxn modelId="{1FED1C17-59AD-4B0B-BC15-0070B182CB79}" type="presOf" srcId="{9F665617-A8B8-433D-B2BD-E5E2253264D1}" destId="{46F23D16-4D1D-4907-9F32-AC25659D325E}" srcOrd="1" destOrd="0" presId="urn:microsoft.com/office/officeart/2005/8/layout/list1"/>
    <dgm:cxn modelId="{EB9191C6-C40C-491E-BEA4-0E8BCAE72836}" type="presOf" srcId="{019D539D-2140-4AE2-A1B7-244D3BBA93D4}" destId="{3ACA8B89-9CFE-4987-80C3-49212D7A8393}" srcOrd="0" destOrd="0" presId="urn:microsoft.com/office/officeart/2005/8/layout/list1"/>
    <dgm:cxn modelId="{01C923F8-4675-4F72-AB00-A0975FA4A46A}" type="presOf" srcId="{B842B6D0-655A-4CD9-90E1-0BF514A62E35}" destId="{516D495F-668A-454D-B3A4-43CDCF61DA2E}" srcOrd="0" destOrd="0" presId="urn:microsoft.com/office/officeart/2005/8/layout/list1"/>
    <dgm:cxn modelId="{57DD3F5F-6990-4AF6-B8FE-EC3EEED144EA}" type="presOf" srcId="{97E9408D-2549-483F-B297-36CF30CBA135}" destId="{428A12D0-CF0E-4C5B-AF8D-27519B8308AF}" srcOrd="0" destOrd="1" presId="urn:microsoft.com/office/officeart/2005/8/layout/list1"/>
    <dgm:cxn modelId="{5272C23C-E81A-4AD3-A534-236CD5A16A74}" type="presOf" srcId="{4F2A7F1C-17B9-44B7-A1D3-5E3C23541DE2}" destId="{11EF7468-A6F1-4E62-A673-231E18EBE675}" srcOrd="0" destOrd="0" presId="urn:microsoft.com/office/officeart/2005/8/layout/list1"/>
    <dgm:cxn modelId="{DB9C4282-D74C-4496-87E4-26FC96386E81}" type="presOf" srcId="{F9FC7380-346F-4493-A8E2-9A03949D7EF5}" destId="{428A12D0-CF0E-4C5B-AF8D-27519B8308AF}" srcOrd="0" destOrd="0" presId="urn:microsoft.com/office/officeart/2005/8/layout/list1"/>
    <dgm:cxn modelId="{76F0DC45-F7AF-4E1B-BD96-C40072FCBF8C}" srcId="{9F665617-A8B8-433D-B2BD-E5E2253264D1}" destId="{F7D4FFD6-E7CC-491B-94C5-4F893FC29CF2}" srcOrd="0" destOrd="0" parTransId="{321214D2-8EBA-4135-A8C1-0F1A610B0C69}" sibTransId="{F2C568AF-9384-4B7E-B4EC-BF8658E7FDC0}"/>
    <dgm:cxn modelId="{F8F0202F-56D2-43CB-9597-961B93CB42A0}" srcId="{CDE775BC-F2B1-4477-8223-0215ABBF6B89}" destId="{27B2476E-793C-49A6-93F7-C049B7E9E6A9}" srcOrd="2" destOrd="0" parTransId="{A56B3B22-6649-4C00-AD5D-36BE2CE6BF64}" sibTransId="{F69583EE-910C-4826-BCA3-A60014A41E34}"/>
    <dgm:cxn modelId="{90F325CB-0B6C-4AC7-98B3-A6894532ECD7}" srcId="{019D539D-2140-4AE2-A1B7-244D3BBA93D4}" destId="{594A3338-F765-4F2F-B17C-E29771E95035}" srcOrd="1" destOrd="0" parTransId="{8ECEAB56-48BF-40F6-8DE6-3F290BB4E36C}" sibTransId="{06D4AD12-6D38-4D17-9348-656FCF873B7E}"/>
    <dgm:cxn modelId="{0448FFF8-109E-47E9-BAD2-BDFD12C10377}" type="presOf" srcId="{CDE775BC-F2B1-4477-8223-0215ABBF6B89}" destId="{674530D6-8BA3-463A-8EE4-C04EECC58B6B}" srcOrd="0" destOrd="0" presId="urn:microsoft.com/office/officeart/2005/8/layout/list1"/>
    <dgm:cxn modelId="{522DDB34-EE93-44B6-833A-5453AF3BC176}" type="presOf" srcId="{CDE775BC-F2B1-4477-8223-0215ABBF6B89}" destId="{71575110-EF1C-484C-94DA-07C9471BAAE1}" srcOrd="1" destOrd="0" presId="urn:microsoft.com/office/officeart/2005/8/layout/list1"/>
    <dgm:cxn modelId="{EFDD536B-8F43-48D3-98E4-81BDB9C2864D}" type="presParOf" srcId="{11EF7468-A6F1-4E62-A673-231E18EBE675}" destId="{DEE4F741-F5C7-4EA3-9E82-B494CBF0BAC5}" srcOrd="0" destOrd="0" presId="urn:microsoft.com/office/officeart/2005/8/layout/list1"/>
    <dgm:cxn modelId="{FD8905C2-B958-4BE6-9F5A-EE79E9431659}" type="presParOf" srcId="{DEE4F741-F5C7-4EA3-9E82-B494CBF0BAC5}" destId="{674530D6-8BA3-463A-8EE4-C04EECC58B6B}" srcOrd="0" destOrd="0" presId="urn:microsoft.com/office/officeart/2005/8/layout/list1"/>
    <dgm:cxn modelId="{FD02F8EF-FC55-4E39-BADE-B453D8D75B7B}" type="presParOf" srcId="{DEE4F741-F5C7-4EA3-9E82-B494CBF0BAC5}" destId="{71575110-EF1C-484C-94DA-07C9471BAAE1}" srcOrd="1" destOrd="0" presId="urn:microsoft.com/office/officeart/2005/8/layout/list1"/>
    <dgm:cxn modelId="{ADD0D058-5325-41DF-B357-8982D9A214A1}" type="presParOf" srcId="{11EF7468-A6F1-4E62-A673-231E18EBE675}" destId="{8B40093D-62B0-440A-B3AD-CE3C8694E937}" srcOrd="1" destOrd="0" presId="urn:microsoft.com/office/officeart/2005/8/layout/list1"/>
    <dgm:cxn modelId="{30126F3B-CE0A-42F7-9106-B51B5DCE7E25}" type="presParOf" srcId="{11EF7468-A6F1-4E62-A673-231E18EBE675}" destId="{428A12D0-CF0E-4C5B-AF8D-27519B8308AF}" srcOrd="2" destOrd="0" presId="urn:microsoft.com/office/officeart/2005/8/layout/list1"/>
    <dgm:cxn modelId="{1CDE2005-6937-4C1D-824C-BF9439B57C58}" type="presParOf" srcId="{11EF7468-A6F1-4E62-A673-231E18EBE675}" destId="{59EF5D7A-A300-4486-A598-52E179D4450B}" srcOrd="3" destOrd="0" presId="urn:microsoft.com/office/officeart/2005/8/layout/list1"/>
    <dgm:cxn modelId="{5E01A635-3369-453B-BFAF-108E788865D2}" type="presParOf" srcId="{11EF7468-A6F1-4E62-A673-231E18EBE675}" destId="{6BB23872-6D9A-4ACA-BFE5-66EAC72D0ECA}" srcOrd="4" destOrd="0" presId="urn:microsoft.com/office/officeart/2005/8/layout/list1"/>
    <dgm:cxn modelId="{F183530F-5C81-4327-8CE4-7B348DF5DD3E}" type="presParOf" srcId="{6BB23872-6D9A-4ACA-BFE5-66EAC72D0ECA}" destId="{407841A2-2AD4-407A-9E91-66AB7DD258D9}" srcOrd="0" destOrd="0" presId="urn:microsoft.com/office/officeart/2005/8/layout/list1"/>
    <dgm:cxn modelId="{E99731FC-AC96-48F8-911C-A77E0A4149B1}" type="presParOf" srcId="{6BB23872-6D9A-4ACA-BFE5-66EAC72D0ECA}" destId="{46F23D16-4D1D-4907-9F32-AC25659D325E}" srcOrd="1" destOrd="0" presId="urn:microsoft.com/office/officeart/2005/8/layout/list1"/>
    <dgm:cxn modelId="{25323FF9-D0AE-4C85-84A4-E1550A08E17A}" type="presParOf" srcId="{11EF7468-A6F1-4E62-A673-231E18EBE675}" destId="{CA306CA5-EAE0-48B2-82BD-75F543DB4E18}" srcOrd="5" destOrd="0" presId="urn:microsoft.com/office/officeart/2005/8/layout/list1"/>
    <dgm:cxn modelId="{4CF3D142-E88F-4AF0-BCC2-6DD46F85ECB3}" type="presParOf" srcId="{11EF7468-A6F1-4E62-A673-231E18EBE675}" destId="{BADF387C-155A-4EEB-8329-ADB4DA555005}" srcOrd="6" destOrd="0" presId="urn:microsoft.com/office/officeart/2005/8/layout/list1"/>
    <dgm:cxn modelId="{5FA145AC-A90C-462A-9F2F-7917AACCD5D3}" type="presParOf" srcId="{11EF7468-A6F1-4E62-A673-231E18EBE675}" destId="{0F799B2A-F883-40D6-9D2B-B7F860F5FC44}" srcOrd="7" destOrd="0" presId="urn:microsoft.com/office/officeart/2005/8/layout/list1"/>
    <dgm:cxn modelId="{6BFCB064-5B47-44EF-82CD-3D833F0E3E15}" type="presParOf" srcId="{11EF7468-A6F1-4E62-A673-231E18EBE675}" destId="{2C8FAB84-FE65-4A9C-8B07-E5E7E7282AB6}" srcOrd="8" destOrd="0" presId="urn:microsoft.com/office/officeart/2005/8/layout/list1"/>
    <dgm:cxn modelId="{5A732658-F283-4BA7-B289-A782F8550482}" type="presParOf" srcId="{2C8FAB84-FE65-4A9C-8B07-E5E7E7282AB6}" destId="{3ACA8B89-9CFE-4987-80C3-49212D7A8393}" srcOrd="0" destOrd="0" presId="urn:microsoft.com/office/officeart/2005/8/layout/list1"/>
    <dgm:cxn modelId="{ACAB0559-E54E-4711-BFA9-13456E3F2C25}" type="presParOf" srcId="{2C8FAB84-FE65-4A9C-8B07-E5E7E7282AB6}" destId="{FD65521A-5CB2-417C-B997-5953016A1C6E}" srcOrd="1" destOrd="0" presId="urn:microsoft.com/office/officeart/2005/8/layout/list1"/>
    <dgm:cxn modelId="{FB78CF81-579A-499F-8994-44CDD922BF8C}" type="presParOf" srcId="{11EF7468-A6F1-4E62-A673-231E18EBE675}" destId="{6DC0497E-3AAD-4B06-8E62-DA03C67DE7B9}" srcOrd="9" destOrd="0" presId="urn:microsoft.com/office/officeart/2005/8/layout/list1"/>
    <dgm:cxn modelId="{AA6B533D-7890-4384-B2BD-CAA261517A6F}" type="presParOf" srcId="{11EF7468-A6F1-4E62-A673-231E18EBE675}" destId="{516D495F-668A-454D-B3A4-43CDCF61DA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C6F93-50E0-405D-9658-6927BE94173C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1DA3-BF50-4435-870E-FED5BD58E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303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06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16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5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7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86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1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50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26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312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335349" y="3415284"/>
            <a:ext cx="3599723" cy="3420000"/>
          </a:xfrm>
          <a:prstGeom prst="triangle">
            <a:avLst>
              <a:gd name="adj" fmla="val 10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6335349" y="0"/>
            <a:ext cx="3599723" cy="3420000"/>
          </a:xfrm>
          <a:prstGeom prst="triangle">
            <a:avLst>
              <a:gd name="adj" fmla="val 10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9935072" y="0"/>
            <a:ext cx="225692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-5400000">
            <a:off x="9430108" y="2300536"/>
            <a:ext cx="3266856" cy="2256928"/>
          </a:xfrm>
          <a:prstGeom prst="triangle">
            <a:avLst>
              <a:gd name="adj" fmla="val 50000"/>
            </a:avLst>
          </a:prstGeom>
          <a:solidFill>
            <a:srgbClr val="D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95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1_Encabezado de sección">
    <p:bg>
      <p:bgPr>
        <a:solidFill>
          <a:srgbClr val="F2F2F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815413" y="2"/>
            <a:ext cx="11376587" cy="6869593"/>
          </a:xfrm>
          <a:custGeom>
            <a:avLst/>
            <a:gdLst/>
            <a:ahLst/>
            <a:cxnLst/>
            <a:rect l="l" t="t" r="r" b="b"/>
            <a:pathLst>
              <a:path w="8532440" h="6842297" extrusionOk="0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39352" y="836712"/>
            <a:ext cx="11713301" cy="583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 descr="C:\Users\MED\Desktop\logo MINEDU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2177" y="260648"/>
            <a:ext cx="3092015" cy="468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1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522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97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22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943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81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5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5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A9AD-C878-4269-B327-4FBCCBE08092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7E2D-E6BB-46AE-B8D8-596CE76E9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21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dmisioncoar.minedu.gob.pe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edu.gob.pe/coar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is.gob.pe/padron/" TargetMode="External"/><Relationship Id="rId2" Type="http://schemas.openxmlformats.org/officeDocument/2006/relationships/hyperlink" Target="http://escale.minedu.gob.pe/padron-de-iiee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scale.minedu.gob.pe/registros-ei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v.gob.pe/ruv_procedimientos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0" y="3"/>
            <a:ext cx="12192000" cy="6932643"/>
            <a:chOff x="-36512" y="-74643"/>
            <a:chExt cx="9231742" cy="6932643"/>
          </a:xfrm>
        </p:grpSpPr>
        <p:pic>
          <p:nvPicPr>
            <p:cNvPr id="39" name="Google Shape;39;p6"/>
            <p:cNvPicPr preferRelativeResize="0"/>
            <p:nvPr/>
          </p:nvPicPr>
          <p:blipFill rotWithShape="1">
            <a:blip r:embed="rId3">
              <a:alphaModFix/>
            </a:blip>
            <a:srcRect l="37625" t="9834" r="1553" b="8965"/>
            <a:stretch/>
          </p:blipFill>
          <p:spPr>
            <a:xfrm>
              <a:off x="-36512" y="-74643"/>
              <a:ext cx="9231742" cy="6932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40;p6"/>
            <p:cNvSpPr/>
            <p:nvPr/>
          </p:nvSpPr>
          <p:spPr>
            <a:xfrm>
              <a:off x="-36512" y="614691"/>
              <a:ext cx="1872208" cy="648072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1662865" y="3641801"/>
            <a:ext cx="5499935" cy="118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es-PE" sz="2000" b="1" dirty="0" smtClean="0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PROCESO </a:t>
            </a:r>
            <a:r>
              <a:rPr lang="es-PE" sz="2000" b="1" dirty="0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ÚNICO DE ADMISIÓN </a:t>
            </a:r>
            <a:r>
              <a:rPr lang="es-PE" sz="2000" b="1" dirty="0" smtClean="0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es-ES" sz="1600" dirty="0" smtClean="0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Coordinación de Investigación y Mejora de Procesos - </a:t>
            </a:r>
            <a:r>
              <a:rPr lang="es-ES" sz="1600" dirty="0" err="1" smtClean="0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Debedsar</a:t>
            </a:r>
            <a:endParaRPr lang="es-ES" sz="1600" dirty="0" smtClean="0">
              <a:solidFill>
                <a:srgbClr val="F0D8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1584" y="1708527"/>
            <a:ext cx="3240360" cy="229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5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8"/>
          <p:cNvSpPr txBox="1"/>
          <p:nvPr/>
        </p:nvSpPr>
        <p:spPr>
          <a:xfrm>
            <a:off x="1234250" y="185271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 smtClean="0">
                <a:solidFill>
                  <a:srgbClr val="7F7F7F"/>
                </a:solidFill>
                <a:latin typeface="Impact"/>
                <a:sym typeface="Impact"/>
              </a:rPr>
              <a:t>1. INSCRIPCIÓN</a:t>
            </a:r>
            <a:endParaRPr dirty="0"/>
          </a:p>
        </p:txBody>
      </p:sp>
      <p:sp>
        <p:nvSpPr>
          <p:cNvPr id="4" name="Rectángulo 3"/>
          <p:cNvSpPr/>
          <p:nvPr/>
        </p:nvSpPr>
        <p:spPr>
          <a:xfrm>
            <a:off x="1521435" y="1620732"/>
            <a:ext cx="6156269" cy="437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padre, madre o apoderado debe verificar si su hijo o hija cumple con los requisitos de admisión</a:t>
            </a:r>
            <a:r>
              <a:rPr lang="es-PE" sz="14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E" sz="1400" dirty="0">
                <a:solidFill>
                  <a:srgbClr val="2E74B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ello consulta al director de la IE de origen el orden de mérito alcanzado por su hijo o hija en primer y segundo grado de secundaria. Considerar que el orden de mérito es a nivel de todo el grado y no de la sección. </a:t>
            </a:r>
            <a:endParaRPr lang="es-PE" sz="1400" dirty="0" smtClean="0">
              <a:solidFill>
                <a:srgbClr val="2E74B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4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padre, madre o apoderado del postulante ingresa a la plataforma web del Proceso Único de Admisión a través de la página web de la red COAR en el siguiente enlace: </a:t>
            </a:r>
            <a:r>
              <a:rPr lang="es-PE" sz="14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http://admisioncoar.minedu.gob.pe/</a:t>
            </a:r>
            <a:r>
              <a:rPr lang="es-PE" sz="14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 ingresa sus datos para la validación</a:t>
            </a:r>
            <a:r>
              <a:rPr lang="es-PE" sz="1400" dirty="0" smtClean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E" sz="14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plataforma valida si el postulante cumple con todos los requisitos de admisión. De ser así, permite el registro del formulario de inscripción y emite la constancia correspondiente. De lo contrario, el sistema indicará el requisito incumplido o las inconsistencias identificadas en la información del postulante consignada en registros administrativos. En este último caso, se indicará el proceso a seguir para la corrección debida. 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sultado de imagen para ICONO DE PADRES DE FAMI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25998" r="22836" b="33496"/>
          <a:stretch/>
        </p:blipFill>
        <p:spPr bwMode="auto">
          <a:xfrm>
            <a:off x="406144" y="713875"/>
            <a:ext cx="993619" cy="7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7748911" y="2486418"/>
            <a:ext cx="4106205" cy="4034698"/>
            <a:chOff x="2775857" y="195943"/>
            <a:chExt cx="6695927" cy="648425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/>
            <a:srcRect t="40110"/>
            <a:stretch/>
          </p:blipFill>
          <p:spPr>
            <a:xfrm>
              <a:off x="2775857" y="195943"/>
              <a:ext cx="6695927" cy="271986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9709" y="2810883"/>
              <a:ext cx="6405958" cy="3869315"/>
            </a:xfrm>
            <a:prstGeom prst="rect">
              <a:avLst/>
            </a:prstGeom>
          </p:spPr>
        </p:pic>
      </p:grpSp>
      <p:sp>
        <p:nvSpPr>
          <p:cNvPr id="11" name="Google Shape;55;p8"/>
          <p:cNvSpPr txBox="1"/>
          <p:nvPr/>
        </p:nvSpPr>
        <p:spPr>
          <a:xfrm>
            <a:off x="1399763" y="1092128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 smtClean="0">
                <a:solidFill>
                  <a:srgbClr val="7F7F7F"/>
                </a:solidFill>
                <a:latin typeface="Impact"/>
                <a:sym typeface="Impact"/>
              </a:rPr>
              <a:t>A. Padre, madre o apoderado realiza la inscripción: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5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3873" y="1432165"/>
            <a:ext cx="10299031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padre, madre o apoderado debe ingresar por mesa de partes de la UGEL o de la IE en la que se encuentra matriculado el estudiante lo siguiente: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Ficha de inscripción correctamente llenada y con firma del padre de familia o apoderado la cual tiene carácter de declaración jurada y debe contener como mínimo la siguiente información: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nombres y apellidos del padre, madre o apoderado.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nombres y apellidos del postulante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del Documento Nacional de Identidad (DNI), o partida de nacimiento, o carné de extranjería, o pasaporte u otro documento de identidad reconocido por las autoridades migratorias competentes, del postulante y del padre, madreo apoderado, según corresponda.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del domicilio del postulante.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y dirección de la IE de origen.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Código del estudiante.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COAR al que va a postular.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declaraciones juradas debidamente completadas que se encuentran en la plataforma web del PUA, firmadas por el padre, madre o apoderado.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recibida la solicitud, el especialista de la UGEL o director de la IE de origen verifica que la ficha de inscripción esté debidamente completada. 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Posteriormente, procede a realizar el registro del postulante en la plataforma web del PUA, automáticamente se emitirá la constancia de inscripción correspondiente.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listado de postulantes aptos es publicado en la página web del Ministerio de Educación (</a:t>
            </a:r>
            <a:r>
              <a:rPr lang="es-PE" sz="1200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www.minedu.gob.pe/coar</a:t>
            </a:r>
            <a:r>
              <a:rPr lang="es-PE" sz="1200" dirty="0">
                <a:solidFill>
                  <a:srgbClr val="424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), según el cronograma establecido en el PUA</a:t>
            </a:r>
            <a:endParaRPr lang="es-PE" sz="2800" dirty="0"/>
          </a:p>
        </p:txBody>
      </p:sp>
      <p:sp>
        <p:nvSpPr>
          <p:cNvPr id="6" name="Google Shape;55;p8"/>
          <p:cNvSpPr txBox="1"/>
          <p:nvPr/>
        </p:nvSpPr>
        <p:spPr>
          <a:xfrm>
            <a:off x="713874" y="903561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 smtClean="0">
                <a:solidFill>
                  <a:srgbClr val="7F7F7F"/>
                </a:solidFill>
                <a:latin typeface="Impact"/>
                <a:sym typeface="Impact"/>
              </a:rPr>
              <a:t>B. Especialista UGEL o Director de la IE realiza la inscripción: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2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2"/>
          <p:cNvPicPr preferRelativeResize="0"/>
          <p:nvPr/>
        </p:nvPicPr>
        <p:blipFill rotWithShape="1">
          <a:blip r:embed="rId2">
            <a:alphaModFix/>
          </a:blip>
          <a:srcRect l="22148" t="28300" r="1963" b="8701"/>
          <a:stretch/>
        </p:blipFill>
        <p:spPr>
          <a:xfrm>
            <a:off x="1524000" y="2588051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3;p12"/>
          <p:cNvSpPr txBox="1"/>
          <p:nvPr/>
        </p:nvSpPr>
        <p:spPr>
          <a:xfrm>
            <a:off x="5303916" y="2607173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9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90050"/>
              </p:ext>
            </p:extLst>
          </p:nvPr>
        </p:nvGraphicFramePr>
        <p:xfrm>
          <a:off x="865004" y="1343759"/>
          <a:ext cx="5184140" cy="1296289"/>
        </p:xfrm>
        <a:graphic>
          <a:graphicData uri="http://schemas.openxmlformats.org/drawingml/2006/table">
            <a:tbl>
              <a:tblPr firstRow="1" firstCol="1" bandRow="1"/>
              <a:tblGrid>
                <a:gridCol w="2006600"/>
                <a:gridCol w="2006600"/>
                <a:gridCol w="117094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Temática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estimado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Cognitiva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Razonamiento verbal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horas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Razonamiento matemático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Razonamiento espacial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Socioemocional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Motivación centrada en la tarea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 de adaptación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Autoconfianza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tolerancia a la frustración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56451"/>
              </p:ext>
            </p:extLst>
          </p:nvPr>
        </p:nvGraphicFramePr>
        <p:xfrm>
          <a:off x="4597634" y="3828962"/>
          <a:ext cx="6028690" cy="1467612"/>
        </p:xfrm>
        <a:graphic>
          <a:graphicData uri="http://schemas.openxmlformats.org/drawingml/2006/table">
            <a:tbl>
              <a:tblPr firstRow="1" firstCol="1" bandRow="1"/>
              <a:tblGrid>
                <a:gridCol w="1619250"/>
                <a:gridCol w="1619250"/>
                <a:gridCol w="1395095"/>
                <a:gridCol w="139509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Temática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 de evaluación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estimado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Sociemocional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asertiva Escucha activa Proactividad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vivencial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minutos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Afrontamiento del estrés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Entrevista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s-PE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minutos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Google Shape;55;p8"/>
          <p:cNvSpPr txBox="1"/>
          <p:nvPr/>
        </p:nvSpPr>
        <p:spPr>
          <a:xfrm>
            <a:off x="728923" y="818935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 smtClean="0">
                <a:solidFill>
                  <a:srgbClr val="7F7F7F"/>
                </a:solidFill>
                <a:latin typeface="Impact"/>
                <a:sym typeface="Impact"/>
              </a:rPr>
              <a:t>1. EVALUACIÓN DE LA PRIMERA FASE</a:t>
            </a:r>
            <a:endParaRPr dirty="0"/>
          </a:p>
        </p:txBody>
      </p:sp>
      <p:sp>
        <p:nvSpPr>
          <p:cNvPr id="7" name="Google Shape;55;p8"/>
          <p:cNvSpPr txBox="1"/>
          <p:nvPr/>
        </p:nvSpPr>
        <p:spPr>
          <a:xfrm>
            <a:off x="4483768" y="3281398"/>
            <a:ext cx="5670110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 smtClean="0">
                <a:solidFill>
                  <a:srgbClr val="7F7F7F"/>
                </a:solidFill>
                <a:latin typeface="Impact"/>
                <a:sym typeface="Impact"/>
              </a:rPr>
              <a:t>2. EVALUACIÓN DE LA SEGUNDA FASE</a:t>
            </a:r>
            <a:endParaRPr dirty="0"/>
          </a:p>
        </p:txBody>
      </p:sp>
      <p:sp>
        <p:nvSpPr>
          <p:cNvPr id="9" name="Rectángulo 8"/>
          <p:cNvSpPr/>
          <p:nvPr/>
        </p:nvSpPr>
        <p:spPr>
          <a:xfrm>
            <a:off x="351935" y="5639222"/>
            <a:ext cx="46602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PE" sz="16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Postulantes que pasan a la segunda fase = 2q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0167" y="597777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PE" sz="1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Donde:</a:t>
            </a:r>
          </a:p>
          <a:p>
            <a:r>
              <a:rPr lang="es-E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q = cantidad de vacantes por COAR</a:t>
            </a:r>
            <a:endParaRPr lang="es-PE" sz="1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284" y="134035"/>
            <a:ext cx="8734926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PE" sz="28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¿Quiénes pueden </a:t>
            </a:r>
            <a:r>
              <a:rPr lang="es-PE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obtener </a:t>
            </a:r>
            <a:r>
              <a:rPr lang="es-PE" sz="2800" b="1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puntaje </a:t>
            </a:r>
            <a:r>
              <a:rPr lang="es-PE" sz="2800" b="1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adicional</a:t>
            </a:r>
            <a:r>
              <a:rPr lang="es-PE" sz="28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P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 de texto 51"/>
          <p:cNvSpPr txBox="1"/>
          <p:nvPr/>
        </p:nvSpPr>
        <p:spPr>
          <a:xfrm>
            <a:off x="1227221" y="866870"/>
            <a:ext cx="8995675" cy="3289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600" b="1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FASE DE EVALUACIÓN</a:t>
            </a:r>
            <a:endParaRPr lang="es-P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1"/>
          <p:cNvSpPr txBox="1"/>
          <p:nvPr/>
        </p:nvSpPr>
        <p:spPr>
          <a:xfrm>
            <a:off x="2197200" y="1353915"/>
            <a:ext cx="3513789" cy="4375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provenientes de zonas rurales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 de texto 2"/>
          <p:cNvSpPr txBox="1"/>
          <p:nvPr/>
        </p:nvSpPr>
        <p:spPr>
          <a:xfrm>
            <a:off x="6211569" y="1352355"/>
            <a:ext cx="3777558" cy="5886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que viven en condición de pobreza o pobreza extrema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"/>
          <p:cNvSpPr txBox="1"/>
          <p:nvPr/>
        </p:nvSpPr>
        <p:spPr>
          <a:xfrm>
            <a:off x="2310230" y="3944689"/>
            <a:ext cx="3400759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Discapacidad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 de texto 4"/>
          <p:cNvSpPr txBox="1"/>
          <p:nvPr/>
        </p:nvSpPr>
        <p:spPr>
          <a:xfrm>
            <a:off x="6352674" y="3865266"/>
            <a:ext cx="3776983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Dominio de una lengua originaria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5"/>
          <p:cNvSpPr txBox="1"/>
          <p:nvPr/>
        </p:nvSpPr>
        <p:spPr>
          <a:xfrm>
            <a:off x="2260066" y="1921950"/>
            <a:ext cx="3450924" cy="10312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Postulantes que hayan culminado en 6º de primaria o 1º o 2º de secundaria en una IE que haya sido identificada por el MINEDU como rural o que implemente MSE de secundaria con residencia estudiantil o MSE en alternancia o MSE secundaria tutorial</a:t>
            </a:r>
            <a:r>
              <a:rPr lang="es-PE" sz="1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s-PE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http://escale.minedu.gob.pe/padron-de-iiee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6"/>
          <p:cNvSpPr txBox="1"/>
          <p:nvPr/>
        </p:nvSpPr>
        <p:spPr>
          <a:xfrm>
            <a:off x="6154495" y="1941268"/>
            <a:ext cx="3834632" cy="9086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información del Instituto Nacional de Estadística e Informática (INEI) y del Ministerio de Desarrollo e Inclusión Social (MIDIS)   </a:t>
            </a:r>
            <a:r>
              <a:rPr lang="es-PE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http://www.midis.gob.pe/padron/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8"/>
          <p:cNvSpPr txBox="1"/>
          <p:nvPr/>
        </p:nvSpPr>
        <p:spPr>
          <a:xfrm>
            <a:off x="6296526" y="4163749"/>
            <a:ext cx="3926369" cy="936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Postulantes que culminaron el 6º de primaria o 1º o 2º de secundaria en una IE que se encuentre en el registro nacional de instituciones educativas EIB o que en la entrevista personal demuestren un nivel de dominio suficiente de una lengua originaria de Perú.  </a:t>
            </a:r>
            <a:r>
              <a:rPr lang="es-PE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http://escale.minedu.gob.pe/registros-eib</a:t>
            </a:r>
            <a:r>
              <a:rPr lang="es-PE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9"/>
          <p:cNvSpPr txBox="1"/>
          <p:nvPr/>
        </p:nvSpPr>
        <p:spPr>
          <a:xfrm>
            <a:off x="2259430" y="2969948"/>
            <a:ext cx="2990215" cy="3289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realizará la validación de forma automática por el SIAGIE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1299411" y="1941000"/>
            <a:ext cx="1010820" cy="2292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00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Beneficiarios</a:t>
            </a:r>
            <a:endParaRPr lang="es-PE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1297506" y="2941691"/>
            <a:ext cx="1012725" cy="3854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 de verificación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15"/>
          <p:cNvSpPr txBox="1"/>
          <p:nvPr/>
        </p:nvSpPr>
        <p:spPr>
          <a:xfrm>
            <a:off x="6211569" y="2867803"/>
            <a:ext cx="4011327" cy="5041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Constancia de clasificación socioeconómica emitida por el SISFOH, </a:t>
            </a:r>
            <a:r>
              <a:rPr lang="es-PE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http://www.midis.gob.pe/padron/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17"/>
          <p:cNvSpPr txBox="1"/>
          <p:nvPr/>
        </p:nvSpPr>
        <p:spPr>
          <a:xfrm>
            <a:off x="1187183" y="4410144"/>
            <a:ext cx="949693" cy="2292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000" dirty="0" smtClean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Beneficiarios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18"/>
          <p:cNvSpPr txBox="1"/>
          <p:nvPr/>
        </p:nvSpPr>
        <p:spPr>
          <a:xfrm>
            <a:off x="1227221" y="5260409"/>
            <a:ext cx="853340" cy="38544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 de verificación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 de texto 19"/>
          <p:cNvSpPr txBox="1"/>
          <p:nvPr/>
        </p:nvSpPr>
        <p:spPr>
          <a:xfrm>
            <a:off x="2190851" y="5153094"/>
            <a:ext cx="3672538" cy="492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 de discapacidad emitido por todos los hospitales del ministerio de salud, de Defensa y del Interior y el Seguro Social de Salud (</a:t>
            </a:r>
            <a:r>
              <a:rPr lang="es-PE" sz="1000" dirty="0" err="1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EsSalud</a:t>
            </a:r>
            <a:r>
              <a:rPr lang="es-PE" sz="1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 de texto 7"/>
          <p:cNvSpPr txBox="1"/>
          <p:nvPr/>
        </p:nvSpPr>
        <p:spPr>
          <a:xfrm>
            <a:off x="2259431" y="4269174"/>
            <a:ext cx="3507706" cy="6337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Postulantes que tengan certificado de discapacidad de acuerdo a lo señalado en la ley Nº 29973 “Ley de la persona con discapacidad”.  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 de texto 22"/>
          <p:cNvSpPr txBox="1"/>
          <p:nvPr/>
        </p:nvSpPr>
        <p:spPr>
          <a:xfrm>
            <a:off x="6304806" y="5175756"/>
            <a:ext cx="3824852" cy="1076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haber culminado en una IE de EIB, la validación es automática. Caso contrario se validará lo indicado en la ficha de inscripción durante, la entrevista personal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 de texto 51"/>
          <p:cNvSpPr txBox="1"/>
          <p:nvPr/>
        </p:nvSpPr>
        <p:spPr>
          <a:xfrm>
            <a:off x="1297506" y="3449691"/>
            <a:ext cx="8995675" cy="3289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600" b="1" dirty="0" smtClean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</a:t>
            </a:r>
            <a:r>
              <a:rPr lang="es-PE" sz="1600" b="1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DE EVALUACIÓN</a:t>
            </a:r>
            <a:endParaRPr lang="es-P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16379" y="838196"/>
            <a:ext cx="1087021" cy="94338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+1 punto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8766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2609" y="93087"/>
            <a:ext cx="8550443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8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¿Quiénes pueden acceder </a:t>
            </a:r>
            <a:r>
              <a:rPr lang="es-PE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PE" sz="2800" b="1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cuotas </a:t>
            </a:r>
            <a:r>
              <a:rPr lang="es-PE" sz="2800" b="1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ingreso</a:t>
            </a:r>
            <a:r>
              <a:rPr lang="es-PE" sz="28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P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26"/>
          <p:cNvSpPr txBox="1"/>
          <p:nvPr/>
        </p:nvSpPr>
        <p:spPr>
          <a:xfrm>
            <a:off x="1487468" y="1627800"/>
            <a:ext cx="1208555" cy="2292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Beneficiarios</a:t>
            </a:r>
            <a:endParaRPr lang="es-P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24"/>
          <p:cNvSpPr txBox="1"/>
          <p:nvPr/>
        </p:nvSpPr>
        <p:spPr>
          <a:xfrm>
            <a:off x="2896549" y="1258320"/>
            <a:ext cx="6688606" cy="26399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solidFill>
                  <a:srgbClr val="5757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solidFill>
                  <a:srgbClr val="5757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Todas las personas que se encuentran inscritas en el Registro Único de Víctimas.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400" i="1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Quienes no hayan hecho uso del derecho a la educación pueden transferir este beneficio a una persona que debe ser: un hijo o una hija, o un nieto o una nieta. Esta transferencia es gratuita y se realiza en las oficinas del Registro Único de Víctimas</a:t>
            </a:r>
            <a:r>
              <a:rPr lang="es-PE" sz="1400" i="1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http://www.ruv.gob.pe/ruv_procedimientos.html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7"/>
          <p:cNvSpPr txBox="1"/>
          <p:nvPr/>
        </p:nvSpPr>
        <p:spPr>
          <a:xfrm>
            <a:off x="1487468" y="3067837"/>
            <a:ext cx="1243497" cy="3854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80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Medio de verificación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 de texto 25"/>
          <p:cNvSpPr txBox="1"/>
          <p:nvPr/>
        </p:nvSpPr>
        <p:spPr>
          <a:xfrm>
            <a:off x="2891434" y="3067837"/>
            <a:ext cx="6621532" cy="4819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realizará la validación de forma automática con la base de datos proporcionada por el Ministerio de Justicia y Derechos Humanos (MINJUSDH).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140484" y="4098757"/>
            <a:ext cx="69862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24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Reserva</a:t>
            </a:r>
            <a:r>
              <a:rPr lang="es-PE" sz="60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15 </a:t>
            </a:r>
            <a:r>
              <a:rPr lang="es-PE" sz="28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vacantes a nivel nacional</a:t>
            </a:r>
            <a:endParaRPr lang="es-PE" sz="2800" b="1" cap="none" spc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2"/>
          <p:cNvPicPr preferRelativeResize="0"/>
          <p:nvPr/>
        </p:nvPicPr>
        <p:blipFill rotWithShape="1">
          <a:blip r:embed="rId2">
            <a:alphaModFix/>
          </a:blip>
          <a:srcRect l="22148" t="28300" r="1963" b="8701"/>
          <a:stretch/>
        </p:blipFill>
        <p:spPr>
          <a:xfrm>
            <a:off x="1524000" y="2588051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3;p12"/>
          <p:cNvSpPr txBox="1"/>
          <p:nvPr/>
        </p:nvSpPr>
        <p:spPr>
          <a:xfrm>
            <a:off x="5303916" y="2607173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CRONOGRAMA DE ACTIVIDADES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49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6724" t="12042" r="17634" b="22136"/>
          <a:stretch/>
        </p:blipFill>
        <p:spPr bwMode="auto">
          <a:xfrm>
            <a:off x="1074821" y="898358"/>
            <a:ext cx="9737558" cy="530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787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2"/>
          <p:cNvPicPr preferRelativeResize="0"/>
          <p:nvPr/>
        </p:nvPicPr>
        <p:blipFill rotWithShape="1">
          <a:blip r:embed="rId2">
            <a:alphaModFix/>
          </a:blip>
          <a:srcRect l="22148" t="28300" r="1963" b="8701"/>
          <a:stretch/>
        </p:blipFill>
        <p:spPr>
          <a:xfrm>
            <a:off x="1524000" y="2588051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3;p12"/>
          <p:cNvSpPr txBox="1"/>
          <p:nvPr/>
        </p:nvSpPr>
        <p:spPr>
          <a:xfrm>
            <a:off x="5303916" y="2607173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ACTIVIDADES COAR</a:t>
            </a:r>
          </a:p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FASE PREPARATORIA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0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60241663"/>
              </p:ext>
            </p:extLst>
          </p:nvPr>
        </p:nvGraphicFramePr>
        <p:xfrm>
          <a:off x="1709271" y="934819"/>
          <a:ext cx="93173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6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 l="22148" t="28300" r="1963" b="8701"/>
          <a:stretch/>
        </p:blipFill>
        <p:spPr>
          <a:xfrm>
            <a:off x="2" y="2588052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/>
        </p:nvSpPr>
        <p:spPr>
          <a:xfrm>
            <a:off x="5447932" y="2713039"/>
            <a:ext cx="4206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PE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6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;p21"/>
          <p:cNvSpPr txBox="1"/>
          <p:nvPr/>
        </p:nvSpPr>
        <p:spPr>
          <a:xfrm>
            <a:off x="514350" y="2954508"/>
            <a:ext cx="30997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PE" sz="2400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¡</a:t>
            </a:r>
            <a:r>
              <a:rPr lang="es-PE" sz="2400" dirty="0" smtClean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GRACIAS!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3203" t="23904" r="17148" b="71771"/>
          <a:stretch/>
        </p:blipFill>
        <p:spPr>
          <a:xfrm>
            <a:off x="1701120" y="1020544"/>
            <a:ext cx="5829300" cy="531419"/>
          </a:xfrm>
          <a:prstGeom prst="rect">
            <a:avLst/>
          </a:prstGeom>
        </p:spPr>
      </p:pic>
      <p:pic>
        <p:nvPicPr>
          <p:cNvPr id="6" name="Picture 2" descr="Resultado de imagen para requisi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2922"/>
          <a:stretch/>
        </p:blipFill>
        <p:spPr bwMode="auto">
          <a:xfrm>
            <a:off x="8823157" y="2106394"/>
            <a:ext cx="2382253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5"/>
          <a:srcRect l="34808" t="12123" r="30739" b="12207"/>
          <a:stretch/>
        </p:blipFill>
        <p:spPr bwMode="auto">
          <a:xfrm>
            <a:off x="1701120" y="1655805"/>
            <a:ext cx="5284566" cy="4604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86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l="22148" t="28300" r="1963" b="8701"/>
          <a:stretch/>
        </p:blipFill>
        <p:spPr>
          <a:xfrm>
            <a:off x="1524000" y="2588051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5303916" y="2607173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VACANTES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0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5;p8"/>
          <p:cNvSpPr txBox="1"/>
          <p:nvPr/>
        </p:nvSpPr>
        <p:spPr>
          <a:xfrm>
            <a:off x="168440" y="192683"/>
            <a:ext cx="87028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PE" sz="2400" dirty="0" smtClean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OBLIGACIONES DE LOS APLICADORES</a:t>
            </a:r>
            <a:endParaRPr dirty="0"/>
          </a:p>
        </p:txBody>
      </p:sp>
      <p:pic>
        <p:nvPicPr>
          <p:cNvPr id="2050" name="Picture 2" descr="Resultado de imagen para vaca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8" y="1981199"/>
            <a:ext cx="3957053" cy="29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243981" y="2136308"/>
            <a:ext cx="1468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6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300</a:t>
            </a:r>
            <a:endParaRPr lang="es-PE" sz="6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90809" y="3213999"/>
            <a:ext cx="25218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24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Hasta</a:t>
            </a:r>
            <a:r>
              <a:rPr lang="es-PE" sz="6000" b="1" cap="none" spc="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100</a:t>
            </a:r>
            <a:endParaRPr lang="es-PE" sz="6000" b="1" cap="none" spc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712653" y="2448694"/>
            <a:ext cx="3541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</a:rPr>
              <a:t>COAR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de Lima </a:t>
            </a:r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</a:rPr>
              <a:t>Metropolitana</a:t>
            </a:r>
            <a:endParaRPr lang="es-PE" dirty="0"/>
          </a:p>
        </p:txBody>
      </p:sp>
      <p:sp>
        <p:nvSpPr>
          <p:cNvPr id="18" name="Rectángulo 17"/>
          <p:cNvSpPr/>
          <p:nvPr/>
        </p:nvSpPr>
        <p:spPr>
          <a:xfrm>
            <a:off x="7712653" y="3332947"/>
            <a:ext cx="3541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</a:rPr>
              <a:t>24 COAR</a:t>
            </a:r>
          </a:p>
          <a:p>
            <a:r>
              <a:rPr lang="es-ES" dirty="0" smtClean="0">
                <a:latin typeface="Arial" panose="020B0604020202020204" pitchFamily="34" charset="0"/>
              </a:rPr>
              <a:t>Sujeto a recursos y capacidad de aforo</a:t>
            </a:r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1344044" y="5170070"/>
            <a:ext cx="979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</a:rPr>
              <a:t>La renuncia de un ingresante a un COAR puede ser presentada hasta antes del inicio de clases, y en caso de omisión </a:t>
            </a: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</a:rPr>
              <a:t>traslado de matrícula hasta la segunda semana de iniciadas las clases. El MINEDU a través de la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</a:rPr>
              <a:t>Debedsar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</a:rPr>
              <a:t> asignará la vacante que haya quedado disponible al siguiente postulante que obtuvo el mayor puntaje de aquellos que no lograron una vacante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5882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5319958" y="2631236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PE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SELECCIÓN DEL COAR A POSTULAR</a:t>
            </a:r>
          </a:p>
        </p:txBody>
      </p:sp>
    </p:spTree>
    <p:extLst>
      <p:ext uri="{BB962C8B-B14F-4D97-AF65-F5344CB8AC3E}">
        <p14:creationId xmlns:p14="http://schemas.microsoft.com/office/powerpoint/2010/main" val="38954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22947" y="1912010"/>
            <a:ext cx="6096000" cy="1080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COAR ubicado en la región o regiones colindantes a la IE de origen o,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8" y="1447353"/>
            <a:ext cx="2085475" cy="20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477162" y="4137172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COAR ubicado en la región 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regiones 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colindantes de residencia del postulante tal como aparece consignado en la ficha de inscripción al PUA.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Resultado de imagen para lugar de residenc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0505" r="7301" b="7342"/>
          <a:stretch/>
        </p:blipFill>
        <p:spPr bwMode="auto">
          <a:xfrm>
            <a:off x="986589" y="3585411"/>
            <a:ext cx="3248526" cy="20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l="22148" t="28300" r="1963" b="8701"/>
          <a:stretch/>
        </p:blipFill>
        <p:spPr>
          <a:xfrm>
            <a:off x="1524000" y="2588051"/>
            <a:ext cx="9143999" cy="42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5303916" y="2607173"/>
            <a:ext cx="47544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 b="1" dirty="0" smtClean="0">
                <a:solidFill>
                  <a:srgbClr val="228099"/>
                </a:solidFill>
                <a:latin typeface="Arial"/>
                <a:ea typeface="Arial"/>
                <a:cs typeface="Arial"/>
                <a:sym typeface="Arial"/>
              </a:rPr>
              <a:t>ETAPAS DEL PROCESO ÚNICO DE ADMISIÓN 2020</a:t>
            </a:r>
            <a:endParaRPr sz="3200" b="1" dirty="0">
              <a:solidFill>
                <a:srgbClr val="228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4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12" y="2033911"/>
            <a:ext cx="3899647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inscripción puede realizarse a través de dos formas</a:t>
            </a:r>
          </a:p>
        </p:txBody>
      </p:sp>
      <p:sp>
        <p:nvSpPr>
          <p:cNvPr id="3" name="Google Shape;55;p8"/>
          <p:cNvSpPr txBox="1"/>
          <p:nvPr/>
        </p:nvSpPr>
        <p:spPr>
          <a:xfrm>
            <a:off x="5097704" y="2201147"/>
            <a:ext cx="6359191" cy="30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ctr">
              <a:buAutoNum type="alphaUcPeriod"/>
            </a:pPr>
            <a:r>
              <a:rPr lang="es-ES" sz="28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Padre, madre o apoderado realiza la inscripción directamente a través de la plataforma</a:t>
            </a:r>
          </a:p>
          <a:p>
            <a:pPr indent="-457200" algn="ctr">
              <a:buAutoNum type="alphaUcPeriod"/>
            </a:pPr>
            <a:endParaRPr lang="es-PE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Impact"/>
            </a:endParaRPr>
          </a:p>
          <a:p>
            <a:pPr indent="-457200" algn="ctr">
              <a:buAutoNum type="alphaUcPeriod"/>
            </a:pPr>
            <a:r>
              <a:rPr lang="es-PE" sz="28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Especialista UGEL o Director de la IE realiza la inscripción.</a:t>
            </a:r>
            <a:endParaRPr lang="es-PE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ctr">
              <a:buAutoNum type="alphaUcPeriod"/>
            </a:pPr>
            <a:endParaRPr lang="es-ES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Impact"/>
            </a:endParaRPr>
          </a:p>
          <a:p>
            <a:pPr marL="342900" indent="-342900" algn="just">
              <a:buAutoNum type="alphaU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1014</Words>
  <Application>Microsoft Office PowerPoint</Application>
  <PresentationFormat>Panorámica</PresentationFormat>
  <Paragraphs>147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CABALLERO HORNA</dc:creator>
  <cp:lastModifiedBy>MARIA CLELIA ZAGAL HEREDIA</cp:lastModifiedBy>
  <cp:revision>107</cp:revision>
  <dcterms:created xsi:type="dcterms:W3CDTF">2019-02-07T15:48:00Z</dcterms:created>
  <dcterms:modified xsi:type="dcterms:W3CDTF">2019-12-11T00:53:04Z</dcterms:modified>
</cp:coreProperties>
</file>