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0" r:id="rId2"/>
    <p:sldId id="261" r:id="rId3"/>
  </p:sldIdLst>
  <p:sldSz cx="12192000" cy="6858000"/>
  <p:notesSz cx="9144000" cy="6858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5C13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1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FF65-51CC-4215-A4BD-4B43A4FEF400}" type="datetimeFigureOut">
              <a:rPr lang="es-PE" smtClean="0"/>
              <a:t>22/11/2020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E896-C580-43AD-92A3-73900B89B1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75077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FF65-51CC-4215-A4BD-4B43A4FEF400}" type="datetimeFigureOut">
              <a:rPr lang="es-PE" smtClean="0"/>
              <a:t>22/11/2020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E896-C580-43AD-92A3-73900B89B1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65514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FF65-51CC-4215-A4BD-4B43A4FEF400}" type="datetimeFigureOut">
              <a:rPr lang="es-PE" smtClean="0"/>
              <a:t>22/11/2020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E896-C580-43AD-92A3-73900B89B1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44297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FF65-51CC-4215-A4BD-4B43A4FEF400}" type="datetimeFigureOut">
              <a:rPr lang="es-PE" smtClean="0"/>
              <a:t>22/11/2020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E896-C580-43AD-92A3-73900B89B1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87463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FF65-51CC-4215-A4BD-4B43A4FEF400}" type="datetimeFigureOut">
              <a:rPr lang="es-PE" smtClean="0"/>
              <a:t>22/11/2020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E896-C580-43AD-92A3-73900B89B1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995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FF65-51CC-4215-A4BD-4B43A4FEF400}" type="datetimeFigureOut">
              <a:rPr lang="es-PE" smtClean="0"/>
              <a:t>22/11/2020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E896-C580-43AD-92A3-73900B89B1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4556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FF65-51CC-4215-A4BD-4B43A4FEF400}" type="datetimeFigureOut">
              <a:rPr lang="es-PE" smtClean="0"/>
              <a:t>22/11/2020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E896-C580-43AD-92A3-73900B89B1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54611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FF65-51CC-4215-A4BD-4B43A4FEF400}" type="datetimeFigureOut">
              <a:rPr lang="es-PE" smtClean="0"/>
              <a:t>22/11/2020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E896-C580-43AD-92A3-73900B89B1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26767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FF65-51CC-4215-A4BD-4B43A4FEF400}" type="datetimeFigureOut">
              <a:rPr lang="es-PE" smtClean="0"/>
              <a:t>22/11/2020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E896-C580-43AD-92A3-73900B89B1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914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4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FF65-51CC-4215-A4BD-4B43A4FEF400}" type="datetimeFigureOut">
              <a:rPr lang="es-PE" smtClean="0"/>
              <a:t>22/11/2020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E896-C580-43AD-92A3-73900B89B1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99753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FF65-51CC-4215-A4BD-4B43A4FEF400}" type="datetimeFigureOut">
              <a:rPr lang="es-PE" smtClean="0"/>
              <a:t>22/11/2020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E896-C580-43AD-92A3-73900B89B1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4925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0FF65-51CC-4215-A4BD-4B43A4FEF400}" type="datetimeFigureOut">
              <a:rPr lang="es-PE" smtClean="0"/>
              <a:t>22/11/2020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3E896-C580-43AD-92A3-73900B89B10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293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01380" y="1844824"/>
            <a:ext cx="8935180" cy="792088"/>
          </a:xfrm>
        </p:spPr>
        <p:txBody>
          <a:bodyPr>
            <a:normAutofit fontScale="90000"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/>
            </a:r>
            <a:br>
              <a:rPr lang="es-ES" sz="2400" dirty="0">
                <a:solidFill>
                  <a:srgbClr val="FF0000"/>
                </a:solidFill>
              </a:rPr>
            </a:br>
            <a:r>
              <a:rPr lang="es-ES" sz="2400" dirty="0">
                <a:solidFill>
                  <a:srgbClr val="FF0000"/>
                </a:solidFill>
              </a:rPr>
              <a:t/>
            </a:r>
            <a:br>
              <a:rPr lang="es-ES" sz="2400" dirty="0">
                <a:solidFill>
                  <a:srgbClr val="FF0000"/>
                </a:solidFill>
              </a:rPr>
            </a:br>
            <a:r>
              <a:rPr lang="es-ES" sz="2400" dirty="0">
                <a:solidFill>
                  <a:srgbClr val="FF0000"/>
                </a:solidFill>
              </a:rPr>
              <a:t/>
            </a:r>
            <a:br>
              <a:rPr lang="es-ES" sz="2400" dirty="0">
                <a:solidFill>
                  <a:srgbClr val="FF0000"/>
                </a:solidFill>
              </a:rPr>
            </a:br>
            <a:r>
              <a:rPr lang="es-ES" sz="2400" dirty="0">
                <a:solidFill>
                  <a:srgbClr val="FF0000"/>
                </a:solidFill>
              </a:rPr>
              <a:t/>
            </a:r>
            <a:br>
              <a:rPr lang="es-ES" sz="2400" dirty="0">
                <a:solidFill>
                  <a:srgbClr val="FF0000"/>
                </a:solidFill>
              </a:rPr>
            </a:br>
            <a:endParaRPr lang="es-PE" sz="1600" dirty="0">
              <a:solidFill>
                <a:srgbClr val="00B05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63352" y="1528943"/>
            <a:ext cx="11161240" cy="648072"/>
          </a:xfrm>
        </p:spPr>
        <p:txBody>
          <a:bodyPr>
            <a:normAutofit fontScale="92500" lnSpcReduction="20000"/>
          </a:bodyPr>
          <a:lstStyle/>
          <a:p>
            <a:r>
              <a:rPr lang="es-E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haroni" panose="02010803020104030203" pitchFamily="2" charset="-79"/>
                <a:ea typeface="AR ADGothicJP Medium" panose="020B0609000000000000" pitchFamily="49" charset="-128"/>
                <a:cs typeface="Aharoni" panose="02010803020104030203" pitchFamily="2" charset="-79"/>
              </a:rPr>
              <a:t>RESULTADOS </a:t>
            </a:r>
            <a:r>
              <a:rPr lang="es-E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haroni" panose="02010803020104030203" pitchFamily="2" charset="-79"/>
                <a:ea typeface="AR ADGothicJP Medium" panose="020B0609000000000000" pitchFamily="49" charset="-128"/>
                <a:cs typeface="Aharoni" panose="02010803020104030203" pitchFamily="2" charset="-79"/>
              </a:rPr>
              <a:t>PREMIO NACIONAL DE NARRATIVA Y ENSAYO “JOSÉ MARÍA ARGUEDA” </a:t>
            </a:r>
            <a:r>
              <a:rPr lang="es-ES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haroni" panose="02010803020104030203" pitchFamily="2" charset="-79"/>
                <a:ea typeface="AR ADGothicJP Medium" panose="020B0609000000000000" pitchFamily="49" charset="-128"/>
                <a:cs typeface="Aharoni" panose="02010803020104030203" pitchFamily="2" charset="-79"/>
              </a:rPr>
              <a:t>2020</a:t>
            </a:r>
            <a:endParaRPr lang="es-ES" sz="2200" dirty="0">
              <a:solidFill>
                <a:schemeClr val="tx1">
                  <a:lumMod val="85000"/>
                  <a:lumOff val="15000"/>
                </a:schemeClr>
              </a:solidFill>
              <a:latin typeface="Aharoni" panose="02010803020104030203" pitchFamily="2" charset="-79"/>
              <a:ea typeface="AR ADGothicJP Medium" panose="020B0609000000000000" pitchFamily="49" charset="-128"/>
              <a:cs typeface="Aharoni" panose="02010803020104030203" pitchFamily="2" charset="-79"/>
            </a:endParaRPr>
          </a:p>
          <a:p>
            <a:r>
              <a:rPr lang="es-E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haroni" panose="02010803020104030203" pitchFamily="2" charset="-79"/>
                <a:ea typeface="AR ADGothicJP Medium" panose="020B0609000000000000" pitchFamily="49" charset="-128"/>
                <a:cs typeface="Aharoni" panose="02010803020104030203" pitchFamily="2" charset="-79"/>
              </a:rPr>
              <a:t> ETAPA </a:t>
            </a:r>
            <a:r>
              <a:rPr lang="es-E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haroni" panose="02010803020104030203" pitchFamily="2" charset="-79"/>
                <a:ea typeface="AR ADGothicJP Medium" panose="020B0609000000000000" pitchFamily="49" charset="-128"/>
                <a:cs typeface="Aharoni" panose="02010803020104030203" pitchFamily="2" charset="-79"/>
              </a:rPr>
              <a:t>UGEL – MODALIDAD VIRTUAL</a:t>
            </a:r>
            <a:endParaRPr lang="es-ES" sz="1800" dirty="0">
              <a:solidFill>
                <a:schemeClr val="tx1">
                  <a:lumMod val="85000"/>
                  <a:lumOff val="1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just"/>
            <a:endParaRPr lang="es-ES" sz="1800" dirty="0">
              <a:solidFill>
                <a:srgbClr val="0070C0"/>
              </a:solidFill>
              <a:latin typeface="+mj-lt"/>
            </a:endParaRPr>
          </a:p>
          <a:p>
            <a:pPr algn="just"/>
            <a:endParaRPr lang="es-ES" sz="1800" dirty="0">
              <a:solidFill>
                <a:srgbClr val="0070C0"/>
              </a:solidFill>
              <a:latin typeface="+mj-lt"/>
            </a:endParaRPr>
          </a:p>
          <a:p>
            <a:pPr algn="just"/>
            <a:endParaRPr lang="es-ES" sz="1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="" xmlns:a16="http://schemas.microsoft.com/office/drawing/2014/main" id="{A99323CB-EF7C-4AA0-841B-7B77D42F1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1" y="33348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77" y="-22840"/>
            <a:ext cx="12201377" cy="1507624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7342425" y="604779"/>
            <a:ext cx="3338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AREA DE GESTION PEDAGOGICA</a:t>
            </a:r>
            <a:endParaRPr lang="es-PE" dirty="0"/>
          </a:p>
        </p:txBody>
      </p:sp>
      <p:sp>
        <p:nvSpPr>
          <p:cNvPr id="9" name="8 Rectángulo"/>
          <p:cNvSpPr/>
          <p:nvPr/>
        </p:nvSpPr>
        <p:spPr>
          <a:xfrm>
            <a:off x="4799856" y="90915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dirty="0"/>
              <a:t>UNIDAD DE GESTION EDUCATIVA LOCAL CHUCUITO-JULI</a:t>
            </a:r>
            <a:endParaRPr lang="es-PE" sz="2000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234405"/>
              </p:ext>
            </p:extLst>
          </p:nvPr>
        </p:nvGraphicFramePr>
        <p:xfrm>
          <a:off x="726715" y="2138917"/>
          <a:ext cx="10729191" cy="109983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79860"/>
                <a:gridCol w="3340067"/>
                <a:gridCol w="2082130"/>
                <a:gridCol w="3299089"/>
                <a:gridCol w="1128045"/>
              </a:tblGrid>
              <a:tr h="271108">
                <a:tc gridSpan="5">
                  <a:txBody>
                    <a:bodyPr/>
                    <a:lstStyle/>
                    <a:p>
                      <a:pPr marL="49530" marR="4508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1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49530" marR="4508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1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CATEGORÍA: NARRATIVA ORAL</a:t>
                      </a: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454106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41910">
                        <a:spcAft>
                          <a:spcPts val="0"/>
                        </a:spcAft>
                      </a:pPr>
                      <a:r>
                        <a:rPr lang="en-US" sz="1200" b="1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PUESTO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9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596900">
                        <a:spcAft>
                          <a:spcPts val="0"/>
                        </a:spcAft>
                      </a:pPr>
                      <a:r>
                        <a:rPr lang="en-US" sz="1200" b="1" spc="-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</a:t>
                      </a:r>
                      <a:r>
                        <a:rPr lang="en-US" sz="1200" b="1" spc="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Í</a:t>
                      </a:r>
                      <a:r>
                        <a:rPr lang="en-US" sz="1200" b="1" spc="-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TUL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O</a:t>
                      </a:r>
                      <a:r>
                        <a:rPr lang="en-US" sz="1200" b="1" spc="1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en-US" sz="1200" b="1" spc="-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</a:t>
                      </a:r>
                      <a:r>
                        <a:rPr lang="en-US" sz="1200" b="1" spc="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L</a:t>
                      </a:r>
                      <a:r>
                        <a:rPr lang="en-US" sz="1200" b="1" spc="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en-US" sz="1200" b="1" spc="-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TRAB</a:t>
                      </a:r>
                      <a:r>
                        <a:rPr lang="en-US" sz="1200" b="1" spc="-3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</a:t>
                      </a:r>
                      <a:r>
                        <a:rPr lang="en-US" sz="1200" b="1" spc="1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J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O</a:t>
                      </a: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9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417195">
                        <a:spcAft>
                          <a:spcPts val="0"/>
                        </a:spcAft>
                      </a:pPr>
                      <a:r>
                        <a:rPr lang="en-US" sz="1200" b="1" spc="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SE</a:t>
                      </a:r>
                      <a:r>
                        <a:rPr lang="en-US" sz="1200" b="1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UD</a:t>
                      </a:r>
                      <a:r>
                        <a:rPr lang="en-US" sz="1200" b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Ó</a:t>
                      </a:r>
                      <a:r>
                        <a:rPr lang="en-US" sz="1200" b="1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N</a:t>
                      </a:r>
                      <a:r>
                        <a:rPr lang="en-US" sz="1200" b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I</a:t>
                      </a:r>
                      <a:r>
                        <a:rPr lang="en-US" sz="1200" b="1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M</a:t>
                      </a: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O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98"/>
                    </a:solidFill>
                  </a:tcPr>
                </a:tc>
                <a:tc>
                  <a:txBody>
                    <a:bodyPr/>
                    <a:lstStyle/>
                    <a:p>
                      <a:pPr marL="314325" marR="30861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14325" marR="30861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INSTITUCIÓN EDUCATIVA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98"/>
                    </a:solidFill>
                  </a:tcPr>
                </a:tc>
                <a:tc>
                  <a:txBody>
                    <a:bodyPr/>
                    <a:lstStyle/>
                    <a:p>
                      <a:pPr marL="49530" marR="4508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49530" marR="4508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PE" sz="1200" b="1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</a:t>
                      </a:r>
                      <a:r>
                        <a:rPr lang="es-PE" sz="1200" b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UNT</a:t>
                      </a:r>
                      <a:r>
                        <a:rPr lang="es-PE" sz="1200" b="1" spc="-2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</a:t>
                      </a:r>
                      <a:r>
                        <a:rPr lang="es-PE" sz="1200" b="1" spc="1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J</a:t>
                      </a:r>
                      <a:r>
                        <a:rPr lang="es-PE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37160" marR="13462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98"/>
                    </a:solidFill>
                  </a:tcPr>
                </a:tc>
              </a:tr>
              <a:tr h="3549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01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El zorro y la oveja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CORJI2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238250" algn="l"/>
                          <a:tab pos="1350645" algn="ctr"/>
                        </a:tabLst>
                      </a:pPr>
                      <a:r>
                        <a:rPr lang="es-PE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IEP 70632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30.66</a:t>
                      </a: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979685"/>
              </p:ext>
            </p:extLst>
          </p:nvPr>
        </p:nvGraphicFramePr>
        <p:xfrm>
          <a:off x="726715" y="3349793"/>
          <a:ext cx="10729192" cy="151216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79860"/>
                <a:gridCol w="3340068"/>
                <a:gridCol w="2082130"/>
                <a:gridCol w="3299089"/>
                <a:gridCol w="1128045"/>
              </a:tblGrid>
              <a:tr h="305372">
                <a:tc gridSpan="5">
                  <a:txBody>
                    <a:bodyPr/>
                    <a:lstStyle/>
                    <a:p>
                      <a:pPr marL="49530" marR="4508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1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49530" marR="4508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1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CATEGORÍA: </a:t>
                      </a:r>
                      <a:r>
                        <a:rPr lang="en-US" sz="1200" b="1" spc="-1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FÁBULA ESCRITA</a:t>
                      </a: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470836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41910">
                        <a:spcAft>
                          <a:spcPts val="0"/>
                        </a:spcAft>
                      </a:pPr>
                      <a:r>
                        <a:rPr lang="en-US" sz="1200" b="1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PUESTO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9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596900">
                        <a:spcAft>
                          <a:spcPts val="0"/>
                        </a:spcAft>
                      </a:pPr>
                      <a:r>
                        <a:rPr lang="en-US" sz="1200" b="1" spc="-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</a:t>
                      </a:r>
                      <a:r>
                        <a:rPr lang="en-US" sz="1200" b="1" spc="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Í</a:t>
                      </a:r>
                      <a:r>
                        <a:rPr lang="en-US" sz="1200" b="1" spc="-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TUL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O</a:t>
                      </a:r>
                      <a:r>
                        <a:rPr lang="en-US" sz="1200" b="1" spc="1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en-US" sz="1200" b="1" spc="-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</a:t>
                      </a:r>
                      <a:r>
                        <a:rPr lang="en-US" sz="1200" b="1" spc="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L</a:t>
                      </a:r>
                      <a:r>
                        <a:rPr lang="en-US" sz="1200" b="1" spc="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en-US" sz="1200" b="1" spc="-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TRAB</a:t>
                      </a:r>
                      <a:r>
                        <a:rPr lang="en-US" sz="1200" b="1" spc="-3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</a:t>
                      </a:r>
                      <a:r>
                        <a:rPr lang="en-US" sz="1200" b="1" spc="1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J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O</a:t>
                      </a: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9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417195">
                        <a:spcAft>
                          <a:spcPts val="0"/>
                        </a:spcAft>
                      </a:pPr>
                      <a:r>
                        <a:rPr lang="en-US" sz="1200" b="1" spc="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SE</a:t>
                      </a:r>
                      <a:r>
                        <a:rPr lang="en-US" sz="1200" b="1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UD</a:t>
                      </a:r>
                      <a:r>
                        <a:rPr lang="en-US" sz="1200" b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Ó</a:t>
                      </a:r>
                      <a:r>
                        <a:rPr lang="en-US" sz="1200" b="1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N</a:t>
                      </a:r>
                      <a:r>
                        <a:rPr lang="en-US" sz="1200" b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I</a:t>
                      </a:r>
                      <a:r>
                        <a:rPr lang="en-US" sz="1200" b="1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M</a:t>
                      </a: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O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98"/>
                    </a:solidFill>
                  </a:tcPr>
                </a:tc>
                <a:tc>
                  <a:txBody>
                    <a:bodyPr/>
                    <a:lstStyle/>
                    <a:p>
                      <a:pPr marL="314325" marR="30861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14325" marR="30861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INSTITUCIÓN EDUCATIVA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98"/>
                    </a:solidFill>
                  </a:tcPr>
                </a:tc>
                <a:tc>
                  <a:txBody>
                    <a:bodyPr/>
                    <a:lstStyle/>
                    <a:p>
                      <a:pPr marL="49530" marR="4508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49530" marR="4508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PE" sz="1200" b="1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</a:t>
                      </a:r>
                      <a:r>
                        <a:rPr lang="es-PE" sz="1200" b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UNT</a:t>
                      </a:r>
                      <a:r>
                        <a:rPr lang="es-PE" sz="1200" b="1" spc="-2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</a:t>
                      </a:r>
                      <a:r>
                        <a:rPr lang="es-PE" sz="1200" b="1" spc="1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J</a:t>
                      </a:r>
                      <a:r>
                        <a:rPr lang="es-PE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37160" marR="13462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98"/>
                    </a:solidFill>
                  </a:tcPr>
                </a:tc>
              </a:tr>
              <a:tr h="3679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01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El hombre y los zorrinos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Cadeyxa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IEP 70632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30.33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79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02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Don Rufino y el zorro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Vicuña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IEP 70247 JVA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29.00</a:t>
                      </a: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446854"/>
              </p:ext>
            </p:extLst>
          </p:nvPr>
        </p:nvGraphicFramePr>
        <p:xfrm>
          <a:off x="731286" y="5013176"/>
          <a:ext cx="10729194" cy="170905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37315"/>
                <a:gridCol w="3320584"/>
                <a:gridCol w="2069984"/>
                <a:gridCol w="3279845"/>
                <a:gridCol w="1121466"/>
              </a:tblGrid>
              <a:tr h="378854">
                <a:tc gridSpan="5"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CATEGORÍA</a:t>
                      </a: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: CUENTO</a:t>
                      </a: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49530" marR="4508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PE" sz="1200" b="1" spc="-1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461346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41910">
                        <a:spcAft>
                          <a:spcPts val="0"/>
                        </a:spcAft>
                      </a:pPr>
                      <a:r>
                        <a:rPr lang="en-US" sz="1200" b="1" spc="-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PUESTO</a:t>
                      </a: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9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596900">
                        <a:spcAft>
                          <a:spcPts val="0"/>
                        </a:spcAft>
                      </a:pPr>
                      <a:r>
                        <a:rPr lang="es-PE" sz="1200" b="1" spc="-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</a:t>
                      </a:r>
                      <a:r>
                        <a:rPr lang="es-PE" sz="1200" b="1" spc="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Í</a:t>
                      </a:r>
                      <a:r>
                        <a:rPr lang="es-PE" sz="1200" b="1" spc="-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TUL</a:t>
                      </a:r>
                      <a:r>
                        <a:rPr lang="es-PE" sz="12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O</a:t>
                      </a:r>
                      <a:r>
                        <a:rPr lang="es-PE" sz="1200" b="1" spc="1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es-PE" sz="1200" b="1" spc="-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</a:t>
                      </a:r>
                      <a:r>
                        <a:rPr lang="es-PE" sz="1200" b="1" spc="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</a:t>
                      </a:r>
                      <a:r>
                        <a:rPr lang="es-PE" sz="12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L</a:t>
                      </a:r>
                      <a:r>
                        <a:rPr lang="es-PE" sz="1200" b="1" spc="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es-PE" sz="1200" b="1" spc="-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TRAB</a:t>
                      </a:r>
                      <a:r>
                        <a:rPr lang="es-PE" sz="1200" b="1" spc="-3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</a:t>
                      </a:r>
                      <a:r>
                        <a:rPr lang="es-PE" sz="1200" b="1" spc="1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J</a:t>
                      </a:r>
                      <a:r>
                        <a:rPr lang="es-PE" sz="12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O</a:t>
                      </a: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9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417195">
                        <a:spcAft>
                          <a:spcPts val="0"/>
                        </a:spcAft>
                      </a:pPr>
                      <a:r>
                        <a:rPr lang="es-PE" sz="1200" b="1" spc="1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SE</a:t>
                      </a:r>
                      <a:r>
                        <a:rPr lang="es-PE" sz="1200" b="1" spc="-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UD</a:t>
                      </a:r>
                      <a:r>
                        <a:rPr lang="es-PE" sz="1200" b="1" spc="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Ó</a:t>
                      </a:r>
                      <a:r>
                        <a:rPr lang="es-PE" sz="1200" b="1" spc="-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N</a:t>
                      </a:r>
                      <a:r>
                        <a:rPr lang="es-PE" sz="1200" b="1" spc="5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I</a:t>
                      </a:r>
                      <a:r>
                        <a:rPr lang="es-PE" sz="1200" b="1" spc="-1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M</a:t>
                      </a:r>
                      <a:r>
                        <a:rPr lang="es-PE" sz="12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O</a:t>
                      </a: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98"/>
                    </a:solidFill>
                  </a:tcPr>
                </a:tc>
                <a:tc>
                  <a:txBody>
                    <a:bodyPr/>
                    <a:lstStyle/>
                    <a:p>
                      <a:pPr marL="314325" marR="30861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14325" marR="30861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PE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INSTITUCIÓN EDUCATIVA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98"/>
                    </a:solidFill>
                  </a:tcPr>
                </a:tc>
                <a:tc>
                  <a:txBody>
                    <a:bodyPr/>
                    <a:lstStyle/>
                    <a:p>
                      <a:pPr marL="49530" marR="4508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PE" sz="1200" b="1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</a:t>
                      </a:r>
                      <a:r>
                        <a:rPr lang="es-PE" sz="1200" b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UNT</a:t>
                      </a:r>
                      <a:r>
                        <a:rPr lang="es-PE" sz="1200" b="1" spc="-2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</a:t>
                      </a:r>
                      <a:r>
                        <a:rPr lang="es-PE" sz="1200" b="1" spc="1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J</a:t>
                      </a:r>
                      <a:r>
                        <a:rPr lang="es-PE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37160" marR="13462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98"/>
                    </a:solidFill>
                  </a:tcPr>
                </a:tc>
              </a:tr>
              <a:tr h="175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01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El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día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que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me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fuí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de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Cañapujro</a:t>
                      </a:r>
                      <a:endParaRPr lang="en-US" sz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Blanca Valera TYGC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IES Manuel Gonzales Prada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35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02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pequeña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Julia y la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abuela</a:t>
                      </a:r>
                      <a:endParaRPr lang="en-US" sz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Luna del Ande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IES Huacullani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34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03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Colpacotaña y la bella mujer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Ronment Blas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IES Tawantinsuyo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33.33</a:t>
                      </a: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22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01380" y="1844824"/>
            <a:ext cx="8935180" cy="792088"/>
          </a:xfrm>
        </p:spPr>
        <p:txBody>
          <a:bodyPr>
            <a:normAutofit fontScale="90000"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/>
            </a:r>
            <a:br>
              <a:rPr lang="es-ES" sz="2400" dirty="0">
                <a:solidFill>
                  <a:srgbClr val="FF0000"/>
                </a:solidFill>
              </a:rPr>
            </a:br>
            <a:r>
              <a:rPr lang="es-ES" sz="2400" dirty="0">
                <a:solidFill>
                  <a:srgbClr val="FF0000"/>
                </a:solidFill>
              </a:rPr>
              <a:t/>
            </a:r>
            <a:br>
              <a:rPr lang="es-ES" sz="2400" dirty="0">
                <a:solidFill>
                  <a:srgbClr val="FF0000"/>
                </a:solidFill>
              </a:rPr>
            </a:br>
            <a:r>
              <a:rPr lang="es-ES" sz="2400" dirty="0">
                <a:solidFill>
                  <a:srgbClr val="FF0000"/>
                </a:solidFill>
              </a:rPr>
              <a:t/>
            </a:r>
            <a:br>
              <a:rPr lang="es-ES" sz="2400" dirty="0">
                <a:solidFill>
                  <a:srgbClr val="FF0000"/>
                </a:solidFill>
              </a:rPr>
            </a:br>
            <a:r>
              <a:rPr lang="es-ES" sz="2400" dirty="0">
                <a:solidFill>
                  <a:srgbClr val="FF0000"/>
                </a:solidFill>
              </a:rPr>
              <a:t/>
            </a:r>
            <a:br>
              <a:rPr lang="es-ES" sz="2400" dirty="0">
                <a:solidFill>
                  <a:srgbClr val="FF0000"/>
                </a:solidFill>
              </a:rPr>
            </a:br>
            <a:endParaRPr lang="es-PE" sz="1600" dirty="0">
              <a:solidFill>
                <a:srgbClr val="00B05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1344" y="1844824"/>
            <a:ext cx="11161240" cy="648072"/>
          </a:xfrm>
        </p:spPr>
        <p:txBody>
          <a:bodyPr>
            <a:normAutofit fontScale="92500" lnSpcReduction="20000"/>
          </a:bodyPr>
          <a:lstStyle/>
          <a:p>
            <a:r>
              <a:rPr lang="es-E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haroni" panose="02010803020104030203" pitchFamily="2" charset="-79"/>
                <a:ea typeface="AR ADGothicJP Medium" panose="020B0609000000000000" pitchFamily="49" charset="-128"/>
                <a:cs typeface="Aharoni" panose="02010803020104030203" pitchFamily="2" charset="-79"/>
              </a:rPr>
              <a:t>RESULTADOS PREMIO NACIONAL DE NARRATIVA Y ENSAYO “JOSÉ MARÍA ARGUEDA” </a:t>
            </a:r>
            <a:r>
              <a:rPr lang="es-ES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haroni" panose="02010803020104030203" pitchFamily="2" charset="-79"/>
                <a:ea typeface="AR ADGothicJP Medium" panose="020B0609000000000000" pitchFamily="49" charset="-128"/>
                <a:cs typeface="Aharoni" panose="02010803020104030203" pitchFamily="2" charset="-79"/>
              </a:rPr>
              <a:t>2020</a:t>
            </a:r>
          </a:p>
          <a:p>
            <a:r>
              <a:rPr lang="es-E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haroni" panose="02010803020104030203" pitchFamily="2" charset="-79"/>
                <a:ea typeface="AR ADGothicJP Medium" panose="020B0609000000000000" pitchFamily="49" charset="-128"/>
                <a:cs typeface="Aharoni" panose="02010803020104030203" pitchFamily="2" charset="-79"/>
              </a:rPr>
              <a:t> ETAPA UGEL – MODALIDAD VIRTUAL</a:t>
            </a:r>
            <a:endParaRPr lang="es-ES" sz="1800" dirty="0">
              <a:solidFill>
                <a:schemeClr val="tx1">
                  <a:lumMod val="85000"/>
                  <a:lumOff val="1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just"/>
            <a:endParaRPr lang="es-ES" sz="1800" dirty="0">
              <a:solidFill>
                <a:srgbClr val="0070C0"/>
              </a:solidFill>
              <a:latin typeface="+mj-lt"/>
            </a:endParaRPr>
          </a:p>
          <a:p>
            <a:pPr algn="just"/>
            <a:endParaRPr lang="es-ES" sz="1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="" xmlns:a16="http://schemas.microsoft.com/office/drawing/2014/main" id="{A99323CB-EF7C-4AA0-841B-7B77D42F1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1" y="33348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77" y="-22840"/>
            <a:ext cx="12201377" cy="1867664"/>
          </a:xfrm>
          <a:prstGeom prst="rect">
            <a:avLst/>
          </a:prstGeom>
        </p:spPr>
      </p:pic>
      <p:sp>
        <p:nvSpPr>
          <p:cNvPr id="10" name="9 Rectángulo"/>
          <p:cNvSpPr/>
          <p:nvPr/>
        </p:nvSpPr>
        <p:spPr>
          <a:xfrm>
            <a:off x="7342425" y="604779"/>
            <a:ext cx="33386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/>
              <a:t>AREA DE GESTION PEDAGOGICA</a:t>
            </a:r>
            <a:endParaRPr lang="es-PE" dirty="0"/>
          </a:p>
        </p:txBody>
      </p:sp>
      <p:sp>
        <p:nvSpPr>
          <p:cNvPr id="9" name="8 Rectángulo"/>
          <p:cNvSpPr/>
          <p:nvPr/>
        </p:nvSpPr>
        <p:spPr>
          <a:xfrm>
            <a:off x="4799856" y="90915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dirty="0"/>
              <a:t>UNIDAD DE GESTION EDUCATIVA LOCAL CHUCUITO-JULI</a:t>
            </a:r>
            <a:endParaRPr lang="es-PE" sz="2000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/>
        </p:nvGraphicFramePr>
        <p:xfrm>
          <a:off x="839416" y="2474600"/>
          <a:ext cx="10801200" cy="199425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86148"/>
                <a:gridCol w="3363938"/>
                <a:gridCol w="2097011"/>
                <a:gridCol w="3322668"/>
                <a:gridCol w="1131435"/>
              </a:tblGrid>
              <a:tr h="270786">
                <a:tc gridSpan="5">
                  <a:txBody>
                    <a:bodyPr/>
                    <a:lstStyle/>
                    <a:p>
                      <a:pPr marL="49530" marR="4508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PE" sz="1200" b="1" spc="-1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49530" marR="4508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PE" sz="1200" b="1" spc="-1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CATEGORÍA: HISTORIETA</a:t>
                      </a: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451033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41910">
                        <a:spcAft>
                          <a:spcPts val="0"/>
                        </a:spcAft>
                      </a:pPr>
                      <a:r>
                        <a:rPr lang="en-US" sz="1200" b="1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PUESTO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9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596900">
                        <a:spcAft>
                          <a:spcPts val="0"/>
                        </a:spcAft>
                      </a:pPr>
                      <a:r>
                        <a:rPr lang="en-US" sz="1200" b="1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</a:t>
                      </a:r>
                      <a:r>
                        <a:rPr lang="en-US" sz="1200" b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Í</a:t>
                      </a:r>
                      <a:r>
                        <a:rPr lang="en-US" sz="1200" b="1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TUL</a:t>
                      </a: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O</a:t>
                      </a:r>
                      <a:r>
                        <a:rPr lang="en-US" sz="1200" b="1" spc="1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en-US" sz="1200" b="1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</a:t>
                      </a:r>
                      <a:r>
                        <a:rPr lang="en-US" sz="1200" b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</a:t>
                      </a: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L</a:t>
                      </a:r>
                      <a:r>
                        <a:rPr lang="en-US" sz="1200" b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en-US" sz="1200" b="1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TRAB</a:t>
                      </a:r>
                      <a:r>
                        <a:rPr lang="en-US" sz="1200" b="1" spc="-3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</a:t>
                      </a:r>
                      <a:r>
                        <a:rPr lang="en-US" sz="1200" b="1" spc="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J</a:t>
                      </a: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O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9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417195">
                        <a:spcAft>
                          <a:spcPts val="0"/>
                        </a:spcAft>
                      </a:pPr>
                      <a:r>
                        <a:rPr lang="en-US" sz="1200" b="1" spc="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SE</a:t>
                      </a:r>
                      <a:r>
                        <a:rPr lang="en-US" sz="1200" b="1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UD</a:t>
                      </a:r>
                      <a:r>
                        <a:rPr lang="en-US" sz="1200" b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Ó</a:t>
                      </a:r>
                      <a:r>
                        <a:rPr lang="en-US" sz="1200" b="1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N</a:t>
                      </a:r>
                      <a:r>
                        <a:rPr lang="en-US" sz="1200" b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I</a:t>
                      </a:r>
                      <a:r>
                        <a:rPr lang="en-US" sz="1200" b="1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M</a:t>
                      </a: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O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98"/>
                    </a:solidFill>
                  </a:tcPr>
                </a:tc>
                <a:tc>
                  <a:txBody>
                    <a:bodyPr/>
                    <a:lstStyle/>
                    <a:p>
                      <a:pPr marL="314325" marR="30861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14325" marR="30861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INSTITUCIÓN  EDUCATIVA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98"/>
                    </a:solidFill>
                  </a:tcPr>
                </a:tc>
                <a:tc>
                  <a:txBody>
                    <a:bodyPr/>
                    <a:lstStyle/>
                    <a:p>
                      <a:pPr marL="49530" marR="4508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PE" sz="1200" b="1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</a:t>
                      </a:r>
                      <a:r>
                        <a:rPr lang="es-PE" sz="1200" b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UNT</a:t>
                      </a:r>
                      <a:r>
                        <a:rPr lang="es-PE" sz="1200" b="1" spc="-2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</a:t>
                      </a:r>
                      <a:r>
                        <a:rPr lang="es-PE" sz="1200" b="1" spc="1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J</a:t>
                      </a:r>
                      <a:r>
                        <a:rPr lang="es-PE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37160" marR="13462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98"/>
                    </a:solidFill>
                  </a:tcPr>
                </a:tc>
              </a:tr>
              <a:tr h="5317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01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COVID 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una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nueva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ameneza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para la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salud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y el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bienestar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emocional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.</a:t>
                      </a: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Camus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IES María Asunción Galindo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34.33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4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02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El despertar del Pongo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El soñador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IES Técnico Comercial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34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4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03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No discriminemos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Arguedas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IES Tawantinsuyo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33.66</a:t>
                      </a: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/>
        </p:nvGraphicFramePr>
        <p:xfrm>
          <a:off x="839416" y="4581128"/>
          <a:ext cx="10801200" cy="197859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85766"/>
                <a:gridCol w="3362484"/>
                <a:gridCol w="2096104"/>
                <a:gridCol w="3321230"/>
                <a:gridCol w="1135616"/>
              </a:tblGrid>
              <a:tr h="245110">
                <a:tc gridSpan="5">
                  <a:txBody>
                    <a:bodyPr/>
                    <a:lstStyle/>
                    <a:p>
                      <a:pPr marR="4508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1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R="45085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1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CATEGORÍA</a:t>
                      </a:r>
                      <a:r>
                        <a:rPr lang="en-US" sz="1200" b="1" spc="-1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: </a:t>
                      </a:r>
                      <a:r>
                        <a:rPr lang="en-US" sz="1200" b="1" spc="-1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ENSAYO </a:t>
                      </a: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9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479425"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41910">
                        <a:spcAft>
                          <a:spcPts val="0"/>
                        </a:spcAft>
                      </a:pPr>
                      <a:r>
                        <a:rPr lang="en-US" sz="1200" b="1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PUESTO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9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596900">
                        <a:spcAft>
                          <a:spcPts val="0"/>
                        </a:spcAft>
                      </a:pPr>
                      <a:r>
                        <a:rPr lang="en-US" sz="1200" b="1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</a:t>
                      </a:r>
                      <a:r>
                        <a:rPr lang="en-US" sz="1200" b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Í</a:t>
                      </a:r>
                      <a:r>
                        <a:rPr lang="en-US" sz="1200" b="1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TUL</a:t>
                      </a: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O</a:t>
                      </a:r>
                      <a:r>
                        <a:rPr lang="en-US" sz="1200" b="1" spc="1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en-US" sz="1200" b="1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D</a:t>
                      </a:r>
                      <a:r>
                        <a:rPr lang="en-US" sz="1200" b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</a:t>
                      </a: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L</a:t>
                      </a:r>
                      <a:r>
                        <a:rPr lang="en-US" sz="1200" b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</a:t>
                      </a:r>
                      <a:r>
                        <a:rPr lang="en-US" sz="1200" b="1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TRAB</a:t>
                      </a:r>
                      <a:r>
                        <a:rPr lang="en-US" sz="1200" b="1" spc="-3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</a:t>
                      </a:r>
                      <a:r>
                        <a:rPr lang="en-US" sz="1200" b="1" spc="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J</a:t>
                      </a: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O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9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417195">
                        <a:spcAft>
                          <a:spcPts val="0"/>
                        </a:spcAft>
                      </a:pPr>
                      <a:r>
                        <a:rPr lang="en-US" sz="1200" b="1" spc="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SE</a:t>
                      </a:r>
                      <a:r>
                        <a:rPr lang="en-US" sz="1200" b="1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UD</a:t>
                      </a:r>
                      <a:r>
                        <a:rPr lang="en-US" sz="1200" b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Ó</a:t>
                      </a:r>
                      <a:r>
                        <a:rPr lang="en-US" sz="1200" b="1" spc="-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N</a:t>
                      </a:r>
                      <a:r>
                        <a:rPr lang="en-US" sz="1200" b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I</a:t>
                      </a:r>
                      <a:r>
                        <a:rPr lang="en-US" sz="1200" b="1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M</a:t>
                      </a: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O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98"/>
                    </a:solidFill>
                  </a:tcPr>
                </a:tc>
                <a:tc>
                  <a:txBody>
                    <a:bodyPr/>
                    <a:lstStyle/>
                    <a:p>
                      <a:pPr marL="314325" marR="30861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14325" marR="30861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INSTITUCIÓN EDUCATIVA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98"/>
                    </a:solidFill>
                  </a:tcPr>
                </a:tc>
                <a:tc>
                  <a:txBody>
                    <a:bodyPr/>
                    <a:lstStyle/>
                    <a:p>
                      <a:pPr marL="49530" marR="4508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49530" marR="45085" algn="ctr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es-PE" sz="1200" b="1" spc="-1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P</a:t>
                      </a:r>
                      <a:r>
                        <a:rPr lang="es-PE" sz="1200" b="1" spc="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UNT</a:t>
                      </a:r>
                      <a:r>
                        <a:rPr lang="es-PE" sz="1200" b="1" spc="-2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A</a:t>
                      </a:r>
                      <a:r>
                        <a:rPr lang="es-PE" sz="1200" b="1" spc="15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J</a:t>
                      </a:r>
                      <a:r>
                        <a:rPr lang="es-PE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37160" marR="13462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E498"/>
                    </a:solidFill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01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Arguedas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, un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legado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cultural para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reflexionar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sobre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la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convivencia</a:t>
                      </a:r>
                      <a:endParaRPr lang="en-US" sz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Andrea Qolla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IES Sorapa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32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02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Perspectiva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sobre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José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María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Arguedas</a:t>
                      </a:r>
                      <a:endParaRPr lang="en-US" sz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El poeta en un rincón del Perú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IES Telésforo </a:t>
                      </a:r>
                      <a:r>
                        <a:rPr lang="es-PE" sz="12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Catacora</a:t>
                      </a: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31.33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7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03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Culturización en dos mundos antónimos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Pablito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Flo</a:t>
                      </a: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PE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IES Tawantinsuyo</a:t>
                      </a:r>
                      <a:endParaRPr lang="es-PE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31</a:t>
                      </a:r>
                      <a:endParaRPr lang="es-PE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5310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</TotalTime>
  <Words>214</Words>
  <Application>Microsoft Office PowerPoint</Application>
  <PresentationFormat>Panorámica</PresentationFormat>
  <Paragraphs>145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 ADGothicJP Medium</vt:lpstr>
      <vt:lpstr>Aharoni</vt:lpstr>
      <vt:lpstr>Arial</vt:lpstr>
      <vt:lpstr>Calibri</vt:lpstr>
      <vt:lpstr>Times New Roman</vt:lpstr>
      <vt:lpstr>Tema de Office</vt:lpstr>
      <vt:lpstr>    </vt:lpstr>
      <vt:lpstr>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ADMIN</cp:lastModifiedBy>
  <cp:revision>32</cp:revision>
  <dcterms:created xsi:type="dcterms:W3CDTF">2020-10-08T02:03:34Z</dcterms:created>
  <dcterms:modified xsi:type="dcterms:W3CDTF">2020-11-22T13:29:17Z</dcterms:modified>
</cp:coreProperties>
</file>