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96" r:id="rId5"/>
    <p:sldId id="261" r:id="rId6"/>
    <p:sldId id="280" r:id="rId7"/>
    <p:sldId id="281" r:id="rId8"/>
    <p:sldId id="282" r:id="rId9"/>
    <p:sldId id="283" r:id="rId10"/>
    <p:sldId id="284" r:id="rId11"/>
    <p:sldId id="297" r:id="rId12"/>
    <p:sldId id="298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9" r:id="rId24"/>
    <p:sldId id="300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 Light" panose="020B0604020202020204" charset="0"/>
      <p:regular r:id="rId32"/>
      <p:bold r:id="rId33"/>
      <p:italic r:id="rId34"/>
      <p:boldItalic r:id="rId35"/>
    </p:embeddedFon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Arial Rounded MT Bold" panose="020F070403050403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5I/ULyiRC9uW+V6s2eOBHTqxW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 MARGOT SAMANIEGO NUNEZ" initials="KMSN" lastIdx="2" clrIdx="0">
    <p:extLst>
      <p:ext uri="{19B8F6BF-5375-455C-9EA6-DF929625EA0E}">
        <p15:presenceInfo xmlns:p15="http://schemas.microsoft.com/office/powerpoint/2012/main" userId="S-1-5-21-1280482202-4056878361-557001864-124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EF030-529F-4E5D-8CAF-2071615CB494}">
  <a:tblStyle styleId="{69CEF030-529F-4E5D-8CAF-2071615CB4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1943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55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548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68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764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213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497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133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329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6647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58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94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27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27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090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7127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0401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5876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171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20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238;p32:notes">
            <a:extLst>
              <a:ext uri="{FF2B5EF4-FFF2-40B4-BE49-F238E27FC236}">
                <a16:creationId xmlns="" xmlns:a16="http://schemas.microsoft.com/office/drawing/2014/main" id="{DC61B820-674A-ED51-2749-1324C34271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219" name="Google Shape;239;p32:notes">
            <a:extLst>
              <a:ext uri="{FF2B5EF4-FFF2-40B4-BE49-F238E27FC236}">
                <a16:creationId xmlns="" xmlns:a16="http://schemas.microsoft.com/office/drawing/2014/main" id="{F57D3272-30AE-841F-AD6B-E82F75F52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PE" altLang="es-PE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20" name="Google Shape;240;p32:notes">
            <a:extLst>
              <a:ext uri="{FF2B5EF4-FFF2-40B4-BE49-F238E27FC236}">
                <a16:creationId xmlns="" xmlns:a16="http://schemas.microsoft.com/office/drawing/2014/main" id="{9FAF69FB-D176-35CC-3424-43F36F55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7F88599-E449-4947-AA0D-F33AD6C48BF8}" type="slidenum">
              <a:rPr lang="es-MX" altLang="es-PE"/>
              <a:pPr/>
              <a:t>4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0522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803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022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057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dd93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0dd93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699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 total">
  <p:cSld name="Blanco tot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975" tIns="39475" rIns="78975" bIns="39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11830050" y="6595944"/>
            <a:ext cx="396000" cy="19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hyperlink" Target="https://www.perueduca.pe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hyperlink" Target="https://repositorio.perueduca.pe/webs/PDF/registro-docente-perueduca.pdf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repositorio.perueduca.pe/webs/registro-usuario-extranjero-perueduca.pdf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repositorio.perueduca.pe/webs/PDF/registro-estudiante-perueduca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hyperlink" Target="https://ideasenaccion.perueduca.p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docs.google.com/document/d/1HYIxPcmCohpBOyBSSIN1c1JlEHdEkqe8/edit?usp=sharing&amp;ouid=115854948933297277480&amp;rtpof=true&amp;sd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b.pe/institucion/minedu/normas-legales/5880114-088-2024-mined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143037" y="2609124"/>
            <a:ext cx="102015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3000" b="1" dirty="0" smtClean="0">
                <a:solidFill>
                  <a:schemeClr val="lt1"/>
                </a:solidFill>
              </a:rPr>
              <a:t/>
            </a:r>
            <a:br>
              <a:rPr lang="es-PE" sz="3000" b="1" dirty="0" smtClean="0">
                <a:solidFill>
                  <a:schemeClr val="lt1"/>
                </a:solidFill>
              </a:rPr>
            </a:br>
            <a:r>
              <a:rPr lang="es-PE" sz="3000" b="1" dirty="0" smtClean="0">
                <a:solidFill>
                  <a:schemeClr val="lt1"/>
                </a:solidFill>
              </a:rPr>
              <a:t>Orientaciones </a:t>
            </a:r>
            <a:r>
              <a:rPr lang="es-PE" sz="3000" b="1" dirty="0">
                <a:solidFill>
                  <a:schemeClr val="lt1"/>
                </a:solidFill>
              </a:rPr>
              <a:t>para promover </a:t>
            </a:r>
            <a:r>
              <a:rPr lang="es-PE" sz="3000" b="1" dirty="0" smtClean="0">
                <a:solidFill>
                  <a:schemeClr val="lt1"/>
                </a:solidFill>
              </a:rPr>
              <a:t>la participación en el concurso de reconocimiento a la participación estudiantil -  Tinkuy con Ideas en Acción – APEC 2024</a:t>
            </a:r>
            <a:br>
              <a:rPr lang="es-PE" sz="3000" b="1" dirty="0" smtClean="0">
                <a:solidFill>
                  <a:schemeClr val="lt1"/>
                </a:solidFill>
              </a:rPr>
            </a:br>
            <a:r>
              <a:rPr lang="es-PE" sz="3000" b="1" dirty="0" smtClean="0">
                <a:solidFill>
                  <a:schemeClr val="lt1"/>
                </a:solidFill>
              </a:rPr>
              <a:t/>
            </a:r>
            <a:br>
              <a:rPr lang="es-PE" sz="3000" b="1" dirty="0" smtClean="0">
                <a:solidFill>
                  <a:schemeClr val="lt1"/>
                </a:solidFill>
              </a:rPr>
            </a:br>
            <a:r>
              <a:rPr lang="es-PE" sz="3000" b="1" dirty="0" smtClean="0">
                <a:solidFill>
                  <a:schemeClr val="lt1"/>
                </a:solidFill>
              </a:rPr>
              <a:t>Edición Bicentenario</a:t>
            </a: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671787" y="5003454"/>
            <a:ext cx="91440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PE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Unidad de Tutoría y Orientación Educativa</a:t>
            </a:r>
            <a:endParaRPr sz="2000" b="1" dirty="0">
              <a:solidFill>
                <a:schemeClr val="lt1"/>
              </a:solidFill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3938437" y="4673674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5" y="215991"/>
            <a:ext cx="2756897" cy="5536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226187" y="6034015"/>
            <a:ext cx="20352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2028" y="59812"/>
            <a:ext cx="1313564" cy="8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368" y="185509"/>
            <a:ext cx="2788669" cy="61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2132" y="0"/>
            <a:ext cx="2788669" cy="97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49234" y="961935"/>
            <a:ext cx="9592234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REGISTRO EN PERÚEDUCA POR PRIMERA VEZ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49234" y="2001978"/>
            <a:ext cx="7691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Ingresa a PerúEduca a través del siguiente enlace: </a:t>
            </a:r>
            <a:r>
              <a:rPr lang="es-PE" dirty="0">
                <a:hlinkClick r:id="rId7"/>
              </a:rPr>
              <a:t>https://www.perueduca.pe</a:t>
            </a:r>
            <a:r>
              <a:rPr lang="es-PE" dirty="0" smtClean="0">
                <a:hlinkClick r:id="rId7"/>
              </a:rPr>
              <a:t>/</a:t>
            </a:r>
            <a:endParaRPr lang="es-PE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896271" y="2525198"/>
            <a:ext cx="6540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Haz </a:t>
            </a:r>
            <a:r>
              <a:rPr lang="es-PE" dirty="0"/>
              <a:t>clic en el botón Registrarte (que se encuentra en la parte superior derecha).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11" y="2913563"/>
            <a:ext cx="5943600" cy="895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96271" y="4131172"/>
            <a:ext cx="7744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PE" dirty="0" smtClean="0"/>
              <a:t>Registro </a:t>
            </a:r>
            <a:r>
              <a:rPr lang="es-PE" dirty="0"/>
              <a:t>estudiante </a:t>
            </a:r>
            <a:r>
              <a:rPr lang="es-PE" dirty="0">
                <a:hlinkClick r:id="rId9"/>
              </a:rPr>
              <a:t>https://</a:t>
            </a:r>
            <a:r>
              <a:rPr lang="es-PE" dirty="0" smtClean="0">
                <a:hlinkClick r:id="rId9"/>
              </a:rPr>
              <a:t>repositorio.perueduca.pe/webs/PDF/registro-estudiante-perueduca.pdf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896270" y="4673917"/>
            <a:ext cx="66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PE" dirty="0" smtClean="0"/>
              <a:t>Registro estudiante extranjero: </a:t>
            </a:r>
            <a:r>
              <a:rPr lang="es-PE" dirty="0" smtClean="0">
                <a:hlinkClick r:id="rId10"/>
              </a:rPr>
              <a:t>https</a:t>
            </a:r>
            <a:r>
              <a:rPr lang="es-PE" dirty="0">
                <a:hlinkClick r:id="rId10"/>
              </a:rPr>
              <a:t>://</a:t>
            </a:r>
            <a:r>
              <a:rPr lang="es-PE" dirty="0" smtClean="0">
                <a:hlinkClick r:id="rId10"/>
              </a:rPr>
              <a:t>repositorio.perueduca.pe/webs/registro-usuario-extranjero-perueduca.pdf</a:t>
            </a:r>
            <a:endParaRPr lang="es-PE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896270" y="5248347"/>
            <a:ext cx="640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PE" dirty="0"/>
              <a:t>Registro </a:t>
            </a:r>
            <a:r>
              <a:rPr lang="es-PE" dirty="0" smtClean="0"/>
              <a:t>Docente: </a:t>
            </a:r>
            <a:r>
              <a:rPr lang="es-PE" dirty="0">
                <a:hlinkClick r:id="rId11"/>
              </a:rPr>
              <a:t>https://</a:t>
            </a:r>
            <a:r>
              <a:rPr lang="es-PE" dirty="0" smtClean="0">
                <a:hlinkClick r:id="rId11"/>
              </a:rPr>
              <a:t>repositorio.perueduca.pe/webs/PDF/registro-docente-perueduca.pdf</a:t>
            </a:r>
            <a:endParaRPr lang="es-PE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5399" y="1927678"/>
            <a:ext cx="3090836" cy="46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77004" y="840304"/>
            <a:ext cx="1095682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SI CAMBIARON SUS DATOS, SE ACTUALIZA EL REGISTRO EN PERÚEDUCA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82" y="1756734"/>
            <a:ext cx="3964347" cy="29396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745" y="5334257"/>
            <a:ext cx="4624251" cy="1145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457" y="1820607"/>
            <a:ext cx="4994823" cy="271553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07676" y="1907759"/>
            <a:ext cx="521041" cy="589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PE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954761" y="1818387"/>
            <a:ext cx="521041" cy="589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PE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745351" y="4926727"/>
            <a:ext cx="521041" cy="589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PE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4234374" y="3453050"/>
            <a:ext cx="74277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s-ES" sz="2900" b="1" dirty="0" smtClean="0">
                <a:solidFill>
                  <a:schemeClr val="lt1"/>
                </a:solidFill>
              </a:rPr>
              <a:t>Registro en la Plataforma “Ideas en acción”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606624" y="3453051"/>
            <a:ext cx="2378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>
              <a:lnSpc>
                <a:spcPct val="90000"/>
              </a:lnSpc>
              <a:buClr>
                <a:srgbClr val="FFFFFF"/>
              </a:buClr>
              <a:buSzPts val="9600"/>
              <a:buFont typeface="Poppins"/>
              <a:buNone/>
            </a:pPr>
            <a:r>
              <a:rPr lang="es-PE" sz="83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s-PE" sz="35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º</a:t>
            </a:r>
            <a:r>
              <a:rPr lang="es-PE" sz="48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6400" dirty="0" smtClean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12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4234374" y="452044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6" y="215991"/>
            <a:ext cx="2140434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198" y="41342"/>
            <a:ext cx="2140434" cy="74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195802" y="1313984"/>
            <a:ext cx="8071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1: </a:t>
            </a:r>
            <a:r>
              <a:rPr lang="es-PE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 al Link de la plataforma: </a:t>
            </a:r>
            <a:r>
              <a:rPr lang="es-PE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https://ideasenaccion.perueduca.pe/</a:t>
            </a:r>
            <a:endParaRPr lang="es-PE" sz="1800" dirty="0"/>
          </a:p>
        </p:txBody>
      </p:sp>
      <p:pic>
        <p:nvPicPr>
          <p:cNvPr id="15" name="Imagen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2" y="2167306"/>
            <a:ext cx="7190552" cy="371968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9267190" y="3073137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Docente asesor y cada estudiante del equipo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177294" y="1248015"/>
            <a:ext cx="773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2: </a:t>
            </a:r>
            <a:r>
              <a:rPr lang="es-PE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 </a:t>
            </a: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correo y contraseña con el cual te has registrado en </a:t>
            </a:r>
            <a:r>
              <a:rPr lang="es-PE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PerúEduca</a:t>
            </a:r>
            <a:endParaRPr lang="es-PE" sz="1800" dirty="0"/>
          </a:p>
        </p:txBody>
      </p:sp>
      <p:pic>
        <p:nvPicPr>
          <p:cNvPr id="10" name="Imagen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4" y="2035367"/>
            <a:ext cx="7661906" cy="4437151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267190" y="3073137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Docente asesor y cada estudiante del equipo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73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49234" y="1248015"/>
            <a:ext cx="105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3: </a:t>
            </a:r>
            <a:r>
              <a:rPr lang="es-PE" sz="1800" dirty="0" smtClean="0"/>
              <a:t>Verifica y completa </a:t>
            </a:r>
            <a:r>
              <a:rPr lang="es-PE" sz="1800" dirty="0"/>
              <a:t>la  información según tu categoría</a:t>
            </a: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2312366"/>
            <a:ext cx="8553354" cy="410636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9587702" y="3139124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Docente asesor y cada estudiante del equipo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77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49234" y="1166415"/>
            <a:ext cx="105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4: </a:t>
            </a:r>
            <a:r>
              <a:rPr lang="es-PE" sz="1800" dirty="0" smtClean="0"/>
              <a:t>Regístrate </a:t>
            </a:r>
            <a:r>
              <a:rPr lang="es-PE" sz="1800" dirty="0"/>
              <a:t>y te </a:t>
            </a:r>
            <a:r>
              <a:rPr lang="es-PE" sz="1800" dirty="0" smtClean="0"/>
              <a:t>aparecerá </a:t>
            </a:r>
            <a:r>
              <a:rPr lang="es-PE" sz="1800" dirty="0"/>
              <a:t>la siguiente </a:t>
            </a:r>
            <a:r>
              <a:rPr lang="es-PE" sz="1800" dirty="0" smtClean="0"/>
              <a:t>ventana de tu registro </a:t>
            </a:r>
            <a:r>
              <a:rPr lang="es-PE" sz="1800" dirty="0"/>
              <a:t>individual</a:t>
            </a:r>
          </a:p>
        </p:txBody>
      </p:sp>
      <p:pic>
        <p:nvPicPr>
          <p:cNvPr id="10" name="Imagen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2312366"/>
            <a:ext cx="8391990" cy="380156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474579" y="3073137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Docente asesor y cada estudiante del equipo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96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73538" y="1334671"/>
            <a:ext cx="105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5</a:t>
            </a:r>
            <a:r>
              <a:rPr lang="es-PE" sz="1800" dirty="0" smtClean="0"/>
              <a:t>: Se hace </a:t>
            </a:r>
            <a:r>
              <a:rPr lang="es-PE" sz="1800" dirty="0" err="1" smtClean="0"/>
              <a:t>click</a:t>
            </a:r>
            <a:r>
              <a:rPr lang="es-PE" sz="1800" dirty="0" smtClean="0"/>
              <a:t> en la sección de </a:t>
            </a:r>
            <a:r>
              <a:rPr lang="es-PE" sz="1800" dirty="0"/>
              <a:t>“MI </a:t>
            </a:r>
            <a:r>
              <a:rPr lang="es-PE" sz="1800" dirty="0" smtClean="0"/>
              <a:t>EQUIPO”</a:t>
            </a:r>
            <a:endParaRPr lang="es-PE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538" y="2208680"/>
            <a:ext cx="8780062" cy="399435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9826513" y="3167406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coordinador del equipo (estudiante), acompañado por el docente asesor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1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49233" y="1248015"/>
            <a:ext cx="105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6: </a:t>
            </a:r>
            <a:r>
              <a:rPr lang="es-PE" sz="1800" dirty="0" smtClean="0"/>
              <a:t>Haz </a:t>
            </a:r>
            <a:r>
              <a:rPr lang="es-PE" sz="1800" dirty="0" err="1" smtClean="0"/>
              <a:t>click</a:t>
            </a:r>
            <a:r>
              <a:rPr lang="es-PE" sz="1800" dirty="0" smtClean="0"/>
              <a:t> en “CREA TU EQUIPO”</a:t>
            </a:r>
            <a:endParaRPr lang="es-PE" sz="1800" dirty="0"/>
          </a:p>
        </p:txBody>
      </p:sp>
      <p:pic>
        <p:nvPicPr>
          <p:cNvPr id="10" name="Imagen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3" y="2035367"/>
            <a:ext cx="8965731" cy="422199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826513" y="3167406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coordinador del equipo (estudiante), acompañado por el docente asesor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3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018903" y="1276899"/>
            <a:ext cx="1059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7: </a:t>
            </a:r>
            <a:r>
              <a:rPr lang="es-PE" sz="1800" dirty="0" smtClean="0"/>
              <a:t>Completa la información de </a:t>
            </a:r>
            <a:r>
              <a:rPr lang="es-PE" sz="1800" dirty="0"/>
              <a:t>la ventana </a:t>
            </a:r>
            <a:r>
              <a:rPr lang="es-PE" sz="1800" dirty="0" smtClean="0"/>
              <a:t>(Nombre del equipo, breve descripción, categoría y asunto público) y envía la invitación a los integrantes </a:t>
            </a:r>
            <a:r>
              <a:rPr lang="es-PE" sz="1800" dirty="0"/>
              <a:t>de tu </a:t>
            </a:r>
            <a:r>
              <a:rPr lang="es-PE" sz="1800" dirty="0" smtClean="0"/>
              <a:t>equipo (estudiantes y docentes)</a:t>
            </a:r>
            <a:endParaRPr lang="es-PE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959" y="2093135"/>
            <a:ext cx="8865325" cy="41092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36330" y="3346515"/>
            <a:ext cx="5062194" cy="168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4336330" y="5099213"/>
            <a:ext cx="5062194" cy="110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9826513" y="3167406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coordinador del equipo (estudiante), acompañado por el docente asesor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68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4858" y="298964"/>
            <a:ext cx="2519351" cy="55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970950" y="3251650"/>
            <a:ext cx="7508400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Brindar orientaciones 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la implementación del concurso de reconocimiento a la participación estudiantil “Tinkuy con Ideas en Acción” </a:t>
            </a:r>
            <a:endParaRPr sz="2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694800" y="1672425"/>
            <a:ext cx="16848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PE" sz="3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30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039549" y="3251650"/>
            <a:ext cx="680101" cy="6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68088" y="1317243"/>
            <a:ext cx="1059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8: </a:t>
            </a:r>
            <a:r>
              <a:rPr lang="es-PE" sz="1800" dirty="0" smtClean="0"/>
              <a:t>Cada integrante, </a:t>
            </a:r>
            <a:r>
              <a:rPr lang="es-PE" sz="1800" dirty="0"/>
              <a:t>incluido el </a:t>
            </a:r>
            <a:r>
              <a:rPr lang="es-PE" sz="1800" dirty="0" smtClean="0"/>
              <a:t>docente, </a:t>
            </a:r>
            <a:r>
              <a:rPr lang="es-PE" sz="1800" dirty="0"/>
              <a:t>ingresa a la plataforma con su correo y contraseña para aceptar la invitación del coordinador del equipo, haciendo </a:t>
            </a:r>
            <a:r>
              <a:rPr lang="es-PE" sz="1800" dirty="0" err="1" smtClean="0"/>
              <a:t>click</a:t>
            </a:r>
            <a:r>
              <a:rPr lang="es-PE" sz="1800" dirty="0" smtClean="0"/>
              <a:t> </a:t>
            </a:r>
            <a:r>
              <a:rPr lang="es-PE" sz="1800" dirty="0"/>
              <a:t>en el check de color </a:t>
            </a:r>
            <a:r>
              <a:rPr lang="es-PE" sz="1800" dirty="0" smtClean="0"/>
              <a:t>verde.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766" y="2676247"/>
            <a:ext cx="6222017" cy="320203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267190" y="3073137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Docente asesor y cada estudiante del equipo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3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099857" y="1276899"/>
            <a:ext cx="1059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dirty="0" smtClean="0"/>
              <a:t>PASO 9:</a:t>
            </a:r>
            <a:r>
              <a:rPr lang="es-PE" sz="1800" dirty="0" smtClean="0"/>
              <a:t> El </a:t>
            </a:r>
            <a:r>
              <a:rPr lang="es-PE" sz="1800" dirty="0"/>
              <a:t>coordinador del </a:t>
            </a:r>
            <a:r>
              <a:rPr lang="es-PE" sz="1800" dirty="0" smtClean="0"/>
              <a:t>equipo (estudiante) </a:t>
            </a:r>
            <a:r>
              <a:rPr lang="es-PE" sz="1800" dirty="0"/>
              <a:t>vuelve a ingresar a la plataforma </a:t>
            </a:r>
            <a:r>
              <a:rPr lang="es-PE" sz="1800" dirty="0" smtClean="0"/>
              <a:t>y hace </a:t>
            </a:r>
            <a:r>
              <a:rPr lang="es-PE" sz="1800" dirty="0" err="1" smtClean="0"/>
              <a:t>click</a:t>
            </a:r>
            <a:r>
              <a:rPr lang="es-PE" sz="1800" dirty="0" smtClean="0"/>
              <a:t> en la sección “MI EQUIPO” y </a:t>
            </a:r>
            <a:r>
              <a:rPr lang="es-PE" sz="1800" dirty="0"/>
              <a:t>asigna al reportero TEC </a:t>
            </a:r>
            <a:r>
              <a:rPr lang="es-PE" sz="1800" dirty="0" smtClean="0"/>
              <a:t>y hace el último </a:t>
            </a:r>
            <a:r>
              <a:rPr lang="es-PE" sz="1800" dirty="0" err="1" smtClean="0"/>
              <a:t>click</a:t>
            </a:r>
            <a:r>
              <a:rPr lang="es-PE" sz="1800" dirty="0" smtClean="0"/>
              <a:t> en “FINALIZAR REGISTRO”.</a:t>
            </a:r>
            <a:endParaRPr lang="es-PE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r="10085"/>
          <a:stretch/>
        </p:blipFill>
        <p:spPr>
          <a:xfrm>
            <a:off x="2329911" y="2370134"/>
            <a:ext cx="5494336" cy="4046770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912113" y="3459636"/>
            <a:ext cx="2318352" cy="1366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coordinador del equipo (estudiante), acompañado por el docente asesor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2566390" y="4025245"/>
            <a:ext cx="5062194" cy="139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5896320" y="5905024"/>
            <a:ext cx="1751439" cy="35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2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49234" y="1213548"/>
            <a:ext cx="105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dirty="0" smtClean="0"/>
              <a:t>Recuerda que el proceso finaliza cuando aparezca la siguiente pantalla </a:t>
            </a:r>
            <a:r>
              <a:rPr lang="es-PE" sz="1800" dirty="0"/>
              <a:t>de conformación del </a:t>
            </a:r>
            <a:r>
              <a:rPr lang="es-PE" sz="1800" dirty="0" smtClean="0"/>
              <a:t>equipo.</a:t>
            </a:r>
            <a:endParaRPr lang="es-PE" sz="1800" dirty="0"/>
          </a:p>
        </p:txBody>
      </p:sp>
      <p:pic>
        <p:nvPicPr>
          <p:cNvPr id="10" name="Google Shape;432;ge395ae1a94_3_30"/>
          <p:cNvPicPr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0" y="1629527"/>
            <a:ext cx="7674283" cy="50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0288426" y="3516198"/>
            <a:ext cx="1636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¡Ya estás listo para iniciar con el siguiente paso: FOROS!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24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4234374" y="3453050"/>
            <a:ext cx="74277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s-ES" sz="2900" b="1" dirty="0" smtClean="0">
                <a:solidFill>
                  <a:schemeClr val="lt1"/>
                </a:solidFill>
              </a:rPr>
              <a:t>Se resuelven consultas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606624" y="3453051"/>
            <a:ext cx="2378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>
              <a:lnSpc>
                <a:spcPct val="90000"/>
              </a:lnSpc>
              <a:buClr>
                <a:srgbClr val="FFFFFF"/>
              </a:buClr>
              <a:buSzPts val="9600"/>
              <a:buFont typeface="Poppins"/>
              <a:buNone/>
            </a:pPr>
            <a:r>
              <a:rPr lang="es-PE" sz="83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s-PE" sz="35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º</a:t>
            </a:r>
            <a:r>
              <a:rPr lang="es-PE" sz="48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6400" dirty="0" smtClean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12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4234374" y="452044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6" y="215991"/>
            <a:ext cx="2140434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198" y="41342"/>
            <a:ext cx="2140434" cy="74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49234" y="961935"/>
            <a:ext cx="869679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Soporte para el registro y acompañamiento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4423" y="1944652"/>
            <a:ext cx="81514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Si los equipos conformados, requieren apoyo en la inscripción en la plataforma del concurso, pueden completar el formato y remitirlo al siguiente </a:t>
            </a:r>
            <a:r>
              <a:rPr lang="es-ES" sz="2400" dirty="0"/>
              <a:t>correo </a:t>
            </a:r>
            <a:r>
              <a:rPr lang="es-ES" sz="2400" u="sng" dirty="0">
                <a:solidFill>
                  <a:schemeClr val="accent1"/>
                </a:solidFill>
              </a:rPr>
              <a:t>dsangama@minedu.gob.pe</a:t>
            </a:r>
            <a:r>
              <a:rPr lang="es-ES" sz="2400" dirty="0"/>
              <a:t>, quien se estará contactando para </a:t>
            </a:r>
            <a:r>
              <a:rPr lang="es-ES" sz="2400" dirty="0" smtClean="0"/>
              <a:t>brindar soporte.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Link del </a:t>
            </a:r>
            <a:r>
              <a:rPr lang="es-ES" sz="2400" dirty="0" smtClean="0"/>
              <a:t>formato</a:t>
            </a:r>
            <a:r>
              <a:rPr lang="es-ES" sz="2400" dirty="0"/>
              <a:t>: </a:t>
            </a:r>
            <a:r>
              <a:rPr lang="es-ES" sz="2400" dirty="0">
                <a:hlinkClick r:id="rId7"/>
              </a:rPr>
              <a:t>https://</a:t>
            </a:r>
            <a:r>
              <a:rPr lang="es-ES" sz="2400" dirty="0" smtClean="0">
                <a:hlinkClick r:id="rId7"/>
              </a:rPr>
              <a:t>docs.google.com/document/d/1HYIxPcmCohpBOyBSSIN1c1JlEHdEkqe8/edit?usp=sharing&amp;ouid=115854948933297277480&amp;rtpof=true&amp;sd=true</a:t>
            </a:r>
            <a:endParaRPr lang="es-PE" sz="2400" dirty="0">
              <a:solidFill>
                <a:srgbClr val="FF0000"/>
              </a:solidFill>
            </a:endParaRPr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27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"/>
          <p:cNvSpPr txBox="1"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</a:pPr>
            <a:r>
              <a:rPr lang="es-PE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endParaRPr/>
          </a:p>
        </p:txBody>
      </p:sp>
      <p:cxnSp>
        <p:nvCxnSpPr>
          <p:cNvPr id="429" name="Google Shape;429;p5"/>
          <p:cNvCxnSpPr/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0" name="Google Shape;4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5" y="215991"/>
            <a:ext cx="2756897" cy="55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2028" y="59812"/>
            <a:ext cx="1313564" cy="8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368" y="185509"/>
            <a:ext cx="2788669" cy="61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2033" y="95840"/>
            <a:ext cx="2377268" cy="829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4234374" y="3453050"/>
            <a:ext cx="74277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s-ES" sz="2900" b="1" dirty="0" smtClean="0">
                <a:solidFill>
                  <a:schemeClr val="lt1"/>
                </a:solidFill>
              </a:rPr>
              <a:t>Marco Normativo del Concurso – Tinkuy con Ideas en Acción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606624" y="3453051"/>
            <a:ext cx="2378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oppins"/>
              <a:buNone/>
            </a:pPr>
            <a:r>
              <a:rPr lang="es-PE" sz="83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s-PE" sz="35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º</a:t>
            </a:r>
            <a:r>
              <a:rPr lang="es-PE" sz="48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64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4234374" y="452044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6" y="215991"/>
            <a:ext cx="2140434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198" y="41342"/>
            <a:ext cx="2140434" cy="74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248;p32">
            <a:extLst>
              <a:ext uri="{FF2B5EF4-FFF2-40B4-BE49-F238E27FC236}">
                <a16:creationId xmlns="" xmlns:a16="http://schemas.microsoft.com/office/drawing/2014/main" id="{6ECC4FA0-7BA7-8223-816A-6844686EA3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9" y="335621"/>
            <a:ext cx="2519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upo 2">
            <a:extLst>
              <a:ext uri="{FF2B5EF4-FFF2-40B4-BE49-F238E27FC236}">
                <a16:creationId xmlns="" xmlns:a16="http://schemas.microsoft.com/office/drawing/2014/main" id="{978B6A28-CCE6-5689-3917-8FA5AB3625DD}"/>
              </a:ext>
            </a:extLst>
          </p:cNvPr>
          <p:cNvGrpSpPr>
            <a:grpSpLocks/>
          </p:cNvGrpSpPr>
          <p:nvPr/>
        </p:nvGrpSpPr>
        <p:grpSpPr bwMode="auto">
          <a:xfrm>
            <a:off x="750554" y="1713888"/>
            <a:ext cx="11174095" cy="4968874"/>
            <a:chOff x="831124" y="1076052"/>
            <a:chExt cx="8282758" cy="4079386"/>
          </a:xfrm>
        </p:grpSpPr>
        <p:sp>
          <p:nvSpPr>
            <p:cNvPr id="12" name="Título 3">
              <a:extLst>
                <a:ext uri="{FF2B5EF4-FFF2-40B4-BE49-F238E27FC236}">
                  <a16:creationId xmlns="" xmlns:a16="http://schemas.microsoft.com/office/drawing/2014/main" id="{4FF74FB8-3555-4F0E-D25E-749001300A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91480" y="1379726"/>
              <a:ext cx="1420856" cy="7546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None/>
                <a:defRPr/>
              </a:pPr>
              <a:r>
                <a:rPr lang="es-PE" altLang="es-PE" sz="1600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La participación ciudadana es una necesidad para  </a:t>
              </a:r>
              <a:r>
                <a:rPr lang="es-PE" altLang="es-PE" sz="1600" b="1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lograr un Estado democrático</a:t>
              </a:r>
              <a:r>
                <a:rPr lang="es-PE" altLang="es-PE" sz="1050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7E23B96B-3AF8-7FEE-1992-5F1773D4A106}"/>
                </a:ext>
              </a:extLst>
            </p:cNvPr>
            <p:cNvSpPr txBox="1"/>
            <p:nvPr/>
          </p:nvSpPr>
          <p:spPr bwMode="auto">
            <a:xfrm>
              <a:off x="3122779" y="1076052"/>
              <a:ext cx="5941758" cy="1137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anchor="t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s-PE" sz="1200" b="1" kern="0">
                  <a:solidFill>
                    <a:schemeClr val="tx1"/>
                  </a:solidFill>
                  <a:sym typeface="Arial"/>
                </a:rPr>
                <a:t>Contribuye: 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s-PE" sz="1200" b="1" kern="0">
                  <a:solidFill>
                    <a:schemeClr val="tx1"/>
                  </a:solidFill>
                  <a:sym typeface="Arial"/>
                </a:rPr>
                <a:t>En el Plano Individual</a:t>
              </a:r>
              <a:endParaRPr lang="es-PE" sz="1200" b="1" kern="0">
                <a:solidFill>
                  <a:schemeClr val="tx1"/>
                </a:solidFill>
                <a:cs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s-PE" sz="1200" kern="0">
                  <a:solidFill>
                    <a:schemeClr val="tx1"/>
                  </a:solidFill>
                  <a:latin typeface="+mj-lt"/>
                  <a:sym typeface="Arial"/>
                </a:rPr>
                <a:t>Las y los ciudadanos ponen en práctica sus competencias y habilidades socioemocionales para satisfacer, en la medida de lo posible, sus propias demandas, intereses u objetivos, contribuyendo a mejorar su calidad de vida.</a:t>
              </a:r>
              <a:endParaRPr lang="es-PE" sz="1200" kern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s-PE" sz="1200" b="1" kern="0">
                  <a:solidFill>
                    <a:schemeClr val="tx1"/>
                  </a:solidFill>
                  <a:sym typeface="Arial"/>
                </a:rPr>
                <a:t>En el Plano Social</a:t>
              </a:r>
              <a:endParaRPr lang="es-PE" sz="1200" kern="0">
                <a:solidFill>
                  <a:schemeClr val="tx1"/>
                </a:solidFill>
                <a:sym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s-PE" sz="1200" kern="0">
                  <a:solidFill>
                    <a:schemeClr val="tx1"/>
                  </a:solidFill>
                  <a:sym typeface="Arial"/>
                </a:rPr>
                <a:t>Posibilita la </a:t>
              </a:r>
              <a:r>
                <a:rPr lang="es-PE" sz="1200" b="1" kern="0">
                  <a:solidFill>
                    <a:schemeClr val="tx1"/>
                  </a:solidFill>
                  <a:sym typeface="Arial"/>
                </a:rPr>
                <a:t>toma compartida de decisiones</a:t>
              </a:r>
              <a:r>
                <a:rPr lang="es-PE" sz="1200" kern="0">
                  <a:solidFill>
                    <a:schemeClr val="tx1"/>
                  </a:solidFill>
                  <a:sym typeface="Arial"/>
                </a:rPr>
                <a:t>, contribuyendo a la estabilidad y legitimación a las sociedades en términos democráticos. </a:t>
              </a:r>
              <a:endParaRPr lang="es-PE" sz="1200" ker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4" name="Título 3">
              <a:extLst>
                <a:ext uri="{FF2B5EF4-FFF2-40B4-BE49-F238E27FC236}">
                  <a16:creationId xmlns="" xmlns:a16="http://schemas.microsoft.com/office/drawing/2014/main" id="{3B5A08B8-7BBF-8426-6218-75455E0986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91480" y="2733873"/>
              <a:ext cx="1420856" cy="45616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None/>
                <a:defRPr/>
              </a:pPr>
              <a:r>
                <a:rPr lang="es-PE" altLang="es-PE" sz="1600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La participación es un </a:t>
              </a:r>
              <a:r>
                <a:rPr lang="es-PE" altLang="es-PE" sz="1600" b="1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derecho</a:t>
              </a:r>
              <a:r>
                <a:rPr lang="es-PE" altLang="es-PE" sz="1600" kern="0"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de niños, niñas y adolescentes.</a:t>
              </a:r>
            </a:p>
          </p:txBody>
        </p:sp>
        <p:sp>
          <p:nvSpPr>
            <p:cNvPr id="15" name="Título 3">
              <a:extLst>
                <a:ext uri="{FF2B5EF4-FFF2-40B4-BE49-F238E27FC236}">
                  <a16:creationId xmlns="" xmlns:a16="http://schemas.microsoft.com/office/drawing/2014/main" id="{94C39A6C-EEBC-269A-E63C-80BBF8FE36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1161" y="3755675"/>
              <a:ext cx="1412148" cy="1039344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None/>
                <a:defRPr/>
              </a:pP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Es  </a:t>
              </a:r>
              <a:r>
                <a:rPr lang="pt-BR" altLang="es-PE" sz="1600" kern="0" dirty="0" err="1">
                  <a:latin typeface="Calibri Light"/>
                  <a:ea typeface="Arial"/>
                  <a:cs typeface="Arial"/>
                  <a:sym typeface="Arial"/>
                </a:rPr>
                <a:t>en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 </a:t>
              </a:r>
              <a:r>
                <a:rPr lang="pt-BR" altLang="es-PE" sz="1600" kern="0" dirty="0" err="1">
                  <a:latin typeface="Calibri Light"/>
                  <a:ea typeface="Arial"/>
                  <a:cs typeface="Arial"/>
                  <a:sym typeface="Arial"/>
                </a:rPr>
                <a:t>sí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 </a:t>
              </a:r>
              <a:r>
                <a:rPr lang="pt-BR" altLang="es-PE" sz="1600" kern="0" dirty="0" err="1">
                  <a:latin typeface="Calibri Light"/>
                  <a:ea typeface="Arial"/>
                  <a:cs typeface="Arial"/>
                  <a:sym typeface="Arial"/>
                </a:rPr>
                <a:t>misma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 </a:t>
              </a:r>
              <a:r>
                <a:rPr lang="pt-BR" altLang="es-PE" sz="1600" kern="0" dirty="0" err="1">
                  <a:latin typeface="Calibri Light"/>
                  <a:ea typeface="Arial"/>
                  <a:cs typeface="Arial"/>
                  <a:sym typeface="Arial"/>
                </a:rPr>
                <a:t>un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 </a:t>
              </a:r>
              <a:r>
                <a:rPr lang="pt-BR" altLang="es-PE" sz="1600" b="1" kern="0" dirty="0">
                  <a:latin typeface="Calibri Light"/>
                  <a:ea typeface="Arial"/>
                  <a:cs typeface="Arial"/>
                  <a:sym typeface="Arial"/>
                </a:rPr>
                <a:t>proceso formativo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 "A</a:t>
              </a:r>
              <a:r>
                <a:rPr lang="pt-BR" altLang="es-PE" sz="1600" b="1" kern="0" dirty="0">
                  <a:latin typeface="Calibri Light"/>
                  <a:ea typeface="Arial"/>
                  <a:cs typeface="Arial"/>
                  <a:sym typeface="Arial"/>
                </a:rPr>
                <a:t> participar </a:t>
              </a:r>
              <a:r>
                <a:rPr lang="pt-BR" altLang="es-PE" sz="1600" kern="0" dirty="0">
                  <a:latin typeface="Calibri Light"/>
                  <a:ea typeface="Arial"/>
                  <a:cs typeface="Arial"/>
                  <a:sym typeface="Arial"/>
                </a:rPr>
                <a:t>se aprende participando".</a:t>
              </a:r>
              <a:endParaRPr lang="es-ES" sz="160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C84FAA4F-22E9-14E6-7718-8CF000F3C662}"/>
                </a:ext>
              </a:extLst>
            </p:cNvPr>
            <p:cNvSpPr txBox="1"/>
            <p:nvPr/>
          </p:nvSpPr>
          <p:spPr bwMode="auto">
            <a:xfrm>
              <a:off x="3078513" y="3655319"/>
              <a:ext cx="6030289" cy="14213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40" tIns="45720" rIns="91440" bIns="45720" anchor="t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s-PE" sz="1050" b="1" kern="0">
                <a:solidFill>
                  <a:schemeClr val="tx1"/>
                </a:solidFill>
                <a:latin typeface="+mj-lt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>
                  <a:solidFill>
                    <a:schemeClr val="tx1"/>
                  </a:solidFill>
                  <a:latin typeface="+mj-lt"/>
                  <a:sym typeface="Arial"/>
                </a:rPr>
                <a:t>Implica: </a:t>
              </a:r>
              <a:endParaRPr lang="es-PE" sz="1200">
                <a:solidFill>
                  <a:schemeClr val="tx1"/>
                </a:solidFill>
              </a:endParaRPr>
            </a:p>
            <a:p>
              <a:pPr marL="213995" indent="-21399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Char char="-"/>
                <a:defRPr/>
              </a:pPr>
              <a:r>
                <a:rPr lang="es-PE" sz="1200">
                  <a:solidFill>
                    <a:schemeClr val="tx1"/>
                  </a:solidFill>
                </a:rPr>
                <a:t>Movilizar </a:t>
              </a:r>
              <a:r>
                <a:rPr lang="es-PE" sz="1200" b="1">
                  <a:solidFill>
                    <a:schemeClr val="tx1"/>
                  </a:solidFill>
                </a:rPr>
                <a:t>procesos cognitivos y socioemocionales</a:t>
              </a:r>
              <a:r>
                <a:rPr lang="es-PE" sz="1200">
                  <a:solidFill>
                    <a:schemeClr val="tx1"/>
                  </a:solidFill>
                </a:rPr>
                <a:t> sobre la base de la </a:t>
              </a:r>
              <a:r>
                <a:rPr lang="es-PE" sz="1200" b="1">
                  <a:solidFill>
                    <a:schemeClr val="tx1"/>
                  </a:solidFill>
                </a:rPr>
                <a:t>reflexión crítica</a:t>
              </a:r>
              <a:r>
                <a:rPr lang="es-PE" sz="1200">
                  <a:solidFill>
                    <a:schemeClr val="tx1"/>
                  </a:solidFill>
                </a:rPr>
                <a:t> y una comunicación informada, el trabajo en equipo, la toma de decisiones, otros.</a:t>
              </a:r>
              <a:endParaRPr lang="es-PE" sz="1200">
                <a:solidFill>
                  <a:schemeClr val="tx1"/>
                </a:solidFill>
                <a:cs typeface="Arial"/>
              </a:endParaRPr>
            </a:p>
            <a:p>
              <a:pPr marL="213995" indent="-213995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Char char="-"/>
                <a:defRPr/>
              </a:pPr>
              <a:r>
                <a:rPr lang="es-PE" sz="1200">
                  <a:solidFill>
                    <a:schemeClr val="tx1"/>
                  </a:solidFill>
                  <a:latin typeface="+mj-lt"/>
                  <a:cs typeface="Arial"/>
                </a:rPr>
                <a:t>Reconocer y posibilitar </a:t>
              </a:r>
              <a:r>
                <a:rPr lang="es-PE" sz="1200" b="1">
                  <a:solidFill>
                    <a:schemeClr val="tx1"/>
                  </a:solidFill>
                  <a:latin typeface="+mj-lt"/>
                  <a:cs typeface="Arial"/>
                </a:rPr>
                <a:t>otras formas de aprender.</a:t>
              </a:r>
              <a:endParaRPr lang="es-PE" sz="1200" b="1">
                <a:solidFill>
                  <a:schemeClr val="tx1"/>
                </a:solidFill>
                <a:latin typeface="+mj-lt"/>
                <a:sym typeface="Arial"/>
              </a:endParaRPr>
            </a:p>
            <a:p>
              <a:pPr marL="213995" indent="-21399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Char char="-"/>
                <a:defRPr/>
              </a:pPr>
              <a:r>
                <a:rPr lang="es-PE" sz="1200" kern="0">
                  <a:solidFill>
                    <a:schemeClr val="tx1"/>
                  </a:solidFill>
                  <a:latin typeface="+mj-lt"/>
                  <a:sym typeface="Arial"/>
                </a:rPr>
                <a:t>Reconocer a las y los estudiantes como sujetos de derecho y agentes de cambio y responsables en la búsqueda del bien común.</a:t>
              </a:r>
              <a:endParaRPr lang="es-PE" sz="1200" kern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marL="213995" indent="-21399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Tx/>
                <a:buChar char="-"/>
                <a:defRPr/>
              </a:pPr>
              <a:r>
                <a:rPr lang="es-PE" sz="1200" kern="0">
                  <a:solidFill>
                    <a:schemeClr val="tx1"/>
                  </a:solidFill>
                  <a:latin typeface="+mj-lt"/>
                  <a:sym typeface="Arial"/>
                </a:rPr>
                <a:t>Implementar espacios, acciones y organizaciones participativas, críticas y comprometidas con la comunidad. </a:t>
              </a:r>
              <a:endParaRPr lang="es-PE" sz="1200" kern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s-PE" sz="1200" kern="0">
                <a:solidFill>
                  <a:schemeClr val="tx1"/>
                </a:solidFill>
                <a:latin typeface="+mj-lt"/>
                <a:cs typeface="Arial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="" xmlns:a16="http://schemas.microsoft.com/office/drawing/2014/main" id="{2D7B1ABA-0190-00DA-2714-FB81BBC03FCC}"/>
                </a:ext>
              </a:extLst>
            </p:cNvPr>
            <p:cNvSpPr txBox="1"/>
            <p:nvPr/>
          </p:nvSpPr>
          <p:spPr bwMode="auto">
            <a:xfrm>
              <a:off x="3083593" y="2315396"/>
              <a:ext cx="6030289" cy="1440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214313" indent="-214313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PE" altLang="es-PE" sz="1200"/>
                <a:t>Convención sobre los Derechos del Niño de Naciones Unidas 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ES" altLang="es-PE" sz="1200"/>
                <a:t>Ley N° 27337 Código de los niños y adolescentes</a:t>
              </a:r>
              <a:endParaRPr lang="es-PE" altLang="es-PE" sz="1200"/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ES" altLang="es-PE" sz="1200"/>
                <a:t>Ley  N° 28044</a:t>
              </a:r>
              <a:r>
                <a:rPr lang="es-PE" altLang="es-PE" sz="1200"/>
                <a:t> </a:t>
              </a:r>
              <a:r>
                <a:rPr lang="es-ES" altLang="es-PE" sz="1200"/>
                <a:t>Ley General de Educación (Artículo 53°)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MX" altLang="es-PE" sz="1200"/>
                <a:t>RM N° 281-2016-MINEDU, Currículo Nacional de la Educación Básica.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MX" altLang="es-PE" sz="1200"/>
                <a:t>RVM N° 212-2020-MINEDU, “Lineamientos de Tutoría y Orientación Educativa para la Educación Básica”.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MX" altLang="es-PE" sz="1200"/>
                <a:t>RVM N°233-2021-MINEDU “Marco Orientador para la Atención de Adolescentes en Educación Secundaria”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MX" altLang="es-PE" sz="1200"/>
                <a:t>DS N° 008-2021-MIMP “Política Nacional Multisectorial para, Niñas, Niños y Adolescentes al 2030”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s-MX" altLang="es-PE" sz="1200"/>
                <a:t>DS N° 009-2020-MINEDU Proyecto Educativo Nacional al 2036 “El reto de la ciudadanía plena”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endParaRPr lang="es-ES" altLang="es-PE" sz="1200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AED691EF-D53A-E248-8CE9-7AFD560024DF}"/>
                </a:ext>
              </a:extLst>
            </p:cNvPr>
            <p:cNvCxnSpPr>
              <a:cxnSpLocks/>
            </p:cNvCxnSpPr>
            <p:nvPr/>
          </p:nvCxnSpPr>
          <p:spPr>
            <a:xfrm>
              <a:off x="2997964" y="1115152"/>
              <a:ext cx="18868" cy="1034835"/>
            </a:xfrm>
            <a:prstGeom prst="line">
              <a:avLst/>
            </a:prstGeom>
            <a:ln w="28575">
              <a:solidFill>
                <a:srgbClr val="8453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="" xmlns:a16="http://schemas.microsoft.com/office/drawing/2014/main" id="{9DC88580-2F64-630E-1360-14A798597726}"/>
                </a:ext>
              </a:extLst>
            </p:cNvPr>
            <p:cNvCxnSpPr>
              <a:cxnSpLocks/>
            </p:cNvCxnSpPr>
            <p:nvPr/>
          </p:nvCxnSpPr>
          <p:spPr>
            <a:xfrm>
              <a:off x="2997964" y="2488849"/>
              <a:ext cx="0" cy="952726"/>
            </a:xfrm>
            <a:prstGeom prst="line">
              <a:avLst/>
            </a:prstGeom>
            <a:ln w="28575">
              <a:solidFill>
                <a:srgbClr val="FFA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A54E9E8C-2301-64B5-494C-E2206B909D75}"/>
                </a:ext>
              </a:extLst>
            </p:cNvPr>
            <p:cNvCxnSpPr/>
            <p:nvPr/>
          </p:nvCxnSpPr>
          <p:spPr>
            <a:xfrm>
              <a:off x="2997964" y="3655319"/>
              <a:ext cx="0" cy="150011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6" name="Grupo 1">
              <a:extLst>
                <a:ext uri="{FF2B5EF4-FFF2-40B4-BE49-F238E27FC236}">
                  <a16:creationId xmlns="" xmlns:a16="http://schemas.microsoft.com/office/drawing/2014/main" id="{13AC22EA-5F07-37B6-95D2-AA16F933B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0151" y="1413612"/>
              <a:ext cx="574729" cy="552607"/>
              <a:chOff x="860151" y="1413612"/>
              <a:chExt cx="574729" cy="552607"/>
            </a:xfrm>
          </p:grpSpPr>
          <p:sp>
            <p:nvSpPr>
              <p:cNvPr id="9" name="4 Elipse">
                <a:extLst>
                  <a:ext uri="{FF2B5EF4-FFF2-40B4-BE49-F238E27FC236}">
                    <a16:creationId xmlns="" xmlns:a16="http://schemas.microsoft.com/office/drawing/2014/main" id="{5ABFBC41-7813-AAA8-747C-FADA8B5CDC85}"/>
                  </a:ext>
                </a:extLst>
              </p:cNvPr>
              <p:cNvSpPr/>
              <p:nvPr/>
            </p:nvSpPr>
            <p:spPr bwMode="auto">
              <a:xfrm>
                <a:off x="860151" y="1413612"/>
                <a:ext cx="574729" cy="552607"/>
              </a:xfrm>
              <a:prstGeom prst="ellips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es-ES" sz="1050" kern="0">
                  <a:sym typeface="Arial"/>
                </a:endParaRPr>
              </a:p>
            </p:txBody>
          </p:sp>
          <p:sp>
            <p:nvSpPr>
              <p:cNvPr id="22" name="23 CuadroTexto">
                <a:extLst>
                  <a:ext uri="{FF2B5EF4-FFF2-40B4-BE49-F238E27FC236}">
                    <a16:creationId xmlns="" xmlns:a16="http://schemas.microsoft.com/office/drawing/2014/main" id="{220ED38E-6042-BFF7-2050-76522FFB7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708" y="1506147"/>
                <a:ext cx="323648" cy="367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" altLang="es-PE" sz="1800" kern="0">
                    <a:solidFill>
                      <a:schemeClr val="accent5"/>
                    </a:solidFill>
                    <a:latin typeface="Arial Rounded MT Bold" panose="020F0704030504030204" pitchFamily="34" charset="0"/>
                    <a:ea typeface="Arial"/>
                  </a:rPr>
                  <a:t>1</a:t>
                </a:r>
              </a:p>
            </p:txBody>
          </p:sp>
        </p:grpSp>
        <p:grpSp>
          <p:nvGrpSpPr>
            <p:cNvPr id="8207" name="Grupo 23">
              <a:extLst>
                <a:ext uri="{FF2B5EF4-FFF2-40B4-BE49-F238E27FC236}">
                  <a16:creationId xmlns="" xmlns:a16="http://schemas.microsoft.com/office/drawing/2014/main" id="{9136576E-BF41-04EF-8EF9-A3E23AF67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124" y="3708755"/>
              <a:ext cx="574727" cy="551304"/>
              <a:chOff x="859699" y="1415214"/>
              <a:chExt cx="574727" cy="551304"/>
            </a:xfrm>
          </p:grpSpPr>
          <p:sp>
            <p:nvSpPr>
              <p:cNvPr id="25" name="4 Elipse">
                <a:extLst>
                  <a:ext uri="{FF2B5EF4-FFF2-40B4-BE49-F238E27FC236}">
                    <a16:creationId xmlns="" xmlns:a16="http://schemas.microsoft.com/office/drawing/2014/main" id="{99A166E6-6AC3-4991-2CDA-5416428457FD}"/>
                  </a:ext>
                </a:extLst>
              </p:cNvPr>
              <p:cNvSpPr/>
              <p:nvPr/>
            </p:nvSpPr>
            <p:spPr bwMode="auto">
              <a:xfrm>
                <a:off x="859699" y="1415214"/>
                <a:ext cx="574727" cy="551304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es-ES" sz="1050" kern="0">
                  <a:sym typeface="Arial"/>
                </a:endParaRPr>
              </a:p>
            </p:txBody>
          </p:sp>
          <p:sp>
            <p:nvSpPr>
              <p:cNvPr id="26" name="23 CuadroTexto">
                <a:extLst>
                  <a:ext uri="{FF2B5EF4-FFF2-40B4-BE49-F238E27FC236}">
                    <a16:creationId xmlns="" xmlns:a16="http://schemas.microsoft.com/office/drawing/2014/main" id="{061ECC9D-BB28-EF34-C0FF-2AB879731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256" y="1506446"/>
                <a:ext cx="323648" cy="3688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" altLang="es-PE" sz="1800" kern="0">
                    <a:solidFill>
                      <a:schemeClr val="accent6"/>
                    </a:solidFill>
                    <a:latin typeface="Arial Rounded MT Bold" panose="020F0704030504030204" pitchFamily="34" charset="0"/>
                    <a:ea typeface="Arial"/>
                  </a:rPr>
                  <a:t>3</a:t>
                </a:r>
              </a:p>
            </p:txBody>
          </p:sp>
        </p:grpSp>
        <p:grpSp>
          <p:nvGrpSpPr>
            <p:cNvPr id="8208" name="Grupo 26">
              <a:extLst>
                <a:ext uri="{FF2B5EF4-FFF2-40B4-BE49-F238E27FC236}">
                  <a16:creationId xmlns="" xmlns:a16="http://schemas.microsoft.com/office/drawing/2014/main" id="{91F52934-5B52-B4AF-2B09-A4107B500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124" y="2733402"/>
              <a:ext cx="573859" cy="551894"/>
              <a:chOff x="859699" y="1414864"/>
              <a:chExt cx="573859" cy="551894"/>
            </a:xfrm>
          </p:grpSpPr>
          <p:sp>
            <p:nvSpPr>
              <p:cNvPr id="28" name="4 Elipse">
                <a:extLst>
                  <a:ext uri="{FF2B5EF4-FFF2-40B4-BE49-F238E27FC236}">
                    <a16:creationId xmlns="" xmlns:a16="http://schemas.microsoft.com/office/drawing/2014/main" id="{F21949C1-D6F7-8703-BA07-AA509C37873C}"/>
                  </a:ext>
                </a:extLst>
              </p:cNvPr>
              <p:cNvSpPr/>
              <p:nvPr/>
            </p:nvSpPr>
            <p:spPr bwMode="auto">
              <a:xfrm>
                <a:off x="859699" y="1415335"/>
                <a:ext cx="574728" cy="551304"/>
              </a:xfrm>
              <a:prstGeom prst="ellipse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es-ES" sz="1050" kern="0">
                  <a:solidFill>
                    <a:schemeClr val="accent4"/>
                  </a:solidFill>
                  <a:sym typeface="Arial"/>
                </a:endParaRPr>
              </a:p>
            </p:txBody>
          </p:sp>
          <p:sp>
            <p:nvSpPr>
              <p:cNvPr id="29" name="23 CuadroTexto">
                <a:extLst>
                  <a:ext uri="{FF2B5EF4-FFF2-40B4-BE49-F238E27FC236}">
                    <a16:creationId xmlns="" xmlns:a16="http://schemas.microsoft.com/office/drawing/2014/main" id="{ADAE1D23-9E50-66AD-09C7-96559380B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256" y="1507871"/>
                <a:ext cx="323648" cy="367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s-ES" altLang="es-PE" sz="1800" kern="0">
                    <a:solidFill>
                      <a:schemeClr val="accent4"/>
                    </a:solidFill>
                    <a:latin typeface="Arial Rounded MT Bold" panose="020F0704030504030204" pitchFamily="34" charset="0"/>
                    <a:ea typeface="Arial"/>
                  </a:rPr>
                  <a:t>2</a:t>
                </a:r>
              </a:p>
            </p:txBody>
          </p:sp>
        </p:grpSp>
      </p:grpSp>
      <p:sp>
        <p:nvSpPr>
          <p:cNvPr id="8196" name="Rectángulo 22">
            <a:extLst>
              <a:ext uri="{FF2B5EF4-FFF2-40B4-BE49-F238E27FC236}">
                <a16:creationId xmlns="" xmlns:a16="http://schemas.microsoft.com/office/drawing/2014/main" id="{37FA6A88-9AB0-CE00-5F01-8C38BFEF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620" y="890004"/>
            <a:ext cx="7346583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2060"/>
              </a:buClr>
              <a:buSzPts val="4000"/>
            </a:pPr>
            <a:r>
              <a:rPr lang="es-ES" altLang="es-PE" sz="4000" b="1">
                <a:solidFill>
                  <a:srgbClr val="002060"/>
                </a:solidFill>
                <a:latin typeface="Poppins" panose="00000500000000000000" pitchFamily="2" charset="0"/>
                <a:sym typeface="Calibri" panose="020F0502020204030204" pitchFamily="34" charset="0"/>
              </a:rPr>
              <a:t>Participación Estudiantil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29F1E02-A3DC-A6A9-6448-9C1181944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805" y="177287"/>
            <a:ext cx="1793488" cy="797720"/>
          </a:xfrm>
          <a:prstGeom prst="rect">
            <a:avLst/>
          </a:prstGeom>
        </p:spPr>
      </p:pic>
      <p:pic>
        <p:nvPicPr>
          <p:cNvPr id="5" name="Google Shape;100;p18">
            <a:extLst>
              <a:ext uri="{FF2B5EF4-FFF2-40B4-BE49-F238E27FC236}">
                <a16:creationId xmlns="" xmlns:a16="http://schemas.microsoft.com/office/drawing/2014/main" id="{BB3D65C3-18F7-3E1C-EC49-D60F91FBA39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0" y="255936"/>
            <a:ext cx="1065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49234" y="961935"/>
            <a:ext cx="7259205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Resolución Viceministerial N°088-2024 -MINEDU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4657" y="1973929"/>
            <a:ext cx="4034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/>
              <a:t>Encargar </a:t>
            </a:r>
            <a:r>
              <a:rPr lang="es-ES" sz="1800" dirty="0"/>
              <a:t>a la Dirección General de Educación Básica Alternativa, Intercultural Bilingüe y de Servicios Educativos en el Ámbito Rural y a la Dirección General de Educación Básica Regular así como a las Direcciones Regionales de Educación o las que hagan sus veces, las Unidades de Gestión Educativa Local y las Instituciones Educativas, en el marco de sus funciones, el cumplimiento de las Bases aprobadas mediante el artículo 1 de la presente Resolución.</a:t>
            </a:r>
            <a:endParaRPr lang="es-PE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046" y="1973929"/>
            <a:ext cx="6243472" cy="27594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12518" y="517548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hlinkClick r:id="rId8"/>
              </a:rPr>
              <a:t>https://</a:t>
            </a:r>
            <a:r>
              <a:rPr lang="es-PE" dirty="0" smtClean="0">
                <a:hlinkClick r:id="rId8"/>
              </a:rPr>
              <a:t>www.gob.pe/institucion/minedu/normas-legales/5880114-088-2024-minedu</a:t>
            </a:r>
            <a:endParaRPr lang="es-PE" dirty="0" smtClean="0"/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4234374" y="3453050"/>
            <a:ext cx="74277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s-ES" sz="2900" b="1" dirty="0" smtClean="0">
                <a:solidFill>
                  <a:schemeClr val="lt1"/>
                </a:solidFill>
              </a:rPr>
              <a:t>Categorías y cronograma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606624" y="3453051"/>
            <a:ext cx="2378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oppins"/>
              <a:buNone/>
            </a:pPr>
            <a:r>
              <a:rPr lang="es-PE" sz="83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s-PE" sz="35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º</a:t>
            </a:r>
            <a:r>
              <a:rPr lang="es-PE" sz="48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64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1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4234374" y="452044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6" y="215991"/>
            <a:ext cx="2140434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198" y="41342"/>
            <a:ext cx="2140434" cy="74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0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49234" y="961935"/>
            <a:ext cx="7259205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CATEGORÍAS DEL CONCURSO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013088" y="5828636"/>
            <a:ext cx="9674352" cy="841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Cada categoría tendrá una subdivisión de participantes por ámbitos de la siguiente manera: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Castellanohablantes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Bilingües  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326" t="-1" r="-8" b="954"/>
          <a:stretch/>
        </p:blipFill>
        <p:spPr>
          <a:xfrm>
            <a:off x="1045028" y="1666035"/>
            <a:ext cx="9727475" cy="39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d93d26ce_0_0"/>
          <p:cNvSpPr/>
          <p:nvPr/>
        </p:nvSpPr>
        <p:spPr>
          <a:xfrm rot="10800000">
            <a:off x="0" y="-106"/>
            <a:ext cx="12192000" cy="83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0dd93d26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6" y="215991"/>
            <a:ext cx="2140433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0dd93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0dd93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0dd93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5198" y="41342"/>
            <a:ext cx="2140432" cy="7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0dd93d26ce_0_0"/>
          <p:cNvSpPr txBox="1"/>
          <p:nvPr/>
        </p:nvSpPr>
        <p:spPr>
          <a:xfrm>
            <a:off x="949234" y="961935"/>
            <a:ext cx="869679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u="sng" dirty="0" smtClean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 sz="2800" b="0" i="0" u="sng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5929" y="1581194"/>
            <a:ext cx="6125669" cy="4806483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1692993" y="1866507"/>
            <a:ext cx="1102936" cy="28280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97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4234374" y="3453050"/>
            <a:ext cx="74277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s-ES" sz="2900" b="1" dirty="0" smtClean="0">
                <a:solidFill>
                  <a:schemeClr val="lt1"/>
                </a:solidFill>
              </a:rPr>
              <a:t>Registro en </a:t>
            </a:r>
            <a:r>
              <a:rPr lang="es-ES" sz="2900" b="1" dirty="0" err="1" smtClean="0">
                <a:solidFill>
                  <a:schemeClr val="lt1"/>
                </a:solidFill>
              </a:rPr>
              <a:t>PerúEduca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606624" y="3453051"/>
            <a:ext cx="2378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oppins"/>
              <a:buNone/>
            </a:pPr>
            <a:r>
              <a:rPr lang="es-PE" sz="83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s-PE" sz="35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º</a:t>
            </a:r>
            <a:r>
              <a:rPr lang="es-PE" sz="4800" b="0" i="0" u="none" strike="noStrike" cap="none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E" sz="6400" dirty="0">
                <a:solidFill>
                  <a:srgbClr val="E2EE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1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>
            <a:off x="4234374" y="452044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6" y="215991"/>
            <a:ext cx="2140434" cy="4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8426" y="48337"/>
            <a:ext cx="1065375" cy="70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57" y="173176"/>
            <a:ext cx="2061275" cy="45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198" y="41342"/>
            <a:ext cx="2140434" cy="74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737</Words>
  <Application>Microsoft Office PowerPoint</Application>
  <PresentationFormat>Panorámica</PresentationFormat>
  <Paragraphs>85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Calibri</vt:lpstr>
      <vt:lpstr>Courier New</vt:lpstr>
      <vt:lpstr>Poppins Light</vt:lpstr>
      <vt:lpstr>Poppins</vt:lpstr>
      <vt:lpstr>Times New Roman</vt:lpstr>
      <vt:lpstr>Arial</vt:lpstr>
      <vt:lpstr>Calibri Light</vt:lpstr>
      <vt:lpstr>Arial Rounded MT Bold</vt:lpstr>
      <vt:lpstr>Tema de Office 2013 - 2022</vt:lpstr>
      <vt:lpstr> Orientaciones para promover la participación en el concurso de reconocimiento a la participación estudiantil -  Tinkuy con Ideas en Acción – APEC 2024  Edición Bicentenario</vt:lpstr>
      <vt:lpstr>Presentación de PowerPoint</vt:lpstr>
      <vt:lpstr>Marco Normativo del Concurso – Tinkuy con Ideas en Acción</vt:lpstr>
      <vt:lpstr>Presentación de PowerPoint</vt:lpstr>
      <vt:lpstr>Presentación de PowerPoint</vt:lpstr>
      <vt:lpstr>Categorías y cronograma</vt:lpstr>
      <vt:lpstr>Presentación de PowerPoint</vt:lpstr>
      <vt:lpstr>Presentación de PowerPoint</vt:lpstr>
      <vt:lpstr>Registro en PerúEduca</vt:lpstr>
      <vt:lpstr>Presentación de PowerPoint</vt:lpstr>
      <vt:lpstr>Presentación de PowerPoint</vt:lpstr>
      <vt:lpstr>Registro en la Plataforma “Ideas en acción”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resuelven consultas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para promover las competencias parentales  en las familias</dc:title>
  <dc:creator>Roberto Flores Consiglieri</dc:creator>
  <cp:lastModifiedBy>DANIEL SANGAMA PANDURO</cp:lastModifiedBy>
  <cp:revision>27</cp:revision>
  <dcterms:created xsi:type="dcterms:W3CDTF">2023-03-07T15:24:27Z</dcterms:created>
  <dcterms:modified xsi:type="dcterms:W3CDTF">2024-08-19T18:00:06Z</dcterms:modified>
</cp:coreProperties>
</file>